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6.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7.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48.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52"/>
  </p:notesMasterIdLst>
  <p:sldIdLst>
    <p:sldId id="256" r:id="rId2"/>
    <p:sldId id="258" r:id="rId3"/>
    <p:sldId id="259" r:id="rId4"/>
    <p:sldId id="260" r:id="rId5"/>
    <p:sldId id="261" r:id="rId6"/>
    <p:sldId id="266" r:id="rId7"/>
    <p:sldId id="267" r:id="rId8"/>
    <p:sldId id="271" r:id="rId9"/>
    <p:sldId id="272" r:id="rId10"/>
    <p:sldId id="274" r:id="rId11"/>
    <p:sldId id="276" r:id="rId12"/>
    <p:sldId id="277" r:id="rId13"/>
    <p:sldId id="278" r:id="rId14"/>
    <p:sldId id="291" r:id="rId15"/>
    <p:sldId id="292" r:id="rId16"/>
    <p:sldId id="293" r:id="rId17"/>
    <p:sldId id="295" r:id="rId18"/>
    <p:sldId id="296" r:id="rId19"/>
    <p:sldId id="308" r:id="rId20"/>
    <p:sldId id="309" r:id="rId21"/>
    <p:sldId id="294" r:id="rId22"/>
    <p:sldId id="310" r:id="rId23"/>
    <p:sldId id="311" r:id="rId24"/>
    <p:sldId id="297" r:id="rId25"/>
    <p:sldId id="279" r:id="rId26"/>
    <p:sldId id="298" r:id="rId27"/>
    <p:sldId id="302" r:id="rId28"/>
    <p:sldId id="299" r:id="rId29"/>
    <p:sldId id="303" r:id="rId30"/>
    <p:sldId id="300" r:id="rId31"/>
    <p:sldId id="304" r:id="rId32"/>
    <p:sldId id="301" r:id="rId33"/>
    <p:sldId id="305" r:id="rId34"/>
    <p:sldId id="312" r:id="rId35"/>
    <p:sldId id="313" r:id="rId36"/>
    <p:sldId id="314" r:id="rId37"/>
    <p:sldId id="315" r:id="rId38"/>
    <p:sldId id="316" r:id="rId39"/>
    <p:sldId id="317" r:id="rId40"/>
    <p:sldId id="318" r:id="rId41"/>
    <p:sldId id="320" r:id="rId42"/>
    <p:sldId id="319" r:id="rId43"/>
    <p:sldId id="321" r:id="rId44"/>
    <p:sldId id="322" r:id="rId45"/>
    <p:sldId id="323" r:id="rId46"/>
    <p:sldId id="324" r:id="rId47"/>
    <p:sldId id="325" r:id="rId48"/>
    <p:sldId id="326" r:id="rId49"/>
    <p:sldId id="265" r:id="rId50"/>
    <p:sldId id="327"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32" autoAdjust="0"/>
    <p:restoredTop sz="95196" autoAdjust="0"/>
  </p:normalViewPr>
  <p:slideViewPr>
    <p:cSldViewPr snapToGrid="0">
      <p:cViewPr varScale="1">
        <p:scale>
          <a:sx n="85" d="100"/>
          <a:sy n="85" d="100"/>
        </p:scale>
        <p:origin x="49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oleObject" Target="file:///D:\Desktop\BTP\Results\Final%20Resul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Desktop\BTP\Results\Final%20Result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Desktop\BTP\Results\Final%20Result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Desktop\BTP\Results\Final%20Result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Desktop\BTP\Results\Final%20Result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D:\Desktop\BTP\Results\Final%20Results.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D:\Desktop\BTP\Results\Final%20Results.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D:\Desktop\BTP\Results\Final%20Results.xlsx"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719102146931948"/>
          <c:y val="0.10872123979729265"/>
          <c:w val="0.78739246710880373"/>
          <c:h val="0.67006706708831199"/>
        </c:manualLayout>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'Peak Shift'!$A$2:$A$6</c:f>
              <c:strCache>
                <c:ptCount val="5"/>
                <c:pt idx="0">
                  <c:v>400°C</c:v>
                </c:pt>
                <c:pt idx="1">
                  <c:v>600°C</c:v>
                </c:pt>
                <c:pt idx="2">
                  <c:v>800°C</c:v>
                </c:pt>
                <c:pt idx="3">
                  <c:v>1000°C</c:v>
                </c:pt>
                <c:pt idx="4">
                  <c:v>1150°C</c:v>
                </c:pt>
              </c:strCache>
            </c:strRef>
          </c:cat>
          <c:val>
            <c:numRef>
              <c:f>'Peak Shift'!$B$2:$B$6</c:f>
              <c:numCache>
                <c:formatCode>General</c:formatCode>
                <c:ptCount val="5"/>
                <c:pt idx="0">
                  <c:v>0.12</c:v>
                </c:pt>
                <c:pt idx="1">
                  <c:v>0.28999999999999998</c:v>
                </c:pt>
                <c:pt idx="2">
                  <c:v>0.36</c:v>
                </c:pt>
                <c:pt idx="3">
                  <c:v>0.55000000000000004</c:v>
                </c:pt>
                <c:pt idx="4">
                  <c:v>0.51</c:v>
                </c:pt>
              </c:numCache>
            </c:numRef>
          </c:val>
          <c:extLst>
            <c:ext xmlns:c16="http://schemas.microsoft.com/office/drawing/2014/chart" uri="{C3380CC4-5D6E-409C-BE32-E72D297353CC}">
              <c16:uniqueId val="{00000000-4088-4A93-B960-55184CB066DB}"/>
            </c:ext>
          </c:extLst>
        </c:ser>
        <c:dLbls>
          <c:dLblPos val="outEnd"/>
          <c:showLegendKey val="0"/>
          <c:showVal val="1"/>
          <c:showCatName val="0"/>
          <c:showSerName val="0"/>
          <c:showPercent val="0"/>
          <c:showBubbleSize val="0"/>
        </c:dLbls>
        <c:gapWidth val="219"/>
        <c:overlap val="-27"/>
        <c:axId val="1095469695"/>
        <c:axId val="1095466815"/>
      </c:barChart>
      <c:catAx>
        <c:axId val="1095469695"/>
        <c:scaling>
          <c:orientation val="minMax"/>
        </c:scaling>
        <c:delete val="0"/>
        <c:axPos val="b"/>
        <c:title>
          <c:tx>
            <c:rich>
              <a:bodyPr rot="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r>
                  <a:rPr lang="en-IN" sz="1600" baseline="0">
                    <a:solidFill>
                      <a:sysClr val="windowText" lastClr="000000"/>
                    </a:solidFill>
                  </a:rPr>
                  <a:t>Temperature</a:t>
                </a:r>
              </a:p>
            </c:rich>
          </c:tx>
          <c:layout>
            <c:manualLayout>
              <c:xMode val="edge"/>
              <c:yMode val="edge"/>
              <c:x val="0.43232862386380227"/>
              <c:y val="0.89844868735083527"/>
            </c:manualLayout>
          </c:layout>
          <c:overlay val="0"/>
          <c:spPr>
            <a:noFill/>
            <a:ln>
              <a:noFill/>
            </a:ln>
            <a:effectLst/>
          </c:spPr>
          <c:txPr>
            <a:bodyPr rot="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mn-lt"/>
                <a:ea typeface="+mn-ea"/>
                <a:cs typeface="+mn-cs"/>
              </a:defRPr>
            </a:pPr>
            <a:endParaRPr lang="en-US"/>
          </a:p>
        </c:txPr>
        <c:crossAx val="1095466815"/>
        <c:crosses val="autoZero"/>
        <c:auto val="1"/>
        <c:lblAlgn val="ctr"/>
        <c:lblOffset val="100"/>
        <c:noMultiLvlLbl val="0"/>
      </c:catAx>
      <c:valAx>
        <c:axId val="1095466815"/>
        <c:scaling>
          <c:orientation val="minMax"/>
        </c:scaling>
        <c:delete val="0"/>
        <c:axPos val="l"/>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en-IN" sz="1600" baseline="0">
                    <a:solidFill>
                      <a:schemeClr val="tx1"/>
                    </a:solidFill>
                  </a:rPr>
                  <a:t>Peak Shift (degrees)</a:t>
                </a:r>
              </a:p>
            </c:rich>
          </c:tx>
          <c:layout>
            <c:manualLayout>
              <c:xMode val="edge"/>
              <c:yMode val="edge"/>
              <c:x val="2.4966470070930655E-2"/>
              <c:y val="0.20884276398624396"/>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1095469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697741980725692"/>
          <c:y val="6.4824958474393596E-2"/>
          <c:w val="0.81734868065155974"/>
          <c:h val="0.73959672613387095"/>
        </c:manualLayout>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'Peak Shift'!$A$2:$A$6</c:f>
              <c:strCache>
                <c:ptCount val="5"/>
                <c:pt idx="0">
                  <c:v>400°C</c:v>
                </c:pt>
                <c:pt idx="1">
                  <c:v>600°C</c:v>
                </c:pt>
                <c:pt idx="2">
                  <c:v>800°C</c:v>
                </c:pt>
                <c:pt idx="3">
                  <c:v>1000°C</c:v>
                </c:pt>
                <c:pt idx="4">
                  <c:v>1150°C</c:v>
                </c:pt>
              </c:strCache>
            </c:strRef>
          </c:cat>
          <c:val>
            <c:numRef>
              <c:f>'Peak Shift'!$C$2:$C$6</c:f>
              <c:numCache>
                <c:formatCode>General</c:formatCode>
                <c:ptCount val="5"/>
                <c:pt idx="0">
                  <c:v>0.13</c:v>
                </c:pt>
                <c:pt idx="1">
                  <c:v>0.32</c:v>
                </c:pt>
                <c:pt idx="2">
                  <c:v>0.42</c:v>
                </c:pt>
                <c:pt idx="3">
                  <c:v>0.65</c:v>
                </c:pt>
                <c:pt idx="4">
                  <c:v>0.56999999999999995</c:v>
                </c:pt>
              </c:numCache>
            </c:numRef>
          </c:val>
          <c:extLst>
            <c:ext xmlns:c16="http://schemas.microsoft.com/office/drawing/2014/chart" uri="{C3380CC4-5D6E-409C-BE32-E72D297353CC}">
              <c16:uniqueId val="{00000000-B18B-4830-B3A5-D198C92D9A7C}"/>
            </c:ext>
          </c:extLst>
        </c:ser>
        <c:dLbls>
          <c:dLblPos val="outEnd"/>
          <c:showLegendKey val="0"/>
          <c:showVal val="1"/>
          <c:showCatName val="0"/>
          <c:showSerName val="0"/>
          <c:showPercent val="0"/>
          <c:showBubbleSize val="0"/>
        </c:dLbls>
        <c:gapWidth val="219"/>
        <c:overlap val="-27"/>
        <c:axId val="1287635023"/>
        <c:axId val="1287648463"/>
      </c:barChart>
      <c:catAx>
        <c:axId val="1287635023"/>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en-IN" sz="1600" baseline="0">
                    <a:solidFill>
                      <a:schemeClr val="tx1"/>
                    </a:solidFill>
                  </a:rPr>
                  <a:t>Temperature</a:t>
                </a:r>
              </a:p>
            </c:rich>
          </c:tx>
          <c:layout>
            <c:manualLayout>
              <c:xMode val="edge"/>
              <c:yMode val="edge"/>
              <c:x val="0.4390097005899341"/>
              <c:y val="0.8931964573268921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1287648463"/>
        <c:crosses val="autoZero"/>
        <c:auto val="1"/>
        <c:lblAlgn val="ctr"/>
        <c:lblOffset val="100"/>
        <c:noMultiLvlLbl val="0"/>
      </c:catAx>
      <c:valAx>
        <c:axId val="1287648463"/>
        <c:scaling>
          <c:orientation val="minMax"/>
        </c:scaling>
        <c:delete val="0"/>
        <c:axPos val="l"/>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en-IN" sz="1600" baseline="0">
                    <a:solidFill>
                      <a:schemeClr val="tx1"/>
                    </a:solidFill>
                  </a:rPr>
                  <a:t>Peak Shift (degrees)</a:t>
                </a:r>
              </a:p>
            </c:rich>
          </c:tx>
          <c:layout>
            <c:manualLayout>
              <c:xMode val="edge"/>
              <c:yMode val="edge"/>
              <c:x val="2.4557913085291819E-2"/>
              <c:y val="0.21141478691975096"/>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12876350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843678682805012"/>
          <c:y val="4.7568636182687959E-2"/>
          <c:w val="0.81374328398631501"/>
          <c:h val="0.75280657363872683"/>
        </c:manualLayout>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'Peak Shift'!$A$2:$A$6</c:f>
              <c:strCache>
                <c:ptCount val="5"/>
                <c:pt idx="0">
                  <c:v>400°C</c:v>
                </c:pt>
                <c:pt idx="1">
                  <c:v>600°C</c:v>
                </c:pt>
                <c:pt idx="2">
                  <c:v>800°C</c:v>
                </c:pt>
                <c:pt idx="3">
                  <c:v>1000°C</c:v>
                </c:pt>
                <c:pt idx="4">
                  <c:v>1150°C</c:v>
                </c:pt>
              </c:strCache>
            </c:strRef>
          </c:cat>
          <c:val>
            <c:numRef>
              <c:f>'Peak Shift'!$D$2:$D$6</c:f>
              <c:numCache>
                <c:formatCode>General</c:formatCode>
                <c:ptCount val="5"/>
                <c:pt idx="0">
                  <c:v>0.23</c:v>
                </c:pt>
                <c:pt idx="1">
                  <c:v>0.53</c:v>
                </c:pt>
                <c:pt idx="2">
                  <c:v>0.7</c:v>
                </c:pt>
                <c:pt idx="3">
                  <c:v>1.05</c:v>
                </c:pt>
                <c:pt idx="4">
                  <c:v>1.06</c:v>
                </c:pt>
              </c:numCache>
            </c:numRef>
          </c:val>
          <c:extLst>
            <c:ext xmlns:c16="http://schemas.microsoft.com/office/drawing/2014/chart" uri="{C3380CC4-5D6E-409C-BE32-E72D297353CC}">
              <c16:uniqueId val="{00000000-DF26-4DE6-975D-B177DC3335AB}"/>
            </c:ext>
          </c:extLst>
        </c:ser>
        <c:dLbls>
          <c:dLblPos val="outEnd"/>
          <c:showLegendKey val="0"/>
          <c:showVal val="1"/>
          <c:showCatName val="0"/>
          <c:showSerName val="0"/>
          <c:showPercent val="0"/>
          <c:showBubbleSize val="0"/>
        </c:dLbls>
        <c:gapWidth val="219"/>
        <c:overlap val="-27"/>
        <c:axId val="1474957663"/>
        <c:axId val="1474955743"/>
      </c:barChart>
      <c:catAx>
        <c:axId val="1474957663"/>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en-IN" sz="1600" baseline="0">
                    <a:solidFill>
                      <a:schemeClr val="tx1"/>
                    </a:solidFill>
                  </a:rPr>
                  <a:t>Temperature</a:t>
                </a:r>
              </a:p>
            </c:rich>
          </c:tx>
          <c:layout>
            <c:manualLayout>
              <c:xMode val="edge"/>
              <c:yMode val="edge"/>
              <c:x val="0.41186877436981983"/>
              <c:y val="0.89114629556197567"/>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1474955743"/>
        <c:crosses val="autoZero"/>
        <c:auto val="1"/>
        <c:lblAlgn val="ctr"/>
        <c:lblOffset val="100"/>
        <c:noMultiLvlLbl val="0"/>
      </c:catAx>
      <c:valAx>
        <c:axId val="1474955743"/>
        <c:scaling>
          <c:orientation val="minMax"/>
        </c:scaling>
        <c:delete val="0"/>
        <c:axPos val="l"/>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en-IN" sz="1600" baseline="0">
                    <a:solidFill>
                      <a:schemeClr val="tx1"/>
                    </a:solidFill>
                  </a:rPr>
                  <a:t>Peak Shift (Degrees)</a:t>
                </a:r>
              </a:p>
            </c:rich>
          </c:tx>
          <c:layout>
            <c:manualLayout>
              <c:xMode val="edge"/>
              <c:yMode val="edge"/>
              <c:x val="2.1939907359834948E-2"/>
              <c:y val="0.18619483297235662"/>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14749576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208550025411281"/>
          <c:y val="9.1202154622382431E-2"/>
          <c:w val="0.81830673851444957"/>
          <c:h val="0.68565623658506469"/>
        </c:manualLayout>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'Lattice Parameter'!$A$1:$A$6</c:f>
              <c:strCache>
                <c:ptCount val="6"/>
                <c:pt idx="0">
                  <c:v>25°C</c:v>
                </c:pt>
                <c:pt idx="1">
                  <c:v>400°C</c:v>
                </c:pt>
                <c:pt idx="2">
                  <c:v>600°C</c:v>
                </c:pt>
                <c:pt idx="3">
                  <c:v>800°C</c:v>
                </c:pt>
                <c:pt idx="4">
                  <c:v>1000°C</c:v>
                </c:pt>
                <c:pt idx="5">
                  <c:v>1150°C</c:v>
                </c:pt>
              </c:strCache>
            </c:strRef>
          </c:cat>
          <c:val>
            <c:numRef>
              <c:f>'Lattice Parameter'!$B$1:$B$6</c:f>
              <c:numCache>
                <c:formatCode>0.00</c:formatCode>
                <c:ptCount val="6"/>
                <c:pt idx="0">
                  <c:v>3.56</c:v>
                </c:pt>
                <c:pt idx="1">
                  <c:v>3.58</c:v>
                </c:pt>
                <c:pt idx="2">
                  <c:v>3.6</c:v>
                </c:pt>
                <c:pt idx="3">
                  <c:v>3.61</c:v>
                </c:pt>
                <c:pt idx="4">
                  <c:v>3.62</c:v>
                </c:pt>
                <c:pt idx="5">
                  <c:v>3.63</c:v>
                </c:pt>
              </c:numCache>
            </c:numRef>
          </c:val>
          <c:extLst>
            <c:ext xmlns:c16="http://schemas.microsoft.com/office/drawing/2014/chart" uri="{C3380CC4-5D6E-409C-BE32-E72D297353CC}">
              <c16:uniqueId val="{00000000-3616-4655-B3CF-CAE2CBFA2990}"/>
            </c:ext>
          </c:extLst>
        </c:ser>
        <c:dLbls>
          <c:dLblPos val="outEnd"/>
          <c:showLegendKey val="0"/>
          <c:showVal val="1"/>
          <c:showCatName val="0"/>
          <c:showSerName val="0"/>
          <c:showPercent val="0"/>
          <c:showBubbleSize val="0"/>
        </c:dLbls>
        <c:gapWidth val="219"/>
        <c:overlap val="-27"/>
        <c:axId val="1318345535"/>
        <c:axId val="1467703295"/>
      </c:barChart>
      <c:catAx>
        <c:axId val="1318345535"/>
        <c:scaling>
          <c:orientation val="minMax"/>
        </c:scaling>
        <c:delete val="0"/>
        <c:axPos val="b"/>
        <c:title>
          <c:tx>
            <c:rich>
              <a:bodyPr rot="0" spcFirstLastPara="1" vertOverflow="ellipsis" vert="horz" wrap="square" anchor="ctr" anchorCtr="1"/>
              <a:lstStyle/>
              <a:p>
                <a:pPr>
                  <a:defRPr sz="1600" b="0" i="0" u="none" strike="noStrike" kern="1200" baseline="0">
                    <a:ln>
                      <a:noFill/>
                    </a:ln>
                    <a:solidFill>
                      <a:schemeClr val="tx1"/>
                    </a:solidFill>
                    <a:latin typeface="+mn-lt"/>
                    <a:ea typeface="+mn-ea"/>
                    <a:cs typeface="+mn-cs"/>
                  </a:defRPr>
                </a:pPr>
                <a:r>
                  <a:rPr lang="en-IN" sz="1600" baseline="0" dirty="0">
                    <a:ln>
                      <a:noFill/>
                    </a:ln>
                    <a:solidFill>
                      <a:schemeClr val="tx1"/>
                    </a:solidFill>
                  </a:rPr>
                  <a:t>Temperature</a:t>
                </a:r>
              </a:p>
            </c:rich>
          </c:tx>
          <c:layout>
            <c:manualLayout>
              <c:xMode val="edge"/>
              <c:yMode val="edge"/>
              <c:x val="0.40379159824273303"/>
              <c:y val="0.88681450646694637"/>
            </c:manualLayout>
          </c:layout>
          <c:overlay val="0"/>
          <c:spPr>
            <a:noFill/>
            <a:ln>
              <a:noFill/>
            </a:ln>
            <a:effectLst/>
          </c:spPr>
          <c:txPr>
            <a:bodyPr rot="0" spcFirstLastPara="1" vertOverflow="ellipsis" vert="horz" wrap="square" anchor="ctr" anchorCtr="1"/>
            <a:lstStyle/>
            <a:p>
              <a:pPr>
                <a:defRPr sz="1600" b="0" i="0" u="none" strike="noStrike" kern="1200" baseline="0">
                  <a:ln>
                    <a:noFill/>
                  </a:ln>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467703295"/>
        <c:crosses val="autoZero"/>
        <c:auto val="1"/>
        <c:lblAlgn val="ctr"/>
        <c:lblOffset val="100"/>
        <c:noMultiLvlLbl val="0"/>
      </c:catAx>
      <c:valAx>
        <c:axId val="1467703295"/>
        <c:scaling>
          <c:orientation val="minMax"/>
        </c:scaling>
        <c:delete val="0"/>
        <c:axPos val="l"/>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en-IN" sz="1600" baseline="0">
                    <a:solidFill>
                      <a:schemeClr val="tx1"/>
                    </a:solidFill>
                  </a:rPr>
                  <a:t>Lattice Parameter (Å)</a:t>
                </a:r>
              </a:p>
            </c:rich>
          </c:tx>
          <c:layout>
            <c:manualLayout>
              <c:xMode val="edge"/>
              <c:yMode val="edge"/>
              <c:x val="8.712762032066947E-3"/>
              <c:y val="0.20184354289545028"/>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31834553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266618917171679"/>
          <c:y val="5.9951801377151691E-2"/>
          <c:w val="0.79269228086004906"/>
          <c:h val="0.7134441777986148"/>
        </c:manualLayout>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'Grain Size'!$A$1:$A$5</c:f>
              <c:strCache>
                <c:ptCount val="5"/>
                <c:pt idx="0">
                  <c:v>400°C</c:v>
                </c:pt>
                <c:pt idx="1">
                  <c:v>600°C</c:v>
                </c:pt>
                <c:pt idx="2">
                  <c:v>800°C</c:v>
                </c:pt>
                <c:pt idx="3">
                  <c:v>1000°C</c:v>
                </c:pt>
                <c:pt idx="4">
                  <c:v>1150°C</c:v>
                </c:pt>
              </c:strCache>
            </c:strRef>
          </c:cat>
          <c:val>
            <c:numRef>
              <c:f>'Grain Size'!$C$1:$C$5</c:f>
              <c:numCache>
                <c:formatCode>General</c:formatCode>
                <c:ptCount val="5"/>
                <c:pt idx="0">
                  <c:v>5.93</c:v>
                </c:pt>
                <c:pt idx="1">
                  <c:v>6.93</c:v>
                </c:pt>
                <c:pt idx="2">
                  <c:v>7.48</c:v>
                </c:pt>
                <c:pt idx="3">
                  <c:v>12.45</c:v>
                </c:pt>
                <c:pt idx="4">
                  <c:v>8.82</c:v>
                </c:pt>
              </c:numCache>
            </c:numRef>
          </c:val>
          <c:extLst>
            <c:ext xmlns:c16="http://schemas.microsoft.com/office/drawing/2014/chart" uri="{C3380CC4-5D6E-409C-BE32-E72D297353CC}">
              <c16:uniqueId val="{00000000-9026-400A-A16B-0083DCC927D2}"/>
            </c:ext>
          </c:extLst>
        </c:ser>
        <c:dLbls>
          <c:dLblPos val="outEnd"/>
          <c:showLegendKey val="0"/>
          <c:showVal val="1"/>
          <c:showCatName val="0"/>
          <c:showSerName val="0"/>
          <c:showPercent val="0"/>
          <c:showBubbleSize val="0"/>
        </c:dLbls>
        <c:gapWidth val="219"/>
        <c:overlap val="-27"/>
        <c:axId val="956254303"/>
        <c:axId val="1178973551"/>
      </c:barChart>
      <c:catAx>
        <c:axId val="956254303"/>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en-IN" sz="1600" baseline="0">
                    <a:solidFill>
                      <a:schemeClr val="tx1"/>
                    </a:solidFill>
                  </a:rPr>
                  <a:t>Temperature</a:t>
                </a:r>
              </a:p>
            </c:rich>
          </c:tx>
          <c:layout>
            <c:manualLayout>
              <c:xMode val="edge"/>
              <c:yMode val="edge"/>
              <c:x val="0.45705133632489481"/>
              <c:y val="0.89507613209412695"/>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178973551"/>
        <c:crosses val="autoZero"/>
        <c:auto val="1"/>
        <c:lblAlgn val="ctr"/>
        <c:lblOffset val="100"/>
        <c:noMultiLvlLbl val="0"/>
      </c:catAx>
      <c:valAx>
        <c:axId val="1178973551"/>
        <c:scaling>
          <c:orientation val="minMax"/>
        </c:scaling>
        <c:delete val="0"/>
        <c:axPos val="l"/>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en-IN" sz="1600" baseline="0">
                    <a:solidFill>
                      <a:schemeClr val="tx1"/>
                    </a:solidFill>
                  </a:rPr>
                  <a:t>Grain Diameter </a:t>
                </a:r>
                <a:r>
                  <a:rPr lang="en-IN" sz="1600" b="0" baseline="0">
                    <a:solidFill>
                      <a:schemeClr val="tx1"/>
                    </a:solidFill>
                  </a:rPr>
                  <a:t>(</a:t>
                </a:r>
                <a:r>
                  <a:rPr lang="en-IN" sz="1600" b="0" i="0" u="none" strike="noStrike" baseline="0">
                    <a:solidFill>
                      <a:schemeClr val="tx1"/>
                    </a:solidFill>
                    <a:effectLst/>
                  </a:rPr>
                  <a:t>μm)</a:t>
                </a:r>
                <a:endParaRPr lang="en-IN" sz="1600" b="0" baseline="0">
                  <a:solidFill>
                    <a:schemeClr val="tx1"/>
                  </a:solidFill>
                </a:endParaRPr>
              </a:p>
            </c:rich>
          </c:tx>
          <c:layout>
            <c:manualLayout>
              <c:xMode val="edge"/>
              <c:yMode val="edge"/>
              <c:x val="2.775855135043603E-2"/>
              <c:y val="0.21859992930980518"/>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9562543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380624123244788"/>
          <c:y val="5.0783021714374703E-2"/>
          <c:w val="0.77901313114215065"/>
          <c:h val="0.71313633694428491"/>
        </c:manualLayout>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Strain!$A$1:$A$6</c:f>
              <c:strCache>
                <c:ptCount val="6"/>
                <c:pt idx="0">
                  <c:v>25°C</c:v>
                </c:pt>
                <c:pt idx="1">
                  <c:v>400°C</c:v>
                </c:pt>
                <c:pt idx="2">
                  <c:v>600°C</c:v>
                </c:pt>
                <c:pt idx="3">
                  <c:v>800°C</c:v>
                </c:pt>
                <c:pt idx="4">
                  <c:v>1000°C</c:v>
                </c:pt>
                <c:pt idx="5">
                  <c:v>1150°C</c:v>
                </c:pt>
              </c:strCache>
            </c:strRef>
          </c:cat>
          <c:val>
            <c:numRef>
              <c:f>Strain!$C$1:$C$6</c:f>
              <c:numCache>
                <c:formatCode>0.00</c:formatCode>
                <c:ptCount val="6"/>
                <c:pt idx="0">
                  <c:v>6.2</c:v>
                </c:pt>
                <c:pt idx="1">
                  <c:v>5.43</c:v>
                </c:pt>
                <c:pt idx="2">
                  <c:v>5.4</c:v>
                </c:pt>
                <c:pt idx="3">
                  <c:v>5.38</c:v>
                </c:pt>
                <c:pt idx="4">
                  <c:v>5.36</c:v>
                </c:pt>
                <c:pt idx="5">
                  <c:v>5.32</c:v>
                </c:pt>
              </c:numCache>
            </c:numRef>
          </c:val>
          <c:extLst>
            <c:ext xmlns:c16="http://schemas.microsoft.com/office/drawing/2014/chart" uri="{C3380CC4-5D6E-409C-BE32-E72D297353CC}">
              <c16:uniqueId val="{00000000-36B4-41B5-BD17-C4FEA35FFAD8}"/>
            </c:ext>
          </c:extLst>
        </c:ser>
        <c:dLbls>
          <c:dLblPos val="outEnd"/>
          <c:showLegendKey val="0"/>
          <c:showVal val="1"/>
          <c:showCatName val="0"/>
          <c:showSerName val="0"/>
          <c:showPercent val="0"/>
          <c:showBubbleSize val="0"/>
        </c:dLbls>
        <c:gapWidth val="219"/>
        <c:overlap val="-27"/>
        <c:axId val="1472061152"/>
        <c:axId val="1472061632"/>
      </c:barChart>
      <c:catAx>
        <c:axId val="1472061152"/>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en-IN" sz="1600" baseline="0">
                    <a:solidFill>
                      <a:schemeClr val="tx1"/>
                    </a:solidFill>
                  </a:rPr>
                  <a:t>Temperature</a:t>
                </a:r>
              </a:p>
            </c:rich>
          </c:tx>
          <c:layout>
            <c:manualLayout>
              <c:xMode val="edge"/>
              <c:yMode val="edge"/>
              <c:x val="0.44112095821526176"/>
              <c:y val="0.92018182415763405"/>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472061632"/>
        <c:crosses val="autoZero"/>
        <c:auto val="1"/>
        <c:lblAlgn val="ctr"/>
        <c:lblOffset val="100"/>
        <c:noMultiLvlLbl val="0"/>
      </c:catAx>
      <c:valAx>
        <c:axId val="1472061632"/>
        <c:scaling>
          <c:orientation val="minMax"/>
        </c:scaling>
        <c:delete val="0"/>
        <c:axPos val="l"/>
        <c:title>
          <c:tx>
            <c:rich>
              <a:bodyPr rot="-54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r>
                  <a:rPr lang="en-IN" sz="1600" baseline="0">
                    <a:solidFill>
                      <a:sysClr val="windowText" lastClr="000000"/>
                    </a:solidFill>
                  </a:rPr>
                  <a:t>Strain (× 10</a:t>
                </a:r>
                <a:r>
                  <a:rPr lang="en-IN" sz="1600" baseline="30000">
                    <a:solidFill>
                      <a:sysClr val="windowText" lastClr="000000"/>
                    </a:solidFill>
                  </a:rPr>
                  <a:t>-3</a:t>
                </a:r>
                <a:r>
                  <a:rPr lang="en-IN" sz="1600" baseline="0">
                    <a:solidFill>
                      <a:sysClr val="windowText" lastClr="000000"/>
                    </a:solidFill>
                  </a:rPr>
                  <a:t>)</a:t>
                </a:r>
              </a:p>
            </c:rich>
          </c:tx>
          <c:layout>
            <c:manualLayout>
              <c:xMode val="edge"/>
              <c:yMode val="edge"/>
              <c:x val="2.3354910510166957E-2"/>
              <c:y val="0.27326598081296705"/>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4720611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42039307420787"/>
          <c:y val="4.6952530933633295E-2"/>
          <c:w val="0.83226484123171585"/>
          <c:h val="0.73477405324334455"/>
        </c:manualLayout>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'Dislocation Density'!$A$1:$A$6</c:f>
              <c:strCache>
                <c:ptCount val="6"/>
                <c:pt idx="0">
                  <c:v>25°C</c:v>
                </c:pt>
                <c:pt idx="1">
                  <c:v>400°C</c:v>
                </c:pt>
                <c:pt idx="2">
                  <c:v>600°C</c:v>
                </c:pt>
                <c:pt idx="3">
                  <c:v>800°C</c:v>
                </c:pt>
                <c:pt idx="4">
                  <c:v>1000°C</c:v>
                </c:pt>
                <c:pt idx="5">
                  <c:v>1150°C</c:v>
                </c:pt>
              </c:strCache>
            </c:strRef>
          </c:cat>
          <c:val>
            <c:numRef>
              <c:f>'Dislocation Density'!$C$1:$C$6</c:f>
              <c:numCache>
                <c:formatCode>General</c:formatCode>
                <c:ptCount val="6"/>
                <c:pt idx="0">
                  <c:v>9.76</c:v>
                </c:pt>
                <c:pt idx="1">
                  <c:v>7.42</c:v>
                </c:pt>
                <c:pt idx="2">
                  <c:v>7.26</c:v>
                </c:pt>
                <c:pt idx="3">
                  <c:v>7.15</c:v>
                </c:pt>
                <c:pt idx="4">
                  <c:v>7.07</c:v>
                </c:pt>
                <c:pt idx="5">
                  <c:v>6.91</c:v>
                </c:pt>
              </c:numCache>
            </c:numRef>
          </c:val>
          <c:extLst>
            <c:ext xmlns:c16="http://schemas.microsoft.com/office/drawing/2014/chart" uri="{C3380CC4-5D6E-409C-BE32-E72D297353CC}">
              <c16:uniqueId val="{00000000-7C2C-494F-AE58-0603179835ED}"/>
            </c:ext>
          </c:extLst>
        </c:ser>
        <c:dLbls>
          <c:dLblPos val="outEnd"/>
          <c:showLegendKey val="0"/>
          <c:showVal val="1"/>
          <c:showCatName val="0"/>
          <c:showSerName val="0"/>
          <c:showPercent val="0"/>
          <c:showBubbleSize val="0"/>
        </c:dLbls>
        <c:gapWidth val="219"/>
        <c:overlap val="-27"/>
        <c:axId val="1472070752"/>
        <c:axId val="1472062592"/>
      </c:barChart>
      <c:catAx>
        <c:axId val="1472070752"/>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en-IN" sz="1600" baseline="0">
                    <a:solidFill>
                      <a:schemeClr val="tx1"/>
                    </a:solidFill>
                  </a:rPr>
                  <a:t>Temperature</a:t>
                </a:r>
              </a:p>
            </c:rich>
          </c:tx>
          <c:layout>
            <c:manualLayout>
              <c:xMode val="edge"/>
              <c:yMode val="edge"/>
              <c:x val="0.43305957313072768"/>
              <c:y val="0.93091239034434026"/>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472062592"/>
        <c:crosses val="autoZero"/>
        <c:auto val="1"/>
        <c:lblAlgn val="ctr"/>
        <c:lblOffset val="100"/>
        <c:noMultiLvlLbl val="0"/>
      </c:catAx>
      <c:valAx>
        <c:axId val="1472062592"/>
        <c:scaling>
          <c:orientation val="minMax"/>
        </c:scaling>
        <c:delete val="0"/>
        <c:axPos val="l"/>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en-IN" sz="1400" baseline="0" dirty="0">
                    <a:solidFill>
                      <a:schemeClr val="tx1"/>
                    </a:solidFill>
                  </a:rPr>
                  <a:t>Dislocation Density (</a:t>
                </a:r>
                <a:r>
                  <a:rPr lang="en-IN" sz="1400" b="0" i="0" u="none" strike="noStrike" kern="1200" baseline="0" dirty="0">
                    <a:solidFill>
                      <a:sysClr val="windowText" lastClr="000000"/>
                    </a:solidFill>
                  </a:rPr>
                  <a:t>×</a:t>
                </a:r>
                <a:r>
                  <a:rPr lang="en-IN" sz="1400" baseline="0" dirty="0">
                    <a:solidFill>
                      <a:schemeClr val="tx1"/>
                    </a:solidFill>
                  </a:rPr>
                  <a:t> 10</a:t>
                </a:r>
                <a:r>
                  <a:rPr lang="en-IN" sz="1400" strike="noStrike" baseline="30000" dirty="0">
                    <a:solidFill>
                      <a:schemeClr val="tx1"/>
                    </a:solidFill>
                  </a:rPr>
                  <a:t>15</a:t>
                </a:r>
                <a:r>
                  <a:rPr lang="en-IN" sz="1400" baseline="0" dirty="0">
                    <a:solidFill>
                      <a:schemeClr val="tx1"/>
                    </a:solidFill>
                  </a:rPr>
                  <a:t> / m</a:t>
                </a:r>
                <a:r>
                  <a:rPr lang="en-IN" sz="1400" baseline="30000" dirty="0">
                    <a:solidFill>
                      <a:schemeClr val="tx1"/>
                    </a:solidFill>
                  </a:rPr>
                  <a:t>2</a:t>
                </a:r>
                <a:r>
                  <a:rPr lang="en-IN" sz="1400" baseline="0" dirty="0">
                    <a:solidFill>
                      <a:schemeClr val="tx1"/>
                    </a:solidFill>
                  </a:rPr>
                  <a:t>)</a:t>
                </a:r>
              </a:p>
            </c:rich>
          </c:tx>
          <c:layout>
            <c:manualLayout>
              <c:xMode val="edge"/>
              <c:yMode val="edge"/>
              <c:x val="2.3103378655917346E-2"/>
              <c:y val="8.0421747281589781E-2"/>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4720707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908229944833671"/>
          <c:y val="5.0101786057230653E-2"/>
          <c:w val="0.75596873253170416"/>
          <c:h val="0.71698450803405667"/>
        </c:manualLayout>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Hardness!$A$1:$A$5</c:f>
              <c:strCache>
                <c:ptCount val="5"/>
                <c:pt idx="0">
                  <c:v>400°C</c:v>
                </c:pt>
                <c:pt idx="1">
                  <c:v>600°C</c:v>
                </c:pt>
                <c:pt idx="2">
                  <c:v>800°C</c:v>
                </c:pt>
                <c:pt idx="3">
                  <c:v>1000°C</c:v>
                </c:pt>
                <c:pt idx="4">
                  <c:v>1150°C</c:v>
                </c:pt>
              </c:strCache>
            </c:strRef>
          </c:cat>
          <c:val>
            <c:numRef>
              <c:f>Hardness!$B$1:$B$5</c:f>
              <c:numCache>
                <c:formatCode>0.00</c:formatCode>
                <c:ptCount val="5"/>
                <c:pt idx="0">
                  <c:v>207.33</c:v>
                </c:pt>
                <c:pt idx="1">
                  <c:v>202.49</c:v>
                </c:pt>
                <c:pt idx="2" formatCode="General">
                  <c:v>194.25</c:v>
                </c:pt>
                <c:pt idx="3" formatCode="General">
                  <c:v>192.05</c:v>
                </c:pt>
                <c:pt idx="4">
                  <c:v>187.6</c:v>
                </c:pt>
              </c:numCache>
            </c:numRef>
          </c:val>
          <c:extLst>
            <c:ext xmlns:c16="http://schemas.microsoft.com/office/drawing/2014/chart" uri="{C3380CC4-5D6E-409C-BE32-E72D297353CC}">
              <c16:uniqueId val="{00000000-AB62-4A95-8325-BB2B782F1ABC}"/>
            </c:ext>
          </c:extLst>
        </c:ser>
        <c:dLbls>
          <c:dLblPos val="outEnd"/>
          <c:showLegendKey val="0"/>
          <c:showVal val="1"/>
          <c:showCatName val="0"/>
          <c:showSerName val="0"/>
          <c:showPercent val="0"/>
          <c:showBubbleSize val="0"/>
        </c:dLbls>
        <c:gapWidth val="219"/>
        <c:overlap val="-27"/>
        <c:axId val="757632319"/>
        <c:axId val="757633759"/>
      </c:barChart>
      <c:catAx>
        <c:axId val="757632319"/>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en-IN" sz="1600" baseline="0">
                    <a:solidFill>
                      <a:schemeClr val="tx1"/>
                    </a:solidFill>
                  </a:rPr>
                  <a:t>Temperature</a:t>
                </a:r>
              </a:p>
            </c:rich>
          </c:tx>
          <c:layout>
            <c:manualLayout>
              <c:xMode val="edge"/>
              <c:yMode val="edge"/>
              <c:x val="0.43195950302084318"/>
              <c:y val="0.90028455284552844"/>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757633759"/>
        <c:crosses val="autoZero"/>
        <c:auto val="1"/>
        <c:lblAlgn val="ctr"/>
        <c:lblOffset val="100"/>
        <c:noMultiLvlLbl val="0"/>
      </c:catAx>
      <c:valAx>
        <c:axId val="757633759"/>
        <c:scaling>
          <c:orientation val="minMax"/>
          <c:max val="210"/>
          <c:min val="175"/>
        </c:scaling>
        <c:delete val="0"/>
        <c:axPos val="l"/>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en-IN" sz="1600" baseline="0">
                    <a:solidFill>
                      <a:schemeClr val="tx1"/>
                    </a:solidFill>
                  </a:rPr>
                  <a:t> Hardness (HV)</a:t>
                </a:r>
              </a:p>
            </c:rich>
          </c:tx>
          <c:layout>
            <c:manualLayout>
              <c:xMode val="edge"/>
              <c:yMode val="edge"/>
              <c:x val="2.12855594230127E-2"/>
              <c:y val="0.27115325523333972"/>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7576323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7CF107-CFDE-427F-BCC5-E9C65CF61B36}" type="datetimeFigureOut">
              <a:rPr lang="en-IN" smtClean="0"/>
              <a:t>20-11-2024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8A7BAC-1CD4-4F97-8238-9374E57C4F91}" type="slidenum">
              <a:rPr lang="en-IN" smtClean="0"/>
              <a:t>‹#›</a:t>
            </a:fld>
            <a:endParaRPr lang="en-IN"/>
          </a:p>
        </p:txBody>
      </p:sp>
    </p:spTree>
    <p:extLst>
      <p:ext uri="{BB962C8B-B14F-4D97-AF65-F5344CB8AC3E}">
        <p14:creationId xmlns:p14="http://schemas.microsoft.com/office/powerpoint/2010/main" val="7283838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8A7BAC-1CD4-4F97-8238-9374E57C4F91}" type="slidenum">
              <a:rPr lang="en-IN" smtClean="0"/>
              <a:t>1</a:t>
            </a:fld>
            <a:endParaRPr lang="en-IN"/>
          </a:p>
        </p:txBody>
      </p:sp>
    </p:spTree>
    <p:extLst>
      <p:ext uri="{BB962C8B-B14F-4D97-AF65-F5344CB8AC3E}">
        <p14:creationId xmlns:p14="http://schemas.microsoft.com/office/powerpoint/2010/main" val="3505598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Why angle with plane is considered and not angle with normal?</a:t>
            </a:r>
          </a:p>
        </p:txBody>
      </p:sp>
      <p:sp>
        <p:nvSpPr>
          <p:cNvPr id="4" name="Slide Number Placeholder 3"/>
          <p:cNvSpPr>
            <a:spLocks noGrp="1"/>
          </p:cNvSpPr>
          <p:nvPr>
            <p:ph type="sldNum" sz="quarter" idx="5"/>
          </p:nvPr>
        </p:nvSpPr>
        <p:spPr/>
        <p:txBody>
          <a:bodyPr/>
          <a:lstStyle/>
          <a:p>
            <a:fld id="{0A8A7BAC-1CD4-4F97-8238-9374E57C4F91}" type="slidenum">
              <a:rPr lang="en-IN" smtClean="0"/>
              <a:t>10</a:t>
            </a:fld>
            <a:endParaRPr lang="en-IN"/>
          </a:p>
        </p:txBody>
      </p:sp>
    </p:spTree>
    <p:extLst>
      <p:ext uri="{BB962C8B-B14F-4D97-AF65-F5344CB8AC3E}">
        <p14:creationId xmlns:p14="http://schemas.microsoft.com/office/powerpoint/2010/main" val="2486960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8A7BAC-1CD4-4F97-8238-9374E57C4F91}" type="slidenum">
              <a:rPr lang="en-IN" smtClean="0"/>
              <a:t>11</a:t>
            </a:fld>
            <a:endParaRPr lang="en-IN"/>
          </a:p>
        </p:txBody>
      </p:sp>
    </p:spTree>
    <p:extLst>
      <p:ext uri="{BB962C8B-B14F-4D97-AF65-F5344CB8AC3E}">
        <p14:creationId xmlns:p14="http://schemas.microsoft.com/office/powerpoint/2010/main" val="1637381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8A7BAC-1CD4-4F97-8238-9374E57C4F91}" type="slidenum">
              <a:rPr lang="en-IN" smtClean="0"/>
              <a:t>12</a:t>
            </a:fld>
            <a:endParaRPr lang="en-IN"/>
          </a:p>
        </p:txBody>
      </p:sp>
    </p:spTree>
    <p:extLst>
      <p:ext uri="{BB962C8B-B14F-4D97-AF65-F5344CB8AC3E}">
        <p14:creationId xmlns:p14="http://schemas.microsoft.com/office/powerpoint/2010/main" val="3174893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8A7BAC-1CD4-4F97-8238-9374E57C4F91}" type="slidenum">
              <a:rPr lang="en-IN" smtClean="0"/>
              <a:t>13</a:t>
            </a:fld>
            <a:endParaRPr lang="en-IN"/>
          </a:p>
        </p:txBody>
      </p:sp>
    </p:spTree>
    <p:extLst>
      <p:ext uri="{BB962C8B-B14F-4D97-AF65-F5344CB8AC3E}">
        <p14:creationId xmlns:p14="http://schemas.microsoft.com/office/powerpoint/2010/main" val="28300585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8A7BAC-1CD4-4F97-8238-9374E57C4F91}" type="slidenum">
              <a:rPr lang="en-IN" smtClean="0"/>
              <a:t>14</a:t>
            </a:fld>
            <a:endParaRPr lang="en-IN"/>
          </a:p>
        </p:txBody>
      </p:sp>
    </p:spTree>
    <p:extLst>
      <p:ext uri="{BB962C8B-B14F-4D97-AF65-F5344CB8AC3E}">
        <p14:creationId xmlns:p14="http://schemas.microsoft.com/office/powerpoint/2010/main" val="17917639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8A7BAC-1CD4-4F97-8238-9374E57C4F91}" type="slidenum">
              <a:rPr lang="en-IN" smtClean="0"/>
              <a:t>15</a:t>
            </a:fld>
            <a:endParaRPr lang="en-IN"/>
          </a:p>
        </p:txBody>
      </p:sp>
    </p:spTree>
    <p:extLst>
      <p:ext uri="{BB962C8B-B14F-4D97-AF65-F5344CB8AC3E}">
        <p14:creationId xmlns:p14="http://schemas.microsoft.com/office/powerpoint/2010/main" val="372978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Verdana" panose="020B0604030504040204" pitchFamily="34" charset="0"/>
                <a:ea typeface="Verdana" panose="020B0604030504040204" pitchFamily="34" charset="0"/>
              </a:rPr>
              <a:t>Limited resolution of the detector used to measure the diffraction pattern can contribute to peak broadening.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Verdana" panose="020B0604030504040204" pitchFamily="34" charset="0"/>
                <a:ea typeface="Verdana" panose="020B0604030504040204" pitchFamily="34" charset="0"/>
              </a:rPr>
              <a:t>Imperfections in monochromators or focusing crystals within the X-ray instrument can distort the beam and broaden peaks.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Verdana" panose="020B0604030504040204" pitchFamily="34" charset="0"/>
                <a:ea typeface="Verdana" panose="020B0604030504040204" pitchFamily="34" charset="0"/>
              </a:rPr>
              <a:t>Mechanical vibrations within the instrument can also cause broadening.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Verdana" panose="020B0604030504040204" pitchFamily="34" charset="0"/>
                <a:ea typeface="Verdana" panose="020B0604030504040204" pitchFamily="34" charset="0"/>
              </a:rPr>
              <a:t>The finite size of the X-ray source can lead to divergence, which affects the resolution and broadens the peaks.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Verdana" panose="020B0604030504040204" pitchFamily="34" charset="0"/>
              <a:ea typeface="Verdan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Verdana" panose="020B0604030504040204" pitchFamily="34" charset="0"/>
              <a:ea typeface="Verdana" panose="020B0604030504040204" pitchFamily="34" charset="0"/>
            </a:endParaRPr>
          </a:p>
          <a:p>
            <a:endParaRPr lang="en-IN" dirty="0"/>
          </a:p>
        </p:txBody>
      </p:sp>
      <p:sp>
        <p:nvSpPr>
          <p:cNvPr id="4" name="Slide Number Placeholder 3"/>
          <p:cNvSpPr>
            <a:spLocks noGrp="1"/>
          </p:cNvSpPr>
          <p:nvPr>
            <p:ph type="sldNum" sz="quarter" idx="5"/>
          </p:nvPr>
        </p:nvSpPr>
        <p:spPr/>
        <p:txBody>
          <a:bodyPr/>
          <a:lstStyle/>
          <a:p>
            <a:fld id="{0A8A7BAC-1CD4-4F97-8238-9374E57C4F91}" type="slidenum">
              <a:rPr lang="en-IN" smtClean="0"/>
              <a:t>16</a:t>
            </a:fld>
            <a:endParaRPr lang="en-IN"/>
          </a:p>
        </p:txBody>
      </p:sp>
    </p:spTree>
    <p:extLst>
      <p:ext uri="{BB962C8B-B14F-4D97-AF65-F5344CB8AC3E}">
        <p14:creationId xmlns:p14="http://schemas.microsoft.com/office/powerpoint/2010/main" val="1287327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Verdana" panose="020B0604030504040204" pitchFamily="34" charset="0"/>
                <a:ea typeface="Verdana" panose="020B0604030504040204" pitchFamily="34" charset="0"/>
              </a:rPr>
              <a:t>Curve fitting </a:t>
            </a:r>
            <a:r>
              <a:rPr lang="en-US" sz="1200" dirty="0">
                <a:latin typeface="Verdana" panose="020B0604030504040204" pitchFamily="34" charset="0"/>
                <a:ea typeface="Verdana" panose="020B0604030504040204" pitchFamily="34" charset="0"/>
              </a:rPr>
              <a:t>is a process of finding a mathematical function that best represents a set of data points.</a:t>
            </a:r>
          </a:p>
          <a:p>
            <a:endParaRPr lang="en-IN" dirty="0"/>
          </a:p>
        </p:txBody>
      </p:sp>
      <p:sp>
        <p:nvSpPr>
          <p:cNvPr id="4" name="Slide Number Placeholder 3"/>
          <p:cNvSpPr>
            <a:spLocks noGrp="1"/>
          </p:cNvSpPr>
          <p:nvPr>
            <p:ph type="sldNum" sz="quarter" idx="5"/>
          </p:nvPr>
        </p:nvSpPr>
        <p:spPr/>
        <p:txBody>
          <a:bodyPr/>
          <a:lstStyle/>
          <a:p>
            <a:fld id="{0A8A7BAC-1CD4-4F97-8238-9374E57C4F91}" type="slidenum">
              <a:rPr lang="en-IN" smtClean="0"/>
              <a:t>17</a:t>
            </a:fld>
            <a:endParaRPr lang="en-IN"/>
          </a:p>
        </p:txBody>
      </p:sp>
    </p:spTree>
    <p:extLst>
      <p:ext uri="{BB962C8B-B14F-4D97-AF65-F5344CB8AC3E}">
        <p14:creationId xmlns:p14="http://schemas.microsoft.com/office/powerpoint/2010/main" val="272797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8A7BAC-1CD4-4F97-8238-9374E57C4F91}" type="slidenum">
              <a:rPr lang="en-IN" smtClean="0"/>
              <a:t>18</a:t>
            </a:fld>
            <a:endParaRPr lang="en-IN"/>
          </a:p>
        </p:txBody>
      </p:sp>
    </p:spTree>
    <p:extLst>
      <p:ext uri="{BB962C8B-B14F-4D97-AF65-F5344CB8AC3E}">
        <p14:creationId xmlns:p14="http://schemas.microsoft.com/office/powerpoint/2010/main" val="1014745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78BA0-A1B5-C012-317D-8E14A7AC34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C120A6-B94D-421F-4031-9DC14A97E4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E4A95B-85EC-B769-A969-297CCC0414E0}"/>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8DDFCCB-1DFB-C510-6A3F-37062B4376AA}"/>
              </a:ext>
            </a:extLst>
          </p:cNvPr>
          <p:cNvSpPr>
            <a:spLocks noGrp="1"/>
          </p:cNvSpPr>
          <p:nvPr>
            <p:ph type="sldNum" sz="quarter" idx="5"/>
          </p:nvPr>
        </p:nvSpPr>
        <p:spPr/>
        <p:txBody>
          <a:bodyPr/>
          <a:lstStyle/>
          <a:p>
            <a:fld id="{0A8A7BAC-1CD4-4F97-8238-9374E57C4F91}" type="slidenum">
              <a:rPr lang="en-IN" smtClean="0"/>
              <a:t>19</a:t>
            </a:fld>
            <a:endParaRPr lang="en-IN"/>
          </a:p>
        </p:txBody>
      </p:sp>
    </p:spTree>
    <p:extLst>
      <p:ext uri="{BB962C8B-B14F-4D97-AF65-F5344CB8AC3E}">
        <p14:creationId xmlns:p14="http://schemas.microsoft.com/office/powerpoint/2010/main" val="3576928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8A7BAC-1CD4-4F97-8238-9374E57C4F91}" type="slidenum">
              <a:rPr lang="en-IN" smtClean="0"/>
              <a:t>2</a:t>
            </a:fld>
            <a:endParaRPr lang="en-IN"/>
          </a:p>
        </p:txBody>
      </p:sp>
    </p:spTree>
    <p:extLst>
      <p:ext uri="{BB962C8B-B14F-4D97-AF65-F5344CB8AC3E}">
        <p14:creationId xmlns:p14="http://schemas.microsoft.com/office/powerpoint/2010/main" val="15793167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0DF39-2482-33A8-0CAA-15D28C0943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4F639F-3EF4-D5A7-4A2C-C713C5681B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C2D9C0-E24A-8286-EB26-18CBC62B42B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F6AC3BBE-CF84-7774-94D3-3AA6AD943053}"/>
              </a:ext>
            </a:extLst>
          </p:cNvPr>
          <p:cNvSpPr>
            <a:spLocks noGrp="1"/>
          </p:cNvSpPr>
          <p:nvPr>
            <p:ph type="sldNum" sz="quarter" idx="5"/>
          </p:nvPr>
        </p:nvSpPr>
        <p:spPr/>
        <p:txBody>
          <a:bodyPr/>
          <a:lstStyle/>
          <a:p>
            <a:fld id="{0A8A7BAC-1CD4-4F97-8238-9374E57C4F91}" type="slidenum">
              <a:rPr lang="en-IN" smtClean="0"/>
              <a:t>20</a:t>
            </a:fld>
            <a:endParaRPr lang="en-IN"/>
          </a:p>
        </p:txBody>
      </p:sp>
    </p:spTree>
    <p:extLst>
      <p:ext uri="{BB962C8B-B14F-4D97-AF65-F5344CB8AC3E}">
        <p14:creationId xmlns:p14="http://schemas.microsoft.com/office/powerpoint/2010/main" val="26668981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8A7BAC-1CD4-4F97-8238-9374E57C4F91}" type="slidenum">
              <a:rPr lang="en-IN" smtClean="0"/>
              <a:t>21</a:t>
            </a:fld>
            <a:endParaRPr lang="en-IN"/>
          </a:p>
        </p:txBody>
      </p:sp>
    </p:spTree>
    <p:extLst>
      <p:ext uri="{BB962C8B-B14F-4D97-AF65-F5344CB8AC3E}">
        <p14:creationId xmlns:p14="http://schemas.microsoft.com/office/powerpoint/2010/main" val="24377423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CFF99-628F-93BE-3584-D6528D7865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8337A2-7D2E-2F55-4766-11168878A0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0E0A07-9144-7570-5198-17BE4E7DC00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149D616-FD0D-9967-CEA8-25DD2E55B343}"/>
              </a:ext>
            </a:extLst>
          </p:cNvPr>
          <p:cNvSpPr>
            <a:spLocks noGrp="1"/>
          </p:cNvSpPr>
          <p:nvPr>
            <p:ph type="sldNum" sz="quarter" idx="5"/>
          </p:nvPr>
        </p:nvSpPr>
        <p:spPr/>
        <p:txBody>
          <a:bodyPr/>
          <a:lstStyle/>
          <a:p>
            <a:fld id="{0A8A7BAC-1CD4-4F97-8238-9374E57C4F91}" type="slidenum">
              <a:rPr lang="en-IN" smtClean="0"/>
              <a:t>22</a:t>
            </a:fld>
            <a:endParaRPr lang="en-IN"/>
          </a:p>
        </p:txBody>
      </p:sp>
    </p:spTree>
    <p:extLst>
      <p:ext uri="{BB962C8B-B14F-4D97-AF65-F5344CB8AC3E}">
        <p14:creationId xmlns:p14="http://schemas.microsoft.com/office/powerpoint/2010/main" val="3998664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C7824-43EE-277C-6A2D-6588C76FBB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D922AB-CE06-6543-8EF9-3C09A14A6B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1F08B5-7E55-B9F6-F043-A7106E61AEA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0BBB9C-F409-72E6-A43F-985EEDB94019}"/>
              </a:ext>
            </a:extLst>
          </p:cNvPr>
          <p:cNvSpPr>
            <a:spLocks noGrp="1"/>
          </p:cNvSpPr>
          <p:nvPr>
            <p:ph type="sldNum" sz="quarter" idx="5"/>
          </p:nvPr>
        </p:nvSpPr>
        <p:spPr/>
        <p:txBody>
          <a:bodyPr/>
          <a:lstStyle/>
          <a:p>
            <a:fld id="{0A8A7BAC-1CD4-4F97-8238-9374E57C4F91}" type="slidenum">
              <a:rPr lang="en-IN" smtClean="0"/>
              <a:t>23</a:t>
            </a:fld>
            <a:endParaRPr lang="en-IN"/>
          </a:p>
        </p:txBody>
      </p:sp>
    </p:spTree>
    <p:extLst>
      <p:ext uri="{BB962C8B-B14F-4D97-AF65-F5344CB8AC3E}">
        <p14:creationId xmlns:p14="http://schemas.microsoft.com/office/powerpoint/2010/main" val="2991281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8A7BAC-1CD4-4F97-8238-9374E57C4F91}" type="slidenum">
              <a:rPr lang="en-IN" smtClean="0"/>
              <a:t>24</a:t>
            </a:fld>
            <a:endParaRPr lang="en-IN"/>
          </a:p>
        </p:txBody>
      </p:sp>
    </p:spTree>
    <p:extLst>
      <p:ext uri="{BB962C8B-B14F-4D97-AF65-F5344CB8AC3E}">
        <p14:creationId xmlns:p14="http://schemas.microsoft.com/office/powerpoint/2010/main" val="3468320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8A7BAC-1CD4-4F97-8238-9374E57C4F91}" type="slidenum">
              <a:rPr lang="en-IN" smtClean="0"/>
              <a:t>25</a:t>
            </a:fld>
            <a:endParaRPr lang="en-IN"/>
          </a:p>
        </p:txBody>
      </p:sp>
    </p:spTree>
    <p:extLst>
      <p:ext uri="{BB962C8B-B14F-4D97-AF65-F5344CB8AC3E}">
        <p14:creationId xmlns:p14="http://schemas.microsoft.com/office/powerpoint/2010/main" val="221430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8A7BAC-1CD4-4F97-8238-9374E57C4F91}" type="slidenum">
              <a:rPr lang="en-IN" smtClean="0"/>
              <a:t>26</a:t>
            </a:fld>
            <a:endParaRPr lang="en-IN"/>
          </a:p>
        </p:txBody>
      </p:sp>
    </p:spTree>
    <p:extLst>
      <p:ext uri="{BB962C8B-B14F-4D97-AF65-F5344CB8AC3E}">
        <p14:creationId xmlns:p14="http://schemas.microsoft.com/office/powerpoint/2010/main" val="23254863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8A7BAC-1CD4-4F97-8238-9374E57C4F91}" type="slidenum">
              <a:rPr lang="en-IN" smtClean="0"/>
              <a:t>27</a:t>
            </a:fld>
            <a:endParaRPr lang="en-IN"/>
          </a:p>
        </p:txBody>
      </p:sp>
    </p:spTree>
    <p:extLst>
      <p:ext uri="{BB962C8B-B14F-4D97-AF65-F5344CB8AC3E}">
        <p14:creationId xmlns:p14="http://schemas.microsoft.com/office/powerpoint/2010/main" val="21452855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8A7BAC-1CD4-4F97-8238-9374E57C4F91}" type="slidenum">
              <a:rPr lang="en-IN" smtClean="0"/>
              <a:t>28</a:t>
            </a:fld>
            <a:endParaRPr lang="en-IN"/>
          </a:p>
        </p:txBody>
      </p:sp>
    </p:spTree>
    <p:extLst>
      <p:ext uri="{BB962C8B-B14F-4D97-AF65-F5344CB8AC3E}">
        <p14:creationId xmlns:p14="http://schemas.microsoft.com/office/powerpoint/2010/main" val="23457296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8A7BAC-1CD4-4F97-8238-9374E57C4F91}" type="slidenum">
              <a:rPr lang="en-IN" smtClean="0"/>
              <a:t>29</a:t>
            </a:fld>
            <a:endParaRPr lang="en-IN"/>
          </a:p>
        </p:txBody>
      </p:sp>
    </p:spTree>
    <p:extLst>
      <p:ext uri="{BB962C8B-B14F-4D97-AF65-F5344CB8AC3E}">
        <p14:creationId xmlns:p14="http://schemas.microsoft.com/office/powerpoint/2010/main" val="2616868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Low Carbon – High Temperature Applications and Weldability.</a:t>
            </a:r>
          </a:p>
          <a:p>
            <a:r>
              <a:rPr lang="en-IN" dirty="0"/>
              <a:t>C – Increases hardness and strength of Pure Iron.</a:t>
            </a:r>
          </a:p>
          <a:p>
            <a:r>
              <a:rPr lang="en-IN" dirty="0"/>
              <a:t>Ni - Austenitic Stabilizer. (Non-magnetic).</a:t>
            </a:r>
          </a:p>
          <a:p>
            <a:r>
              <a:rPr lang="en-IN" dirty="0"/>
              <a:t>Cr – Corrosion Resistance.</a:t>
            </a:r>
          </a:p>
          <a:p>
            <a:r>
              <a:rPr lang="en-IN" dirty="0"/>
              <a:t>Mo – High temperature Strength, Resist Hydrogen embrittlement (Traps Hydrogen atoms and prevents their diffusivity).</a:t>
            </a:r>
          </a:p>
          <a:p>
            <a:r>
              <a:rPr lang="en-IN" dirty="0"/>
              <a:t>Mn – Improves hot working properties, helps in removing impurities in steel production.</a:t>
            </a:r>
          </a:p>
          <a:p>
            <a:r>
              <a:rPr lang="en-IN" dirty="0"/>
              <a:t>Si – Acts as deoxidiser in steel production</a:t>
            </a:r>
          </a:p>
          <a:p>
            <a:r>
              <a:rPr lang="en-IN" dirty="0"/>
              <a:t>S and P – Improves machinability when added in small amounts. (Detrimental effects on corrosion resistance and weldability)</a:t>
            </a:r>
          </a:p>
          <a:p>
            <a:r>
              <a:rPr lang="en-IN" dirty="0"/>
              <a:t>N – Pitting corrosion resistance.</a:t>
            </a:r>
          </a:p>
          <a:p>
            <a:r>
              <a:rPr lang="en-IN" dirty="0"/>
              <a:t>Sensitization – Material becomes susceptible to intergranular corrosion due to the formation of chromium carbides.</a:t>
            </a:r>
          </a:p>
        </p:txBody>
      </p:sp>
      <p:sp>
        <p:nvSpPr>
          <p:cNvPr id="4" name="Slide Number Placeholder 3"/>
          <p:cNvSpPr>
            <a:spLocks noGrp="1"/>
          </p:cNvSpPr>
          <p:nvPr>
            <p:ph type="sldNum" sz="quarter" idx="5"/>
          </p:nvPr>
        </p:nvSpPr>
        <p:spPr/>
        <p:txBody>
          <a:bodyPr/>
          <a:lstStyle/>
          <a:p>
            <a:fld id="{0A8A7BAC-1CD4-4F97-8238-9374E57C4F91}" type="slidenum">
              <a:rPr lang="en-IN" smtClean="0"/>
              <a:t>3</a:t>
            </a:fld>
            <a:endParaRPr lang="en-IN"/>
          </a:p>
        </p:txBody>
      </p:sp>
    </p:spTree>
    <p:extLst>
      <p:ext uri="{BB962C8B-B14F-4D97-AF65-F5344CB8AC3E}">
        <p14:creationId xmlns:p14="http://schemas.microsoft.com/office/powerpoint/2010/main" val="35520062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8A7BAC-1CD4-4F97-8238-9374E57C4F91}" type="slidenum">
              <a:rPr lang="en-IN" smtClean="0"/>
              <a:t>30</a:t>
            </a:fld>
            <a:endParaRPr lang="en-IN"/>
          </a:p>
        </p:txBody>
      </p:sp>
    </p:spTree>
    <p:extLst>
      <p:ext uri="{BB962C8B-B14F-4D97-AF65-F5344CB8AC3E}">
        <p14:creationId xmlns:p14="http://schemas.microsoft.com/office/powerpoint/2010/main" val="16986533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8A7BAC-1CD4-4F97-8238-9374E57C4F91}" type="slidenum">
              <a:rPr lang="en-IN" smtClean="0"/>
              <a:t>31</a:t>
            </a:fld>
            <a:endParaRPr lang="en-IN"/>
          </a:p>
        </p:txBody>
      </p:sp>
    </p:spTree>
    <p:extLst>
      <p:ext uri="{BB962C8B-B14F-4D97-AF65-F5344CB8AC3E}">
        <p14:creationId xmlns:p14="http://schemas.microsoft.com/office/powerpoint/2010/main" val="27262113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8A7BAC-1CD4-4F97-8238-9374E57C4F91}" type="slidenum">
              <a:rPr lang="en-IN" smtClean="0"/>
              <a:t>32</a:t>
            </a:fld>
            <a:endParaRPr lang="en-IN"/>
          </a:p>
        </p:txBody>
      </p:sp>
    </p:spTree>
    <p:extLst>
      <p:ext uri="{BB962C8B-B14F-4D97-AF65-F5344CB8AC3E}">
        <p14:creationId xmlns:p14="http://schemas.microsoft.com/office/powerpoint/2010/main" val="35061976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8A7BAC-1CD4-4F97-8238-9374E57C4F91}" type="slidenum">
              <a:rPr lang="en-IN" smtClean="0"/>
              <a:t>33</a:t>
            </a:fld>
            <a:endParaRPr lang="en-IN"/>
          </a:p>
        </p:txBody>
      </p:sp>
    </p:spTree>
    <p:extLst>
      <p:ext uri="{BB962C8B-B14F-4D97-AF65-F5344CB8AC3E}">
        <p14:creationId xmlns:p14="http://schemas.microsoft.com/office/powerpoint/2010/main" val="17126674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7D885-DEF2-3FCB-46FA-58F89A58E1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CD5BD7-F816-5E44-8B6C-DF8872B790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79564F-9BF2-37CA-0073-103D363BD37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BB599B1-2E0B-27F9-88C6-46D7A5A3CF09}"/>
              </a:ext>
            </a:extLst>
          </p:cNvPr>
          <p:cNvSpPr>
            <a:spLocks noGrp="1"/>
          </p:cNvSpPr>
          <p:nvPr>
            <p:ph type="sldNum" sz="quarter" idx="5"/>
          </p:nvPr>
        </p:nvSpPr>
        <p:spPr/>
        <p:txBody>
          <a:bodyPr/>
          <a:lstStyle/>
          <a:p>
            <a:fld id="{0A8A7BAC-1CD4-4F97-8238-9374E57C4F91}" type="slidenum">
              <a:rPr lang="en-IN" smtClean="0"/>
              <a:t>34</a:t>
            </a:fld>
            <a:endParaRPr lang="en-IN"/>
          </a:p>
        </p:txBody>
      </p:sp>
    </p:spTree>
    <p:extLst>
      <p:ext uri="{BB962C8B-B14F-4D97-AF65-F5344CB8AC3E}">
        <p14:creationId xmlns:p14="http://schemas.microsoft.com/office/powerpoint/2010/main" val="21848463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B9AD-7578-23DB-E6B8-1B34BDCB71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E7D492-61AB-8F8D-0AE7-6956E60F91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CF828A-4909-F87E-D742-6957BA09DC7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3BA5899-2BD9-F6BC-0BB2-CC302D8AA73A}"/>
              </a:ext>
            </a:extLst>
          </p:cNvPr>
          <p:cNvSpPr>
            <a:spLocks noGrp="1"/>
          </p:cNvSpPr>
          <p:nvPr>
            <p:ph type="sldNum" sz="quarter" idx="5"/>
          </p:nvPr>
        </p:nvSpPr>
        <p:spPr/>
        <p:txBody>
          <a:bodyPr/>
          <a:lstStyle/>
          <a:p>
            <a:fld id="{0A8A7BAC-1CD4-4F97-8238-9374E57C4F91}" type="slidenum">
              <a:rPr lang="en-IN" smtClean="0"/>
              <a:t>35</a:t>
            </a:fld>
            <a:endParaRPr lang="en-IN"/>
          </a:p>
        </p:txBody>
      </p:sp>
    </p:spTree>
    <p:extLst>
      <p:ext uri="{BB962C8B-B14F-4D97-AF65-F5344CB8AC3E}">
        <p14:creationId xmlns:p14="http://schemas.microsoft.com/office/powerpoint/2010/main" val="249759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0736DB-4F12-C781-7074-A20F4DB72A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CE13AD-0703-A7CA-F26B-A96030BDD9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59E8F0-B228-2545-2766-7F9C1CD40F9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635F696-B13B-7375-0BE9-CD697243B807}"/>
              </a:ext>
            </a:extLst>
          </p:cNvPr>
          <p:cNvSpPr>
            <a:spLocks noGrp="1"/>
          </p:cNvSpPr>
          <p:nvPr>
            <p:ph type="sldNum" sz="quarter" idx="5"/>
          </p:nvPr>
        </p:nvSpPr>
        <p:spPr/>
        <p:txBody>
          <a:bodyPr/>
          <a:lstStyle/>
          <a:p>
            <a:fld id="{0A8A7BAC-1CD4-4F97-8238-9374E57C4F91}" type="slidenum">
              <a:rPr lang="en-IN" smtClean="0"/>
              <a:t>36</a:t>
            </a:fld>
            <a:endParaRPr lang="en-IN"/>
          </a:p>
        </p:txBody>
      </p:sp>
    </p:spTree>
    <p:extLst>
      <p:ext uri="{BB962C8B-B14F-4D97-AF65-F5344CB8AC3E}">
        <p14:creationId xmlns:p14="http://schemas.microsoft.com/office/powerpoint/2010/main" val="29584680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DBE348-351F-99A2-C3A0-446F4B2F0E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97294C-BFF8-3C37-2486-CF8EBA43A7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D19DCD-3E1B-D4E7-2705-23179A600411}"/>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0A13694E-55EF-02C3-587D-7579C1F90ABA}"/>
              </a:ext>
            </a:extLst>
          </p:cNvPr>
          <p:cNvSpPr>
            <a:spLocks noGrp="1"/>
          </p:cNvSpPr>
          <p:nvPr>
            <p:ph type="sldNum" sz="quarter" idx="5"/>
          </p:nvPr>
        </p:nvSpPr>
        <p:spPr/>
        <p:txBody>
          <a:bodyPr/>
          <a:lstStyle/>
          <a:p>
            <a:fld id="{0A8A7BAC-1CD4-4F97-8238-9374E57C4F91}" type="slidenum">
              <a:rPr lang="en-IN" smtClean="0"/>
              <a:t>37</a:t>
            </a:fld>
            <a:endParaRPr lang="en-IN"/>
          </a:p>
        </p:txBody>
      </p:sp>
    </p:spTree>
    <p:extLst>
      <p:ext uri="{BB962C8B-B14F-4D97-AF65-F5344CB8AC3E}">
        <p14:creationId xmlns:p14="http://schemas.microsoft.com/office/powerpoint/2010/main" val="22476359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88CE2-2D7D-9A7F-1ABF-3E9DA66AEC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EA85B9-7677-86BB-1927-66D3F1AD4D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31F7B5-31BB-3D14-05AC-1B8B531CCDD5}"/>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DEF475A2-E4A9-19CF-D1C5-CE50B78EF49D}"/>
              </a:ext>
            </a:extLst>
          </p:cNvPr>
          <p:cNvSpPr>
            <a:spLocks noGrp="1"/>
          </p:cNvSpPr>
          <p:nvPr>
            <p:ph type="sldNum" sz="quarter" idx="5"/>
          </p:nvPr>
        </p:nvSpPr>
        <p:spPr/>
        <p:txBody>
          <a:bodyPr/>
          <a:lstStyle/>
          <a:p>
            <a:fld id="{0A8A7BAC-1CD4-4F97-8238-9374E57C4F91}" type="slidenum">
              <a:rPr lang="en-IN" smtClean="0"/>
              <a:t>38</a:t>
            </a:fld>
            <a:endParaRPr lang="en-IN"/>
          </a:p>
        </p:txBody>
      </p:sp>
    </p:spTree>
    <p:extLst>
      <p:ext uri="{BB962C8B-B14F-4D97-AF65-F5344CB8AC3E}">
        <p14:creationId xmlns:p14="http://schemas.microsoft.com/office/powerpoint/2010/main" val="20925872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3FB92-3DAC-5C8D-7B5E-DE059A4937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65F8C6-5BC5-3814-7511-655B21A7DB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0EBA1E-7C21-3280-62B1-22F0AA901F4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BDE27ED-7DBD-CF42-78DF-33B60AA194CB}"/>
              </a:ext>
            </a:extLst>
          </p:cNvPr>
          <p:cNvSpPr>
            <a:spLocks noGrp="1"/>
          </p:cNvSpPr>
          <p:nvPr>
            <p:ph type="sldNum" sz="quarter" idx="5"/>
          </p:nvPr>
        </p:nvSpPr>
        <p:spPr/>
        <p:txBody>
          <a:bodyPr/>
          <a:lstStyle/>
          <a:p>
            <a:fld id="{0A8A7BAC-1CD4-4F97-8238-9374E57C4F91}" type="slidenum">
              <a:rPr lang="en-IN" smtClean="0"/>
              <a:t>39</a:t>
            </a:fld>
            <a:endParaRPr lang="en-IN"/>
          </a:p>
        </p:txBody>
      </p:sp>
    </p:spTree>
    <p:extLst>
      <p:ext uri="{BB962C8B-B14F-4D97-AF65-F5344CB8AC3E}">
        <p14:creationId xmlns:p14="http://schemas.microsoft.com/office/powerpoint/2010/main" val="2441678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8A7BAC-1CD4-4F97-8238-9374E57C4F91}" type="slidenum">
              <a:rPr lang="en-IN" smtClean="0"/>
              <a:t>4</a:t>
            </a:fld>
            <a:endParaRPr lang="en-IN"/>
          </a:p>
        </p:txBody>
      </p:sp>
    </p:spTree>
    <p:extLst>
      <p:ext uri="{BB962C8B-B14F-4D97-AF65-F5344CB8AC3E}">
        <p14:creationId xmlns:p14="http://schemas.microsoft.com/office/powerpoint/2010/main" val="26921519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D3AC8-2DCD-FE67-6FFC-6C1C47E408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C44ABD-23BD-B94F-19C1-5F34F538B2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80D2A6-3C85-8805-0C26-4A168A1953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AD5B86E-B229-7DE8-AC7D-B33B714AF91B}"/>
              </a:ext>
            </a:extLst>
          </p:cNvPr>
          <p:cNvSpPr>
            <a:spLocks noGrp="1"/>
          </p:cNvSpPr>
          <p:nvPr>
            <p:ph type="sldNum" sz="quarter" idx="5"/>
          </p:nvPr>
        </p:nvSpPr>
        <p:spPr/>
        <p:txBody>
          <a:bodyPr/>
          <a:lstStyle/>
          <a:p>
            <a:fld id="{0A8A7BAC-1CD4-4F97-8238-9374E57C4F91}" type="slidenum">
              <a:rPr lang="en-IN" smtClean="0"/>
              <a:t>40</a:t>
            </a:fld>
            <a:endParaRPr lang="en-IN"/>
          </a:p>
        </p:txBody>
      </p:sp>
    </p:spTree>
    <p:extLst>
      <p:ext uri="{BB962C8B-B14F-4D97-AF65-F5344CB8AC3E}">
        <p14:creationId xmlns:p14="http://schemas.microsoft.com/office/powerpoint/2010/main" val="41104953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DDD20-8045-DF3E-C35E-374B67A85B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E44496-E6C5-3458-9E8C-E2FEC6A6AF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F02E93-712B-5532-58A2-EF9AEB8E94E0}"/>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4CC87F9-86F7-D29D-06B6-4FA7F5805EC1}"/>
              </a:ext>
            </a:extLst>
          </p:cNvPr>
          <p:cNvSpPr>
            <a:spLocks noGrp="1"/>
          </p:cNvSpPr>
          <p:nvPr>
            <p:ph type="sldNum" sz="quarter" idx="5"/>
          </p:nvPr>
        </p:nvSpPr>
        <p:spPr/>
        <p:txBody>
          <a:bodyPr/>
          <a:lstStyle/>
          <a:p>
            <a:fld id="{0A8A7BAC-1CD4-4F97-8238-9374E57C4F91}" type="slidenum">
              <a:rPr lang="en-IN" smtClean="0"/>
              <a:t>41</a:t>
            </a:fld>
            <a:endParaRPr lang="en-IN"/>
          </a:p>
        </p:txBody>
      </p:sp>
    </p:spTree>
    <p:extLst>
      <p:ext uri="{BB962C8B-B14F-4D97-AF65-F5344CB8AC3E}">
        <p14:creationId xmlns:p14="http://schemas.microsoft.com/office/powerpoint/2010/main" val="24046473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2301A-F7BC-39C3-9CD3-C1B917F582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EEF270-2663-9BA1-7DF7-57B42BE2F2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3656BA-753D-5AE6-AAD6-D8FF126B9415}"/>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72F8950-9A1C-BCAB-F784-39953917807E}"/>
              </a:ext>
            </a:extLst>
          </p:cNvPr>
          <p:cNvSpPr>
            <a:spLocks noGrp="1"/>
          </p:cNvSpPr>
          <p:nvPr>
            <p:ph type="sldNum" sz="quarter" idx="5"/>
          </p:nvPr>
        </p:nvSpPr>
        <p:spPr/>
        <p:txBody>
          <a:bodyPr/>
          <a:lstStyle/>
          <a:p>
            <a:fld id="{0A8A7BAC-1CD4-4F97-8238-9374E57C4F91}" type="slidenum">
              <a:rPr lang="en-IN" smtClean="0"/>
              <a:t>42</a:t>
            </a:fld>
            <a:endParaRPr lang="en-IN"/>
          </a:p>
        </p:txBody>
      </p:sp>
    </p:spTree>
    <p:extLst>
      <p:ext uri="{BB962C8B-B14F-4D97-AF65-F5344CB8AC3E}">
        <p14:creationId xmlns:p14="http://schemas.microsoft.com/office/powerpoint/2010/main" val="2675511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572DB-82ED-916E-4825-9FAA40811C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460A48-FFA5-575D-DCC6-9004E0CFD5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6EB8A4-5A0C-49FE-39DC-E3983C67E28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26364A5-CB35-C2DC-741B-7A3045C5BE62}"/>
              </a:ext>
            </a:extLst>
          </p:cNvPr>
          <p:cNvSpPr>
            <a:spLocks noGrp="1"/>
          </p:cNvSpPr>
          <p:nvPr>
            <p:ph type="sldNum" sz="quarter" idx="5"/>
          </p:nvPr>
        </p:nvSpPr>
        <p:spPr/>
        <p:txBody>
          <a:bodyPr/>
          <a:lstStyle/>
          <a:p>
            <a:fld id="{0A8A7BAC-1CD4-4F97-8238-9374E57C4F91}" type="slidenum">
              <a:rPr lang="en-IN" smtClean="0"/>
              <a:t>43</a:t>
            </a:fld>
            <a:endParaRPr lang="en-IN"/>
          </a:p>
        </p:txBody>
      </p:sp>
    </p:spTree>
    <p:extLst>
      <p:ext uri="{BB962C8B-B14F-4D97-AF65-F5344CB8AC3E}">
        <p14:creationId xmlns:p14="http://schemas.microsoft.com/office/powerpoint/2010/main" val="1439295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94985-940F-F515-F52C-012D13A704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7482BD-8D70-47BF-2D51-63023832DF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4EA48B-A60B-678A-380F-DE07D41611C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674395A-663C-C6D7-0DC2-3C89BE8D6912}"/>
              </a:ext>
            </a:extLst>
          </p:cNvPr>
          <p:cNvSpPr>
            <a:spLocks noGrp="1"/>
          </p:cNvSpPr>
          <p:nvPr>
            <p:ph type="sldNum" sz="quarter" idx="5"/>
          </p:nvPr>
        </p:nvSpPr>
        <p:spPr/>
        <p:txBody>
          <a:bodyPr/>
          <a:lstStyle/>
          <a:p>
            <a:fld id="{0A8A7BAC-1CD4-4F97-8238-9374E57C4F91}" type="slidenum">
              <a:rPr lang="en-IN" smtClean="0"/>
              <a:t>44</a:t>
            </a:fld>
            <a:endParaRPr lang="en-IN"/>
          </a:p>
        </p:txBody>
      </p:sp>
    </p:spTree>
    <p:extLst>
      <p:ext uri="{BB962C8B-B14F-4D97-AF65-F5344CB8AC3E}">
        <p14:creationId xmlns:p14="http://schemas.microsoft.com/office/powerpoint/2010/main" val="41056363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7D0F1-FE49-3CAB-EDF6-29057B4BA4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282277-0260-A2AF-BB86-E47339ADE7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C55BCD-611A-8BB1-E5C6-802D351EBB96}"/>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0142650-3796-8391-A74A-14DA32519B24}"/>
              </a:ext>
            </a:extLst>
          </p:cNvPr>
          <p:cNvSpPr>
            <a:spLocks noGrp="1"/>
          </p:cNvSpPr>
          <p:nvPr>
            <p:ph type="sldNum" sz="quarter" idx="5"/>
          </p:nvPr>
        </p:nvSpPr>
        <p:spPr/>
        <p:txBody>
          <a:bodyPr/>
          <a:lstStyle/>
          <a:p>
            <a:fld id="{0A8A7BAC-1CD4-4F97-8238-9374E57C4F91}" type="slidenum">
              <a:rPr lang="en-IN" smtClean="0"/>
              <a:t>45</a:t>
            </a:fld>
            <a:endParaRPr lang="en-IN"/>
          </a:p>
        </p:txBody>
      </p:sp>
    </p:spTree>
    <p:extLst>
      <p:ext uri="{BB962C8B-B14F-4D97-AF65-F5344CB8AC3E}">
        <p14:creationId xmlns:p14="http://schemas.microsoft.com/office/powerpoint/2010/main" val="13502407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31836-B3F3-B158-C4B2-FB2210ED02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004CD1-60EB-D87A-080A-DDACB5F820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4A424D-8615-659D-5032-F459C80950B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00A92AD-5A9F-8B68-C093-4C81D5DDEAD5}"/>
              </a:ext>
            </a:extLst>
          </p:cNvPr>
          <p:cNvSpPr>
            <a:spLocks noGrp="1"/>
          </p:cNvSpPr>
          <p:nvPr>
            <p:ph type="sldNum" sz="quarter" idx="5"/>
          </p:nvPr>
        </p:nvSpPr>
        <p:spPr/>
        <p:txBody>
          <a:bodyPr/>
          <a:lstStyle/>
          <a:p>
            <a:fld id="{0A8A7BAC-1CD4-4F97-8238-9374E57C4F91}" type="slidenum">
              <a:rPr lang="en-IN" smtClean="0"/>
              <a:t>46</a:t>
            </a:fld>
            <a:endParaRPr lang="en-IN"/>
          </a:p>
        </p:txBody>
      </p:sp>
    </p:spTree>
    <p:extLst>
      <p:ext uri="{BB962C8B-B14F-4D97-AF65-F5344CB8AC3E}">
        <p14:creationId xmlns:p14="http://schemas.microsoft.com/office/powerpoint/2010/main" val="19361085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B5EF6-FB2E-3E4E-CC5C-DCCCE64A94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A91556-90F4-CBAC-C968-B8409BBEFD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C601BD-5617-8199-C2CD-345D77CE738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F125D0B-C492-528E-26A9-C6D0053C1EB4}"/>
              </a:ext>
            </a:extLst>
          </p:cNvPr>
          <p:cNvSpPr>
            <a:spLocks noGrp="1"/>
          </p:cNvSpPr>
          <p:nvPr>
            <p:ph type="sldNum" sz="quarter" idx="5"/>
          </p:nvPr>
        </p:nvSpPr>
        <p:spPr/>
        <p:txBody>
          <a:bodyPr/>
          <a:lstStyle/>
          <a:p>
            <a:fld id="{0A8A7BAC-1CD4-4F97-8238-9374E57C4F91}" type="slidenum">
              <a:rPr lang="en-IN" smtClean="0"/>
              <a:t>47</a:t>
            </a:fld>
            <a:endParaRPr lang="en-IN"/>
          </a:p>
        </p:txBody>
      </p:sp>
    </p:spTree>
    <p:extLst>
      <p:ext uri="{BB962C8B-B14F-4D97-AF65-F5344CB8AC3E}">
        <p14:creationId xmlns:p14="http://schemas.microsoft.com/office/powerpoint/2010/main" val="36684425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67927A-E7E7-91E1-F1AB-7DCAB1A09A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BA8871-88F2-5217-4835-7095170CB5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80F509-8247-E99C-DEEA-97E622388B78}"/>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D8395385-47B9-A8F7-0139-535EF901058E}"/>
              </a:ext>
            </a:extLst>
          </p:cNvPr>
          <p:cNvSpPr>
            <a:spLocks noGrp="1"/>
          </p:cNvSpPr>
          <p:nvPr>
            <p:ph type="sldNum" sz="quarter" idx="5"/>
          </p:nvPr>
        </p:nvSpPr>
        <p:spPr/>
        <p:txBody>
          <a:bodyPr/>
          <a:lstStyle/>
          <a:p>
            <a:fld id="{0A8A7BAC-1CD4-4F97-8238-9374E57C4F91}" type="slidenum">
              <a:rPr lang="en-IN" smtClean="0"/>
              <a:t>48</a:t>
            </a:fld>
            <a:endParaRPr lang="en-IN"/>
          </a:p>
        </p:txBody>
      </p:sp>
    </p:spTree>
    <p:extLst>
      <p:ext uri="{BB962C8B-B14F-4D97-AF65-F5344CB8AC3E}">
        <p14:creationId xmlns:p14="http://schemas.microsoft.com/office/powerpoint/2010/main" val="12982882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8A7BAC-1CD4-4F97-8238-9374E57C4F91}" type="slidenum">
              <a:rPr lang="en-IN" smtClean="0"/>
              <a:t>49</a:t>
            </a:fld>
            <a:endParaRPr lang="en-IN"/>
          </a:p>
        </p:txBody>
      </p:sp>
    </p:spTree>
    <p:extLst>
      <p:ext uri="{BB962C8B-B14F-4D97-AF65-F5344CB8AC3E}">
        <p14:creationId xmlns:p14="http://schemas.microsoft.com/office/powerpoint/2010/main" val="2831489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8A7BAC-1CD4-4F97-8238-9374E57C4F91}" type="slidenum">
              <a:rPr lang="en-IN" smtClean="0"/>
              <a:t>5</a:t>
            </a:fld>
            <a:endParaRPr lang="en-IN"/>
          </a:p>
        </p:txBody>
      </p:sp>
    </p:spTree>
    <p:extLst>
      <p:ext uri="{BB962C8B-B14F-4D97-AF65-F5344CB8AC3E}">
        <p14:creationId xmlns:p14="http://schemas.microsoft.com/office/powerpoint/2010/main" val="261317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8A7BAC-1CD4-4F97-8238-9374E57C4F91}" type="slidenum">
              <a:rPr lang="en-IN" smtClean="0"/>
              <a:t>6</a:t>
            </a:fld>
            <a:endParaRPr lang="en-IN"/>
          </a:p>
        </p:txBody>
      </p:sp>
    </p:spTree>
    <p:extLst>
      <p:ext uri="{BB962C8B-B14F-4D97-AF65-F5344CB8AC3E}">
        <p14:creationId xmlns:p14="http://schemas.microsoft.com/office/powerpoint/2010/main" val="1465202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latin typeface="Verdana" panose="020B0604030504040204" pitchFamily="34" charset="0"/>
                <a:ea typeface="Verdana" panose="020B0604030504040204" pitchFamily="34" charset="0"/>
              </a:rPr>
              <a:t>The energy density of the beam must be above a critical value to form a melt pool.</a:t>
            </a:r>
          </a:p>
          <a:p>
            <a:endParaRPr lang="en-IN" dirty="0"/>
          </a:p>
        </p:txBody>
      </p:sp>
      <p:sp>
        <p:nvSpPr>
          <p:cNvPr id="4" name="Slide Number Placeholder 3"/>
          <p:cNvSpPr>
            <a:spLocks noGrp="1"/>
          </p:cNvSpPr>
          <p:nvPr>
            <p:ph type="sldNum" sz="quarter" idx="5"/>
          </p:nvPr>
        </p:nvSpPr>
        <p:spPr/>
        <p:txBody>
          <a:bodyPr/>
          <a:lstStyle/>
          <a:p>
            <a:fld id="{0A8A7BAC-1CD4-4F97-8238-9374E57C4F91}" type="slidenum">
              <a:rPr lang="en-IN" smtClean="0"/>
              <a:t>7</a:t>
            </a:fld>
            <a:endParaRPr lang="en-IN"/>
          </a:p>
        </p:txBody>
      </p:sp>
    </p:spTree>
    <p:extLst>
      <p:ext uri="{BB962C8B-B14F-4D97-AF65-F5344CB8AC3E}">
        <p14:creationId xmlns:p14="http://schemas.microsoft.com/office/powerpoint/2010/main" val="5697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8A7BAC-1CD4-4F97-8238-9374E57C4F91}" type="slidenum">
              <a:rPr lang="en-IN" smtClean="0"/>
              <a:t>8</a:t>
            </a:fld>
            <a:endParaRPr lang="en-IN"/>
          </a:p>
        </p:txBody>
      </p:sp>
    </p:spTree>
    <p:extLst>
      <p:ext uri="{BB962C8B-B14F-4D97-AF65-F5344CB8AC3E}">
        <p14:creationId xmlns:p14="http://schemas.microsoft.com/office/powerpoint/2010/main" val="3902753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Phase difference = (2pi/wavelength)*path difference</a:t>
            </a:r>
          </a:p>
        </p:txBody>
      </p:sp>
      <p:sp>
        <p:nvSpPr>
          <p:cNvPr id="4" name="Slide Number Placeholder 3"/>
          <p:cNvSpPr>
            <a:spLocks noGrp="1"/>
          </p:cNvSpPr>
          <p:nvPr>
            <p:ph type="sldNum" sz="quarter" idx="5"/>
          </p:nvPr>
        </p:nvSpPr>
        <p:spPr/>
        <p:txBody>
          <a:bodyPr/>
          <a:lstStyle/>
          <a:p>
            <a:fld id="{0A8A7BAC-1CD4-4F97-8238-9374E57C4F91}" type="slidenum">
              <a:rPr lang="en-IN" smtClean="0"/>
              <a:t>9</a:t>
            </a:fld>
            <a:endParaRPr lang="en-IN"/>
          </a:p>
        </p:txBody>
      </p:sp>
    </p:spTree>
    <p:extLst>
      <p:ext uri="{BB962C8B-B14F-4D97-AF65-F5344CB8AC3E}">
        <p14:creationId xmlns:p14="http://schemas.microsoft.com/office/powerpoint/2010/main" val="315845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287FE-BEEA-7902-C96C-89C20F8609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4972E5F-D164-0339-D1F8-61763BC692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65EE10B-993E-08A4-8539-2CB16371ACCE}"/>
              </a:ext>
            </a:extLst>
          </p:cNvPr>
          <p:cNvSpPr>
            <a:spLocks noGrp="1"/>
          </p:cNvSpPr>
          <p:nvPr>
            <p:ph type="dt" sz="half" idx="10"/>
          </p:nvPr>
        </p:nvSpPr>
        <p:spPr/>
        <p:txBody>
          <a:bodyPr/>
          <a:lstStyle/>
          <a:p>
            <a:fld id="{916B6B5B-55E9-40D7-9B73-4B6FB9FC9822}" type="datetimeFigureOut">
              <a:rPr lang="en-IN" smtClean="0"/>
              <a:t>20-11-2024</a:t>
            </a:fld>
            <a:endParaRPr lang="en-IN"/>
          </a:p>
        </p:txBody>
      </p:sp>
      <p:sp>
        <p:nvSpPr>
          <p:cNvPr id="5" name="Footer Placeholder 4">
            <a:extLst>
              <a:ext uri="{FF2B5EF4-FFF2-40B4-BE49-F238E27FC236}">
                <a16:creationId xmlns:a16="http://schemas.microsoft.com/office/drawing/2014/main" id="{CE217FD4-1958-A1A4-D777-E413C978031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86A4D0-734D-D714-99B7-F2325524BDF6}"/>
              </a:ext>
            </a:extLst>
          </p:cNvPr>
          <p:cNvSpPr>
            <a:spLocks noGrp="1"/>
          </p:cNvSpPr>
          <p:nvPr>
            <p:ph type="sldNum" sz="quarter" idx="12"/>
          </p:nvPr>
        </p:nvSpPr>
        <p:spPr/>
        <p:txBody>
          <a:bodyPr/>
          <a:lstStyle/>
          <a:p>
            <a:fld id="{1C5A7E91-2A24-4FE4-96C5-DDB88BD2ABB8}" type="slidenum">
              <a:rPr lang="en-IN" smtClean="0"/>
              <a:t>‹#›</a:t>
            </a:fld>
            <a:endParaRPr lang="en-IN"/>
          </a:p>
        </p:txBody>
      </p:sp>
    </p:spTree>
    <p:extLst>
      <p:ext uri="{BB962C8B-B14F-4D97-AF65-F5344CB8AC3E}">
        <p14:creationId xmlns:p14="http://schemas.microsoft.com/office/powerpoint/2010/main" val="2559781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A38AB-046A-E00E-4D23-D77A447A959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3BC9BB6-1DC8-2C7D-38F3-CAD9B4A348B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1A665CD-4A61-62D4-77EA-F238AB4A59B3}"/>
              </a:ext>
            </a:extLst>
          </p:cNvPr>
          <p:cNvSpPr>
            <a:spLocks noGrp="1"/>
          </p:cNvSpPr>
          <p:nvPr>
            <p:ph type="dt" sz="half" idx="10"/>
          </p:nvPr>
        </p:nvSpPr>
        <p:spPr/>
        <p:txBody>
          <a:bodyPr/>
          <a:lstStyle/>
          <a:p>
            <a:fld id="{916B6B5B-55E9-40D7-9B73-4B6FB9FC9822}" type="datetimeFigureOut">
              <a:rPr lang="en-IN" smtClean="0"/>
              <a:t>20-11-2024</a:t>
            </a:fld>
            <a:endParaRPr lang="en-IN"/>
          </a:p>
        </p:txBody>
      </p:sp>
      <p:sp>
        <p:nvSpPr>
          <p:cNvPr id="5" name="Footer Placeholder 4">
            <a:extLst>
              <a:ext uri="{FF2B5EF4-FFF2-40B4-BE49-F238E27FC236}">
                <a16:creationId xmlns:a16="http://schemas.microsoft.com/office/drawing/2014/main" id="{278C3246-E86A-85EC-A2DC-A363A3394D4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983521A-F7BC-FE14-8823-82DAA0D2DD71}"/>
              </a:ext>
            </a:extLst>
          </p:cNvPr>
          <p:cNvSpPr>
            <a:spLocks noGrp="1"/>
          </p:cNvSpPr>
          <p:nvPr>
            <p:ph type="sldNum" sz="quarter" idx="12"/>
          </p:nvPr>
        </p:nvSpPr>
        <p:spPr/>
        <p:txBody>
          <a:bodyPr/>
          <a:lstStyle/>
          <a:p>
            <a:fld id="{1C5A7E91-2A24-4FE4-96C5-DDB88BD2ABB8}" type="slidenum">
              <a:rPr lang="en-IN" smtClean="0"/>
              <a:t>‹#›</a:t>
            </a:fld>
            <a:endParaRPr lang="en-IN"/>
          </a:p>
        </p:txBody>
      </p:sp>
    </p:spTree>
    <p:extLst>
      <p:ext uri="{BB962C8B-B14F-4D97-AF65-F5344CB8AC3E}">
        <p14:creationId xmlns:p14="http://schemas.microsoft.com/office/powerpoint/2010/main" val="689487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FECFC09-6C90-4CBA-1B51-F0F5374C0A8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DAA7613-0CCA-85D3-A1DE-C58A48DD68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EC600CB-B6BE-76C0-3969-2BE7903909C1}"/>
              </a:ext>
            </a:extLst>
          </p:cNvPr>
          <p:cNvSpPr>
            <a:spLocks noGrp="1"/>
          </p:cNvSpPr>
          <p:nvPr>
            <p:ph type="dt" sz="half" idx="10"/>
          </p:nvPr>
        </p:nvSpPr>
        <p:spPr/>
        <p:txBody>
          <a:bodyPr/>
          <a:lstStyle/>
          <a:p>
            <a:fld id="{916B6B5B-55E9-40D7-9B73-4B6FB9FC9822}" type="datetimeFigureOut">
              <a:rPr lang="en-IN" smtClean="0"/>
              <a:t>20-11-2024</a:t>
            </a:fld>
            <a:endParaRPr lang="en-IN"/>
          </a:p>
        </p:txBody>
      </p:sp>
      <p:sp>
        <p:nvSpPr>
          <p:cNvPr id="5" name="Footer Placeholder 4">
            <a:extLst>
              <a:ext uri="{FF2B5EF4-FFF2-40B4-BE49-F238E27FC236}">
                <a16:creationId xmlns:a16="http://schemas.microsoft.com/office/drawing/2014/main" id="{EBF49104-DA4A-088F-76F6-2490D220077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C9751A-4BFD-3364-887C-521E89C402B8}"/>
              </a:ext>
            </a:extLst>
          </p:cNvPr>
          <p:cNvSpPr>
            <a:spLocks noGrp="1"/>
          </p:cNvSpPr>
          <p:nvPr>
            <p:ph type="sldNum" sz="quarter" idx="12"/>
          </p:nvPr>
        </p:nvSpPr>
        <p:spPr/>
        <p:txBody>
          <a:bodyPr/>
          <a:lstStyle/>
          <a:p>
            <a:fld id="{1C5A7E91-2A24-4FE4-96C5-DDB88BD2ABB8}" type="slidenum">
              <a:rPr lang="en-IN" smtClean="0"/>
              <a:t>‹#›</a:t>
            </a:fld>
            <a:endParaRPr lang="en-IN"/>
          </a:p>
        </p:txBody>
      </p:sp>
    </p:spTree>
    <p:extLst>
      <p:ext uri="{BB962C8B-B14F-4D97-AF65-F5344CB8AC3E}">
        <p14:creationId xmlns:p14="http://schemas.microsoft.com/office/powerpoint/2010/main" val="29460267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B5AFA-DB53-1A35-4234-86C84E12FE3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3CCC79B-F9B8-2897-2DC2-384C324946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422000E-D87A-1F1A-88A9-0999241C5FF1}"/>
              </a:ext>
            </a:extLst>
          </p:cNvPr>
          <p:cNvSpPr>
            <a:spLocks noGrp="1"/>
          </p:cNvSpPr>
          <p:nvPr>
            <p:ph type="dt" sz="half" idx="10"/>
          </p:nvPr>
        </p:nvSpPr>
        <p:spPr/>
        <p:txBody>
          <a:bodyPr/>
          <a:lstStyle/>
          <a:p>
            <a:fld id="{916B6B5B-55E9-40D7-9B73-4B6FB9FC9822}" type="datetimeFigureOut">
              <a:rPr lang="en-IN" smtClean="0"/>
              <a:t>20-11-2024</a:t>
            </a:fld>
            <a:endParaRPr lang="en-IN"/>
          </a:p>
        </p:txBody>
      </p:sp>
      <p:sp>
        <p:nvSpPr>
          <p:cNvPr id="5" name="Footer Placeholder 4">
            <a:extLst>
              <a:ext uri="{FF2B5EF4-FFF2-40B4-BE49-F238E27FC236}">
                <a16:creationId xmlns:a16="http://schemas.microsoft.com/office/drawing/2014/main" id="{EC7AA01D-AE9F-8528-E21A-03691B43C17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C53562E-6F18-A12D-AF08-E0BFD53ED34B}"/>
              </a:ext>
            </a:extLst>
          </p:cNvPr>
          <p:cNvSpPr>
            <a:spLocks noGrp="1"/>
          </p:cNvSpPr>
          <p:nvPr>
            <p:ph type="sldNum" sz="quarter" idx="12"/>
          </p:nvPr>
        </p:nvSpPr>
        <p:spPr/>
        <p:txBody>
          <a:bodyPr/>
          <a:lstStyle/>
          <a:p>
            <a:fld id="{1C5A7E91-2A24-4FE4-96C5-DDB88BD2ABB8}" type="slidenum">
              <a:rPr lang="en-IN" smtClean="0"/>
              <a:t>‹#›</a:t>
            </a:fld>
            <a:endParaRPr lang="en-IN"/>
          </a:p>
        </p:txBody>
      </p:sp>
    </p:spTree>
    <p:extLst>
      <p:ext uri="{BB962C8B-B14F-4D97-AF65-F5344CB8AC3E}">
        <p14:creationId xmlns:p14="http://schemas.microsoft.com/office/powerpoint/2010/main" val="242043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35F89-D3DD-91D2-4CB9-57B0BB4C94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0ECB9F9-D5CC-730A-C3CE-2318829988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9DF51E-9ACA-9A5A-A0D9-62E8295A0890}"/>
              </a:ext>
            </a:extLst>
          </p:cNvPr>
          <p:cNvSpPr>
            <a:spLocks noGrp="1"/>
          </p:cNvSpPr>
          <p:nvPr>
            <p:ph type="dt" sz="half" idx="10"/>
          </p:nvPr>
        </p:nvSpPr>
        <p:spPr/>
        <p:txBody>
          <a:bodyPr/>
          <a:lstStyle/>
          <a:p>
            <a:fld id="{916B6B5B-55E9-40D7-9B73-4B6FB9FC9822}" type="datetimeFigureOut">
              <a:rPr lang="en-IN" smtClean="0"/>
              <a:t>20-11-2024</a:t>
            </a:fld>
            <a:endParaRPr lang="en-IN"/>
          </a:p>
        </p:txBody>
      </p:sp>
      <p:sp>
        <p:nvSpPr>
          <p:cNvPr id="5" name="Footer Placeholder 4">
            <a:extLst>
              <a:ext uri="{FF2B5EF4-FFF2-40B4-BE49-F238E27FC236}">
                <a16:creationId xmlns:a16="http://schemas.microsoft.com/office/drawing/2014/main" id="{4F5B4EE7-2E29-EB8B-F135-F01B59EB47E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A5FF132-3C0F-42D1-60D3-96B819EDFAC9}"/>
              </a:ext>
            </a:extLst>
          </p:cNvPr>
          <p:cNvSpPr>
            <a:spLocks noGrp="1"/>
          </p:cNvSpPr>
          <p:nvPr>
            <p:ph type="sldNum" sz="quarter" idx="12"/>
          </p:nvPr>
        </p:nvSpPr>
        <p:spPr/>
        <p:txBody>
          <a:bodyPr/>
          <a:lstStyle/>
          <a:p>
            <a:fld id="{1C5A7E91-2A24-4FE4-96C5-DDB88BD2ABB8}" type="slidenum">
              <a:rPr lang="en-IN" smtClean="0"/>
              <a:t>‹#›</a:t>
            </a:fld>
            <a:endParaRPr lang="en-IN"/>
          </a:p>
        </p:txBody>
      </p:sp>
    </p:spTree>
    <p:extLst>
      <p:ext uri="{BB962C8B-B14F-4D97-AF65-F5344CB8AC3E}">
        <p14:creationId xmlns:p14="http://schemas.microsoft.com/office/powerpoint/2010/main" val="807775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C68A3-DD4E-640F-525C-AA6B361EB10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DEDD9F9-54D9-5198-52AE-13126B83F8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357AF6B-25F1-42BC-EFAE-B50B62BEDF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A8AEB87-32E1-2C75-E122-82A2B6E62722}"/>
              </a:ext>
            </a:extLst>
          </p:cNvPr>
          <p:cNvSpPr>
            <a:spLocks noGrp="1"/>
          </p:cNvSpPr>
          <p:nvPr>
            <p:ph type="dt" sz="half" idx="10"/>
          </p:nvPr>
        </p:nvSpPr>
        <p:spPr/>
        <p:txBody>
          <a:bodyPr/>
          <a:lstStyle/>
          <a:p>
            <a:fld id="{916B6B5B-55E9-40D7-9B73-4B6FB9FC9822}" type="datetimeFigureOut">
              <a:rPr lang="en-IN" smtClean="0"/>
              <a:t>20-11-2024</a:t>
            </a:fld>
            <a:endParaRPr lang="en-IN"/>
          </a:p>
        </p:txBody>
      </p:sp>
      <p:sp>
        <p:nvSpPr>
          <p:cNvPr id="6" name="Footer Placeholder 5">
            <a:extLst>
              <a:ext uri="{FF2B5EF4-FFF2-40B4-BE49-F238E27FC236}">
                <a16:creationId xmlns:a16="http://schemas.microsoft.com/office/drawing/2014/main" id="{3762DE4C-C1A8-6400-2CCF-EFBBB9A8184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79C5391-09F7-51E8-0662-B86E1552DD47}"/>
              </a:ext>
            </a:extLst>
          </p:cNvPr>
          <p:cNvSpPr>
            <a:spLocks noGrp="1"/>
          </p:cNvSpPr>
          <p:nvPr>
            <p:ph type="sldNum" sz="quarter" idx="12"/>
          </p:nvPr>
        </p:nvSpPr>
        <p:spPr/>
        <p:txBody>
          <a:bodyPr/>
          <a:lstStyle/>
          <a:p>
            <a:fld id="{1C5A7E91-2A24-4FE4-96C5-DDB88BD2ABB8}" type="slidenum">
              <a:rPr lang="en-IN" smtClean="0"/>
              <a:t>‹#›</a:t>
            </a:fld>
            <a:endParaRPr lang="en-IN"/>
          </a:p>
        </p:txBody>
      </p:sp>
    </p:spTree>
    <p:extLst>
      <p:ext uri="{BB962C8B-B14F-4D97-AF65-F5344CB8AC3E}">
        <p14:creationId xmlns:p14="http://schemas.microsoft.com/office/powerpoint/2010/main" val="157140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CBDD0-6FB5-C18A-31C2-6CACC14BCAD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F29DF00-CA98-0594-58A8-725471DD84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24AA91D-16BC-4F0D-DD91-0B19CC4F7A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96049AF-F6B8-636A-5A48-6F4F0DA35E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28C841-3153-F59F-0573-1DAD7B0E16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F32C800-2D12-5773-3D02-041A1F226596}"/>
              </a:ext>
            </a:extLst>
          </p:cNvPr>
          <p:cNvSpPr>
            <a:spLocks noGrp="1"/>
          </p:cNvSpPr>
          <p:nvPr>
            <p:ph type="dt" sz="half" idx="10"/>
          </p:nvPr>
        </p:nvSpPr>
        <p:spPr/>
        <p:txBody>
          <a:bodyPr/>
          <a:lstStyle/>
          <a:p>
            <a:fld id="{916B6B5B-55E9-40D7-9B73-4B6FB9FC9822}" type="datetimeFigureOut">
              <a:rPr lang="en-IN" smtClean="0"/>
              <a:t>20-11-2024</a:t>
            </a:fld>
            <a:endParaRPr lang="en-IN"/>
          </a:p>
        </p:txBody>
      </p:sp>
      <p:sp>
        <p:nvSpPr>
          <p:cNvPr id="8" name="Footer Placeholder 7">
            <a:extLst>
              <a:ext uri="{FF2B5EF4-FFF2-40B4-BE49-F238E27FC236}">
                <a16:creationId xmlns:a16="http://schemas.microsoft.com/office/drawing/2014/main" id="{77F8C205-5BEF-5EBA-591B-1AF0AAF2FAB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4C6DB91-9333-2B42-F51B-5B68B34F1CF2}"/>
              </a:ext>
            </a:extLst>
          </p:cNvPr>
          <p:cNvSpPr>
            <a:spLocks noGrp="1"/>
          </p:cNvSpPr>
          <p:nvPr>
            <p:ph type="sldNum" sz="quarter" idx="12"/>
          </p:nvPr>
        </p:nvSpPr>
        <p:spPr/>
        <p:txBody>
          <a:bodyPr/>
          <a:lstStyle/>
          <a:p>
            <a:fld id="{1C5A7E91-2A24-4FE4-96C5-DDB88BD2ABB8}" type="slidenum">
              <a:rPr lang="en-IN" smtClean="0"/>
              <a:t>‹#›</a:t>
            </a:fld>
            <a:endParaRPr lang="en-IN"/>
          </a:p>
        </p:txBody>
      </p:sp>
    </p:spTree>
    <p:extLst>
      <p:ext uri="{BB962C8B-B14F-4D97-AF65-F5344CB8AC3E}">
        <p14:creationId xmlns:p14="http://schemas.microsoft.com/office/powerpoint/2010/main" val="1421928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D4D6D-2451-A4FA-7DA3-4AD4709E629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DF5B729-B5FE-A798-F848-452A81643AD7}"/>
              </a:ext>
            </a:extLst>
          </p:cNvPr>
          <p:cNvSpPr>
            <a:spLocks noGrp="1"/>
          </p:cNvSpPr>
          <p:nvPr>
            <p:ph type="dt" sz="half" idx="10"/>
          </p:nvPr>
        </p:nvSpPr>
        <p:spPr/>
        <p:txBody>
          <a:bodyPr/>
          <a:lstStyle/>
          <a:p>
            <a:fld id="{916B6B5B-55E9-40D7-9B73-4B6FB9FC9822}" type="datetimeFigureOut">
              <a:rPr lang="en-IN" smtClean="0"/>
              <a:t>20-11-2024</a:t>
            </a:fld>
            <a:endParaRPr lang="en-IN"/>
          </a:p>
        </p:txBody>
      </p:sp>
      <p:sp>
        <p:nvSpPr>
          <p:cNvPr id="4" name="Footer Placeholder 3">
            <a:extLst>
              <a:ext uri="{FF2B5EF4-FFF2-40B4-BE49-F238E27FC236}">
                <a16:creationId xmlns:a16="http://schemas.microsoft.com/office/drawing/2014/main" id="{1AB81E1C-0861-5695-2D8D-0FF29DE9C8C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56FEC3F-97B3-B040-7C84-A6C68E3A0801}"/>
              </a:ext>
            </a:extLst>
          </p:cNvPr>
          <p:cNvSpPr>
            <a:spLocks noGrp="1"/>
          </p:cNvSpPr>
          <p:nvPr>
            <p:ph type="sldNum" sz="quarter" idx="12"/>
          </p:nvPr>
        </p:nvSpPr>
        <p:spPr/>
        <p:txBody>
          <a:bodyPr/>
          <a:lstStyle/>
          <a:p>
            <a:fld id="{1C5A7E91-2A24-4FE4-96C5-DDB88BD2ABB8}" type="slidenum">
              <a:rPr lang="en-IN" smtClean="0"/>
              <a:t>‹#›</a:t>
            </a:fld>
            <a:endParaRPr lang="en-IN"/>
          </a:p>
        </p:txBody>
      </p:sp>
    </p:spTree>
    <p:extLst>
      <p:ext uri="{BB962C8B-B14F-4D97-AF65-F5344CB8AC3E}">
        <p14:creationId xmlns:p14="http://schemas.microsoft.com/office/powerpoint/2010/main" val="85559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4F0695-7702-5D68-C8EC-1959B8A9A9E6}"/>
              </a:ext>
            </a:extLst>
          </p:cNvPr>
          <p:cNvSpPr>
            <a:spLocks noGrp="1"/>
          </p:cNvSpPr>
          <p:nvPr>
            <p:ph type="dt" sz="half" idx="10"/>
          </p:nvPr>
        </p:nvSpPr>
        <p:spPr/>
        <p:txBody>
          <a:bodyPr/>
          <a:lstStyle/>
          <a:p>
            <a:fld id="{916B6B5B-55E9-40D7-9B73-4B6FB9FC9822}" type="datetimeFigureOut">
              <a:rPr lang="en-IN" smtClean="0"/>
              <a:t>20-11-2024</a:t>
            </a:fld>
            <a:endParaRPr lang="en-IN"/>
          </a:p>
        </p:txBody>
      </p:sp>
      <p:sp>
        <p:nvSpPr>
          <p:cNvPr id="3" name="Footer Placeholder 2">
            <a:extLst>
              <a:ext uri="{FF2B5EF4-FFF2-40B4-BE49-F238E27FC236}">
                <a16:creationId xmlns:a16="http://schemas.microsoft.com/office/drawing/2014/main" id="{1BB8A78C-C5CF-0E2D-6D54-41658D44949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FC51848-B810-2C71-550F-98B60B699345}"/>
              </a:ext>
            </a:extLst>
          </p:cNvPr>
          <p:cNvSpPr>
            <a:spLocks noGrp="1"/>
          </p:cNvSpPr>
          <p:nvPr>
            <p:ph type="sldNum" sz="quarter" idx="12"/>
          </p:nvPr>
        </p:nvSpPr>
        <p:spPr/>
        <p:txBody>
          <a:bodyPr/>
          <a:lstStyle/>
          <a:p>
            <a:fld id="{1C5A7E91-2A24-4FE4-96C5-DDB88BD2ABB8}" type="slidenum">
              <a:rPr lang="en-IN" smtClean="0"/>
              <a:t>‹#›</a:t>
            </a:fld>
            <a:endParaRPr lang="en-IN"/>
          </a:p>
        </p:txBody>
      </p:sp>
    </p:spTree>
    <p:extLst>
      <p:ext uri="{BB962C8B-B14F-4D97-AF65-F5344CB8AC3E}">
        <p14:creationId xmlns:p14="http://schemas.microsoft.com/office/powerpoint/2010/main" val="1040593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7A219-3CBE-F019-9E63-60CD154AEA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C019D22-814A-2563-687C-39A46A8317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9E5A24F-AD50-50FD-0003-728D83C43C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CB427D-DB93-8202-069D-CF7BB4D69DFE}"/>
              </a:ext>
            </a:extLst>
          </p:cNvPr>
          <p:cNvSpPr>
            <a:spLocks noGrp="1"/>
          </p:cNvSpPr>
          <p:nvPr>
            <p:ph type="dt" sz="half" idx="10"/>
          </p:nvPr>
        </p:nvSpPr>
        <p:spPr/>
        <p:txBody>
          <a:bodyPr/>
          <a:lstStyle/>
          <a:p>
            <a:fld id="{916B6B5B-55E9-40D7-9B73-4B6FB9FC9822}" type="datetimeFigureOut">
              <a:rPr lang="en-IN" smtClean="0"/>
              <a:t>20-11-2024</a:t>
            </a:fld>
            <a:endParaRPr lang="en-IN"/>
          </a:p>
        </p:txBody>
      </p:sp>
      <p:sp>
        <p:nvSpPr>
          <p:cNvPr id="6" name="Footer Placeholder 5">
            <a:extLst>
              <a:ext uri="{FF2B5EF4-FFF2-40B4-BE49-F238E27FC236}">
                <a16:creationId xmlns:a16="http://schemas.microsoft.com/office/drawing/2014/main" id="{A474C8D4-A9E6-64BD-AB74-D8CA154EC7B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7D7C81D-2BB8-B398-B1FC-71C08990D77D}"/>
              </a:ext>
            </a:extLst>
          </p:cNvPr>
          <p:cNvSpPr>
            <a:spLocks noGrp="1"/>
          </p:cNvSpPr>
          <p:nvPr>
            <p:ph type="sldNum" sz="quarter" idx="12"/>
          </p:nvPr>
        </p:nvSpPr>
        <p:spPr/>
        <p:txBody>
          <a:bodyPr/>
          <a:lstStyle/>
          <a:p>
            <a:fld id="{1C5A7E91-2A24-4FE4-96C5-DDB88BD2ABB8}" type="slidenum">
              <a:rPr lang="en-IN" smtClean="0"/>
              <a:t>‹#›</a:t>
            </a:fld>
            <a:endParaRPr lang="en-IN"/>
          </a:p>
        </p:txBody>
      </p:sp>
    </p:spTree>
    <p:extLst>
      <p:ext uri="{BB962C8B-B14F-4D97-AF65-F5344CB8AC3E}">
        <p14:creationId xmlns:p14="http://schemas.microsoft.com/office/powerpoint/2010/main" val="170531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4835A-9AD4-BF0E-3B6F-8741E768FF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179AE40-A48C-8562-8E8F-F31E92DF6C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851C89E-66F6-97AE-0C8D-2833089F6B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78ABB3-C0E3-DC3B-8D4F-608CBC89103E}"/>
              </a:ext>
            </a:extLst>
          </p:cNvPr>
          <p:cNvSpPr>
            <a:spLocks noGrp="1"/>
          </p:cNvSpPr>
          <p:nvPr>
            <p:ph type="dt" sz="half" idx="10"/>
          </p:nvPr>
        </p:nvSpPr>
        <p:spPr/>
        <p:txBody>
          <a:bodyPr/>
          <a:lstStyle/>
          <a:p>
            <a:fld id="{916B6B5B-55E9-40D7-9B73-4B6FB9FC9822}" type="datetimeFigureOut">
              <a:rPr lang="en-IN" smtClean="0"/>
              <a:t>20-11-2024</a:t>
            </a:fld>
            <a:endParaRPr lang="en-IN"/>
          </a:p>
        </p:txBody>
      </p:sp>
      <p:sp>
        <p:nvSpPr>
          <p:cNvPr id="6" name="Footer Placeholder 5">
            <a:extLst>
              <a:ext uri="{FF2B5EF4-FFF2-40B4-BE49-F238E27FC236}">
                <a16:creationId xmlns:a16="http://schemas.microsoft.com/office/drawing/2014/main" id="{8420F826-2CA0-67D6-8858-4B3ED518EF3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5CCFCA9-CEC8-F98E-40B9-0E6BB8A28B22}"/>
              </a:ext>
            </a:extLst>
          </p:cNvPr>
          <p:cNvSpPr>
            <a:spLocks noGrp="1"/>
          </p:cNvSpPr>
          <p:nvPr>
            <p:ph type="sldNum" sz="quarter" idx="12"/>
          </p:nvPr>
        </p:nvSpPr>
        <p:spPr/>
        <p:txBody>
          <a:bodyPr/>
          <a:lstStyle/>
          <a:p>
            <a:fld id="{1C5A7E91-2A24-4FE4-96C5-DDB88BD2ABB8}" type="slidenum">
              <a:rPr lang="en-IN" smtClean="0"/>
              <a:t>‹#›</a:t>
            </a:fld>
            <a:endParaRPr lang="en-IN"/>
          </a:p>
        </p:txBody>
      </p:sp>
    </p:spTree>
    <p:extLst>
      <p:ext uri="{BB962C8B-B14F-4D97-AF65-F5344CB8AC3E}">
        <p14:creationId xmlns:p14="http://schemas.microsoft.com/office/powerpoint/2010/main" val="2364048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974C1F-2BE3-52FE-DB6D-32EC325598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365847D-2376-F0A6-2F39-5470675242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E66D348-4B95-AFD6-A5F9-A15A3267C8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6B6B5B-55E9-40D7-9B73-4B6FB9FC9822}" type="datetimeFigureOut">
              <a:rPr lang="en-IN" smtClean="0"/>
              <a:t>20-11-2024</a:t>
            </a:fld>
            <a:endParaRPr lang="en-IN"/>
          </a:p>
        </p:txBody>
      </p:sp>
      <p:sp>
        <p:nvSpPr>
          <p:cNvPr id="5" name="Footer Placeholder 4">
            <a:extLst>
              <a:ext uri="{FF2B5EF4-FFF2-40B4-BE49-F238E27FC236}">
                <a16:creationId xmlns:a16="http://schemas.microsoft.com/office/drawing/2014/main" id="{6BAD3654-0BA2-A3EA-91D3-A96E77E59F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FEB2251-4F65-6B2C-D07A-4F09D9E63F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5A7E91-2A24-4FE4-96C5-DDB88BD2ABB8}" type="slidenum">
              <a:rPr lang="en-IN" smtClean="0"/>
              <a:t>‹#›</a:t>
            </a:fld>
            <a:endParaRPr lang="en-IN"/>
          </a:p>
        </p:txBody>
      </p:sp>
    </p:spTree>
    <p:extLst>
      <p:ext uri="{BB962C8B-B14F-4D97-AF65-F5344CB8AC3E}">
        <p14:creationId xmlns:p14="http://schemas.microsoft.com/office/powerpoint/2010/main" val="6930368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10.png"/></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1.png"/><Relationship Id="rId7"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png"/><Relationship Id="rId7"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image" Target="../media/image310.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700.png"/><Relationship Id="rId5" Type="http://schemas.openxmlformats.org/officeDocument/2006/relationships/image" Target="../media/image73.png"/><Relationship Id="rId4" Type="http://schemas.openxmlformats.org/officeDocument/2006/relationships/image" Target="../media/image7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10.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40.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770.png"/><Relationship Id="rId5" Type="http://schemas.openxmlformats.org/officeDocument/2006/relationships/image" Target="../media/image1.png"/><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8" Type="http://schemas.openxmlformats.org/officeDocument/2006/relationships/image" Target="../media/image84.jpg"/><Relationship Id="rId3" Type="http://schemas.openxmlformats.org/officeDocument/2006/relationships/image" Target="../media/image1.png"/><Relationship Id="rId7" Type="http://schemas.openxmlformats.org/officeDocument/2006/relationships/image" Target="../media/image83.jpe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82.jpg"/><Relationship Id="rId5" Type="http://schemas.openxmlformats.org/officeDocument/2006/relationships/image" Target="../media/image81.jpg"/><Relationship Id="rId4" Type="http://schemas.openxmlformats.org/officeDocument/2006/relationships/image" Target="../media/image80.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chart" Target="../charts/chart1.xm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chart" Target="../charts/chart2.xm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chart" Target="../charts/chart3.xml"/><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86.jp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chart" Target="../charts/chart4.xml"/><Relationship Id="rId5" Type="http://schemas.openxmlformats.org/officeDocument/2006/relationships/image" Target="../media/image88.png"/><Relationship Id="rId4" Type="http://schemas.openxmlformats.org/officeDocument/2006/relationships/image" Target="../media/image87.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chart" Target="../charts/chart5.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chart" Target="../charts/chart6.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chart" Target="../charts/chart7.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chart" Target="../charts/char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B52771-B28E-4509-164C-E00489C9107B}"/>
              </a:ext>
            </a:extLst>
          </p:cNvPr>
          <p:cNvSpPr/>
          <p:nvPr/>
        </p:nvSpPr>
        <p:spPr>
          <a:xfrm>
            <a:off x="367645" y="273377"/>
            <a:ext cx="11510128" cy="630653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74B4856D-A062-7E0D-4576-522E62673625}"/>
              </a:ext>
            </a:extLst>
          </p:cNvPr>
          <p:cNvSpPr txBox="1"/>
          <p:nvPr/>
        </p:nvSpPr>
        <p:spPr>
          <a:xfrm>
            <a:off x="1410929" y="721166"/>
            <a:ext cx="9370143" cy="1938992"/>
          </a:xfrm>
          <a:prstGeom prst="rect">
            <a:avLst/>
          </a:prstGeom>
          <a:noFill/>
        </p:spPr>
        <p:txBody>
          <a:bodyPr wrap="square">
            <a:spAutoFit/>
          </a:bodyPr>
          <a:lstStyle/>
          <a:p>
            <a:pPr algn="ctr"/>
            <a:r>
              <a:rPr lang="en-IN" sz="4000" b="1" dirty="0">
                <a:latin typeface="Garamond" panose="02020404030301010803" pitchFamily="18" charset="0"/>
                <a:ea typeface="Roboto" panose="02000000000000000000" pitchFamily="2" charset="0"/>
                <a:cs typeface="Times New Roman" panose="02020603050405020304" pitchFamily="18" charset="0"/>
              </a:rPr>
              <a:t>Investigation of Dislocation Density </a:t>
            </a:r>
          </a:p>
          <a:p>
            <a:pPr algn="ctr"/>
            <a:r>
              <a:rPr lang="en-IN" sz="4000" b="1" dirty="0">
                <a:latin typeface="Garamond" panose="02020404030301010803" pitchFamily="18" charset="0"/>
                <a:ea typeface="Roboto" panose="02000000000000000000" pitchFamily="2" charset="0"/>
                <a:cs typeface="Times New Roman" panose="02020603050405020304" pitchFamily="18" charset="0"/>
              </a:rPr>
              <a:t>of Directed Energy Deposited 316L Steel at Elevated Temperatures.</a:t>
            </a:r>
          </a:p>
        </p:txBody>
      </p:sp>
      <p:sp>
        <p:nvSpPr>
          <p:cNvPr id="2" name="TextBox 1">
            <a:extLst>
              <a:ext uri="{FF2B5EF4-FFF2-40B4-BE49-F238E27FC236}">
                <a16:creationId xmlns:a16="http://schemas.microsoft.com/office/drawing/2014/main" id="{BC5A154B-DF39-6A64-7544-D2F953161B73}"/>
              </a:ext>
            </a:extLst>
          </p:cNvPr>
          <p:cNvSpPr txBox="1"/>
          <p:nvPr/>
        </p:nvSpPr>
        <p:spPr>
          <a:xfrm>
            <a:off x="4024076" y="2876326"/>
            <a:ext cx="4143847" cy="523220"/>
          </a:xfrm>
          <a:prstGeom prst="rect">
            <a:avLst/>
          </a:prstGeom>
          <a:noFill/>
        </p:spPr>
        <p:txBody>
          <a:bodyPr wrap="square" rtlCol="0">
            <a:spAutoFit/>
          </a:bodyPr>
          <a:lstStyle/>
          <a:p>
            <a:pPr algn="ctr"/>
            <a:r>
              <a:rPr lang="en-IN" sz="2800" dirty="0">
                <a:latin typeface="Times New Roman" panose="02020603050405020304" pitchFamily="18" charset="0"/>
                <a:ea typeface="Verdana" panose="020B0604030504040204" pitchFamily="34" charset="0"/>
                <a:cs typeface="Times New Roman" panose="02020603050405020304" pitchFamily="18" charset="0"/>
              </a:rPr>
              <a:t>B.Tech Project Presentation </a:t>
            </a:r>
          </a:p>
        </p:txBody>
      </p:sp>
      <p:sp>
        <p:nvSpPr>
          <p:cNvPr id="3" name="TextBox 2">
            <a:extLst>
              <a:ext uri="{FF2B5EF4-FFF2-40B4-BE49-F238E27FC236}">
                <a16:creationId xmlns:a16="http://schemas.microsoft.com/office/drawing/2014/main" id="{EBCB4C7C-8B8D-05A3-41B1-FB45242BB5DB}"/>
              </a:ext>
            </a:extLst>
          </p:cNvPr>
          <p:cNvSpPr txBox="1"/>
          <p:nvPr/>
        </p:nvSpPr>
        <p:spPr>
          <a:xfrm>
            <a:off x="5853714" y="3477248"/>
            <a:ext cx="484569" cy="400110"/>
          </a:xfrm>
          <a:prstGeom prst="rect">
            <a:avLst/>
          </a:prstGeom>
          <a:noFill/>
        </p:spPr>
        <p:txBody>
          <a:bodyPr wrap="square" rtlCol="0">
            <a:spAutoFit/>
          </a:bodyPr>
          <a:lstStyle/>
          <a:p>
            <a:pPr algn="ctr"/>
            <a:r>
              <a:rPr lang="en-IN" sz="2000" dirty="0">
                <a:latin typeface="Times New Roman" panose="02020603050405020304" pitchFamily="18" charset="0"/>
                <a:ea typeface="Verdana" panose="020B0604030504040204" pitchFamily="34" charset="0"/>
                <a:cs typeface="Times New Roman" panose="02020603050405020304" pitchFamily="18" charset="0"/>
              </a:rPr>
              <a:t>By</a:t>
            </a:r>
          </a:p>
        </p:txBody>
      </p:sp>
      <p:sp>
        <p:nvSpPr>
          <p:cNvPr id="5" name="TextBox 4">
            <a:extLst>
              <a:ext uri="{FF2B5EF4-FFF2-40B4-BE49-F238E27FC236}">
                <a16:creationId xmlns:a16="http://schemas.microsoft.com/office/drawing/2014/main" id="{577A3CC4-02DE-C738-3D06-60C54B2C38AF}"/>
              </a:ext>
            </a:extLst>
          </p:cNvPr>
          <p:cNvSpPr txBox="1"/>
          <p:nvPr/>
        </p:nvSpPr>
        <p:spPr>
          <a:xfrm>
            <a:off x="5048567" y="3980142"/>
            <a:ext cx="2094866" cy="477054"/>
          </a:xfrm>
          <a:prstGeom prst="rect">
            <a:avLst/>
          </a:prstGeom>
          <a:noFill/>
        </p:spPr>
        <p:txBody>
          <a:bodyPr wrap="square" rtlCol="0">
            <a:spAutoFit/>
          </a:bodyPr>
          <a:lstStyle/>
          <a:p>
            <a:pPr algn="ctr"/>
            <a:r>
              <a:rPr lang="en-IN" sz="2500" b="1" dirty="0">
                <a:latin typeface="Times New Roman" panose="02020603050405020304" pitchFamily="18" charset="0"/>
                <a:ea typeface="Verdana" panose="020B0604030504040204" pitchFamily="34" charset="0"/>
                <a:cs typeface="Times New Roman" panose="02020603050405020304" pitchFamily="18" charset="0"/>
              </a:rPr>
              <a:t>Jaya Vardhan</a:t>
            </a:r>
          </a:p>
        </p:txBody>
      </p:sp>
      <p:sp>
        <p:nvSpPr>
          <p:cNvPr id="9" name="TextBox 8">
            <a:extLst>
              <a:ext uri="{FF2B5EF4-FFF2-40B4-BE49-F238E27FC236}">
                <a16:creationId xmlns:a16="http://schemas.microsoft.com/office/drawing/2014/main" id="{752AC747-88BC-B5F8-6480-AE9187547F78}"/>
              </a:ext>
            </a:extLst>
          </p:cNvPr>
          <p:cNvSpPr txBox="1"/>
          <p:nvPr/>
        </p:nvSpPr>
        <p:spPr>
          <a:xfrm>
            <a:off x="3198391" y="4548136"/>
            <a:ext cx="5795218" cy="477054"/>
          </a:xfrm>
          <a:prstGeom prst="rect">
            <a:avLst/>
          </a:prstGeom>
          <a:noFill/>
        </p:spPr>
        <p:txBody>
          <a:bodyPr wrap="square" rtlCol="0">
            <a:spAutoFit/>
          </a:bodyPr>
          <a:lstStyle/>
          <a:p>
            <a:r>
              <a:rPr lang="en-IN" sz="2500" dirty="0">
                <a:latin typeface="Times New Roman" panose="02020603050405020304" pitchFamily="18" charset="0"/>
                <a:ea typeface="Verdana" panose="020B0604030504040204" pitchFamily="34" charset="0"/>
                <a:cs typeface="Times New Roman" panose="02020603050405020304" pitchFamily="18" charset="0"/>
              </a:rPr>
              <a:t>Supervisor: </a:t>
            </a:r>
            <a:r>
              <a:rPr lang="en-IN" sz="2500" b="1" dirty="0">
                <a:latin typeface="Times New Roman" panose="02020603050405020304" pitchFamily="18" charset="0"/>
                <a:ea typeface="Verdana" panose="020B0604030504040204" pitchFamily="34" charset="0"/>
                <a:cs typeface="Times New Roman" panose="02020603050405020304" pitchFamily="18" charset="0"/>
              </a:rPr>
              <a:t>Dr. Eswara Prasad Korimilli</a:t>
            </a:r>
          </a:p>
        </p:txBody>
      </p:sp>
      <p:sp>
        <p:nvSpPr>
          <p:cNvPr id="13" name="TextBox 12">
            <a:extLst>
              <a:ext uri="{FF2B5EF4-FFF2-40B4-BE49-F238E27FC236}">
                <a16:creationId xmlns:a16="http://schemas.microsoft.com/office/drawing/2014/main" id="{9E0FB32E-5B13-A203-59BF-64BF21D15F48}"/>
              </a:ext>
            </a:extLst>
          </p:cNvPr>
          <p:cNvSpPr txBox="1"/>
          <p:nvPr/>
        </p:nvSpPr>
        <p:spPr>
          <a:xfrm>
            <a:off x="2810302" y="5507224"/>
            <a:ext cx="6624814" cy="400110"/>
          </a:xfrm>
          <a:prstGeom prst="rect">
            <a:avLst/>
          </a:prstGeom>
          <a:noFill/>
        </p:spPr>
        <p:txBody>
          <a:bodyPr wrap="square" rtlCol="0">
            <a:spAutoFit/>
          </a:bodyPr>
          <a:lstStyle/>
          <a:p>
            <a:pPr algn="just"/>
            <a:r>
              <a:rPr lang="en-IN" sz="2000" dirty="0">
                <a:latin typeface="Times New Roman" panose="02020603050405020304" pitchFamily="18" charset="0"/>
                <a:ea typeface="Verdana" panose="020B0604030504040204" pitchFamily="34" charset="0"/>
                <a:cs typeface="Times New Roman" panose="02020603050405020304" pitchFamily="18" charset="0"/>
              </a:rPr>
              <a:t>Discipline of Metallurgical Engineering and Materials Science</a:t>
            </a:r>
          </a:p>
        </p:txBody>
      </p:sp>
      <p:pic>
        <p:nvPicPr>
          <p:cNvPr id="14" name="Picture 2" descr="IIT Indore - Wikipedia">
            <a:extLst>
              <a:ext uri="{FF2B5EF4-FFF2-40B4-BE49-F238E27FC236}">
                <a16:creationId xmlns:a16="http://schemas.microsoft.com/office/drawing/2014/main" id="{8C469FA1-2175-6D9B-F5D3-16F471E2C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2544" y="462260"/>
            <a:ext cx="865300" cy="93340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369C5D6-1AEB-20D8-F5E1-481DEE6AC359}"/>
              </a:ext>
            </a:extLst>
          </p:cNvPr>
          <p:cNvSpPr txBox="1"/>
          <p:nvPr/>
        </p:nvSpPr>
        <p:spPr>
          <a:xfrm>
            <a:off x="4015616" y="5961456"/>
            <a:ext cx="4160769" cy="400110"/>
          </a:xfrm>
          <a:prstGeom prst="rect">
            <a:avLst/>
          </a:prstGeom>
          <a:noFill/>
        </p:spPr>
        <p:txBody>
          <a:bodyPr wrap="square" rtlCol="0">
            <a:spAutoFit/>
          </a:bodyPr>
          <a:lstStyle/>
          <a:p>
            <a:pPr algn="just"/>
            <a:r>
              <a:rPr lang="en-IN" sz="2000" dirty="0">
                <a:latin typeface="Times New Roman" panose="02020603050405020304" pitchFamily="18" charset="0"/>
                <a:ea typeface="Verdana" panose="020B0604030504040204" pitchFamily="34" charset="0"/>
                <a:cs typeface="Times New Roman" panose="02020603050405020304" pitchFamily="18" charset="0"/>
              </a:rPr>
              <a:t>Indian Institute of Technology Indore</a:t>
            </a:r>
          </a:p>
        </p:txBody>
      </p:sp>
    </p:spTree>
    <p:extLst>
      <p:ext uri="{BB962C8B-B14F-4D97-AF65-F5344CB8AC3E}">
        <p14:creationId xmlns:p14="http://schemas.microsoft.com/office/powerpoint/2010/main" val="65780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B52771-B28E-4509-164C-E00489C9107B}"/>
              </a:ext>
            </a:extLst>
          </p:cNvPr>
          <p:cNvSpPr/>
          <p:nvPr/>
        </p:nvSpPr>
        <p:spPr>
          <a:xfrm>
            <a:off x="367645" y="273377"/>
            <a:ext cx="11510128" cy="630653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182C6FB2-A3F7-6101-923D-EF449A3AD5DB}"/>
              </a:ext>
            </a:extLst>
          </p:cNvPr>
          <p:cNvSpPr txBox="1"/>
          <p:nvPr/>
        </p:nvSpPr>
        <p:spPr>
          <a:xfrm>
            <a:off x="5414127" y="605092"/>
            <a:ext cx="1417163" cy="769441"/>
          </a:xfrm>
          <a:prstGeom prst="rect">
            <a:avLst/>
          </a:prstGeom>
          <a:noFill/>
        </p:spPr>
        <p:txBody>
          <a:bodyPr wrap="square" rtlCol="0">
            <a:spAutoFit/>
          </a:bodyPr>
          <a:lstStyle/>
          <a:p>
            <a:r>
              <a:rPr lang="en-IN" sz="4400" b="1" dirty="0">
                <a:latin typeface="Roboto" panose="02000000000000000000" pitchFamily="2" charset="0"/>
                <a:ea typeface="Roboto" panose="02000000000000000000" pitchFamily="2" charset="0"/>
                <a:cs typeface="Roboto" panose="02000000000000000000" pitchFamily="2" charset="0"/>
              </a:rPr>
              <a:t>XRD</a:t>
            </a:r>
          </a:p>
        </p:txBody>
      </p:sp>
      <p:sp>
        <p:nvSpPr>
          <p:cNvPr id="3" name="Rectangle 2">
            <a:extLst>
              <a:ext uri="{FF2B5EF4-FFF2-40B4-BE49-F238E27FC236}">
                <a16:creationId xmlns:a16="http://schemas.microsoft.com/office/drawing/2014/main" id="{CE04C1BE-08A7-FE59-8B0F-DB395819745B}"/>
              </a:ext>
            </a:extLst>
          </p:cNvPr>
          <p:cNvSpPr/>
          <p:nvPr/>
        </p:nvSpPr>
        <p:spPr>
          <a:xfrm>
            <a:off x="5313575" y="622166"/>
            <a:ext cx="1417163" cy="735291"/>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2" descr="IIT Indore - Wikipedia">
            <a:extLst>
              <a:ext uri="{FF2B5EF4-FFF2-40B4-BE49-F238E27FC236}">
                <a16:creationId xmlns:a16="http://schemas.microsoft.com/office/drawing/2014/main" id="{48F9D076-EB89-472F-5FB6-CB7C8E7FE2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2544" y="462260"/>
            <a:ext cx="865300" cy="93340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38FF0FA-15B3-D288-7996-1893336E5F7D}"/>
              </a:ext>
            </a:extLst>
          </p:cNvPr>
          <p:cNvSpPr txBox="1"/>
          <p:nvPr/>
        </p:nvSpPr>
        <p:spPr>
          <a:xfrm>
            <a:off x="567670" y="1542187"/>
            <a:ext cx="10270356" cy="1015663"/>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latin typeface="Verdana" panose="020B0604030504040204" pitchFamily="34" charset="0"/>
                <a:ea typeface="Verdana" panose="020B0604030504040204" pitchFamily="34" charset="0"/>
              </a:rPr>
              <a:t>XRD is a high-precision non-destructive technique that provides important information about the structural characteristics of the materials by enabling chemical composition identification.</a:t>
            </a:r>
            <a:endParaRPr lang="en-IN" sz="2000" dirty="0">
              <a:latin typeface="Verdana" panose="020B0604030504040204" pitchFamily="34" charset="0"/>
              <a:ea typeface="Verdana" panose="020B0604030504040204" pitchFamily="34" charset="0"/>
            </a:endParaRPr>
          </a:p>
        </p:txBody>
      </p:sp>
      <p:sp>
        <p:nvSpPr>
          <p:cNvPr id="12" name="TextBox 11">
            <a:extLst>
              <a:ext uri="{FF2B5EF4-FFF2-40B4-BE49-F238E27FC236}">
                <a16:creationId xmlns:a16="http://schemas.microsoft.com/office/drawing/2014/main" id="{F6EB63F7-0D98-7DF5-845C-CDC3693A41A7}"/>
              </a:ext>
            </a:extLst>
          </p:cNvPr>
          <p:cNvSpPr txBox="1"/>
          <p:nvPr/>
        </p:nvSpPr>
        <p:spPr>
          <a:xfrm>
            <a:off x="567670" y="2571350"/>
            <a:ext cx="10677524" cy="1015663"/>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latin typeface="Verdana" panose="020B0604030504040204" pitchFamily="34" charset="0"/>
                <a:ea typeface="Verdana" panose="020B0604030504040204" pitchFamily="34" charset="0"/>
              </a:rPr>
              <a:t>Every crystalline substance gives a pattern; the same substance always         gives the same pattern; and in a mixture of substances, each produces its pattern independently of the others – </a:t>
            </a:r>
            <a:r>
              <a:rPr lang="en-US" sz="2000" i="1" dirty="0">
                <a:latin typeface="Verdana" panose="020B0604030504040204" pitchFamily="34" charset="0"/>
                <a:ea typeface="Verdana" panose="020B0604030504040204" pitchFamily="34" charset="0"/>
              </a:rPr>
              <a:t>Hull (1919).</a:t>
            </a:r>
            <a:endParaRPr lang="en-IN" sz="2000" i="1" dirty="0">
              <a:latin typeface="Verdana" panose="020B0604030504040204" pitchFamily="34" charset="0"/>
              <a:ea typeface="Verdana" panose="020B0604030504040204" pitchFamily="34" charset="0"/>
            </a:endParaRPr>
          </a:p>
        </p:txBody>
      </p:sp>
      <p:grpSp>
        <p:nvGrpSpPr>
          <p:cNvPr id="10" name="Group 9">
            <a:extLst>
              <a:ext uri="{FF2B5EF4-FFF2-40B4-BE49-F238E27FC236}">
                <a16:creationId xmlns:a16="http://schemas.microsoft.com/office/drawing/2014/main" id="{596E2C0F-9C8D-9E14-4D24-C41B45F5EA7A}"/>
              </a:ext>
            </a:extLst>
          </p:cNvPr>
          <p:cNvGrpSpPr/>
          <p:nvPr/>
        </p:nvGrpSpPr>
        <p:grpSpPr>
          <a:xfrm>
            <a:off x="567670" y="3476788"/>
            <a:ext cx="10993814" cy="2949233"/>
            <a:chOff x="567670" y="3476788"/>
            <a:chExt cx="10993814" cy="2949233"/>
          </a:xfrm>
        </p:grpSpPr>
        <p:sp>
          <p:nvSpPr>
            <p:cNvPr id="6" name="TextBox 5">
              <a:extLst>
                <a:ext uri="{FF2B5EF4-FFF2-40B4-BE49-F238E27FC236}">
                  <a16:creationId xmlns:a16="http://schemas.microsoft.com/office/drawing/2014/main" id="{FC0A4C6F-2679-54C8-9BDE-E23B6F154C6E}"/>
                </a:ext>
              </a:extLst>
            </p:cNvPr>
            <p:cNvSpPr txBox="1"/>
            <p:nvPr/>
          </p:nvSpPr>
          <p:spPr>
            <a:xfrm>
              <a:off x="567670" y="3927771"/>
              <a:ext cx="10677524" cy="400110"/>
            </a:xfrm>
            <a:prstGeom prst="rect">
              <a:avLst/>
            </a:prstGeom>
            <a:noFill/>
          </p:spPr>
          <p:txBody>
            <a:bodyPr wrap="square" rtlCol="0">
              <a:spAutoFit/>
            </a:bodyPr>
            <a:lstStyle/>
            <a:p>
              <a:pPr marL="285750" indent="-285750">
                <a:buFont typeface="Arial" panose="020B0604020202020204" pitchFamily="34" charset="0"/>
                <a:buChar char="•"/>
              </a:pPr>
              <a:r>
                <a:rPr lang="en-IN" sz="2000" b="1" dirty="0">
                  <a:latin typeface="Verdana" panose="020B0604030504040204" pitchFamily="34" charset="0"/>
                  <a:ea typeface="Verdana" panose="020B0604030504040204" pitchFamily="34" charset="0"/>
                </a:rPr>
                <a:t>Working Principle of XRD:</a:t>
              </a:r>
            </a:p>
          </p:txBody>
        </p:sp>
        <p:pic>
          <p:nvPicPr>
            <p:cNvPr id="8" name="Picture 7">
              <a:extLst>
                <a:ext uri="{FF2B5EF4-FFF2-40B4-BE49-F238E27FC236}">
                  <a16:creationId xmlns:a16="http://schemas.microsoft.com/office/drawing/2014/main" id="{CF5D2398-BBBA-CF5E-E48A-6D788F4D5115}"/>
                </a:ext>
              </a:extLst>
            </p:cNvPr>
            <p:cNvPicPr>
              <a:picLocks noChangeAspect="1"/>
            </p:cNvPicPr>
            <p:nvPr/>
          </p:nvPicPr>
          <p:blipFill>
            <a:blip r:embed="rId4"/>
            <a:stretch>
              <a:fillRect/>
            </a:stretch>
          </p:blipFill>
          <p:spPr>
            <a:xfrm>
              <a:off x="8337152" y="3476788"/>
              <a:ext cx="3224332" cy="2572724"/>
            </a:xfrm>
            <a:prstGeom prst="rect">
              <a:avLst/>
            </a:prstGeom>
          </p:spPr>
        </p:pic>
        <p:sp>
          <p:nvSpPr>
            <p:cNvPr id="9" name="TextBox 8">
              <a:extLst>
                <a:ext uri="{FF2B5EF4-FFF2-40B4-BE49-F238E27FC236}">
                  <a16:creationId xmlns:a16="http://schemas.microsoft.com/office/drawing/2014/main" id="{E8F1725F-480A-2FB2-F83D-B9B77E19EBE9}"/>
                </a:ext>
              </a:extLst>
            </p:cNvPr>
            <p:cNvSpPr txBox="1"/>
            <p:nvPr/>
          </p:nvSpPr>
          <p:spPr>
            <a:xfrm>
              <a:off x="707172" y="4418296"/>
              <a:ext cx="7313691" cy="1631216"/>
            </a:xfrm>
            <a:prstGeom prst="rect">
              <a:avLst/>
            </a:prstGeom>
            <a:noFill/>
          </p:spPr>
          <p:txBody>
            <a:bodyPr wrap="square" rtlCol="0">
              <a:spAutoFit/>
            </a:bodyPr>
            <a:lstStyle/>
            <a:p>
              <a:pPr algn="just"/>
              <a:r>
                <a:rPr lang="en-US" sz="2000" dirty="0">
                  <a:latin typeface="Verdana" panose="020B0604030504040204" pitchFamily="34" charset="0"/>
                  <a:ea typeface="Verdana" panose="020B0604030504040204" pitchFamily="34" charset="0"/>
                </a:rPr>
                <a:t>X-rays from the tube T are incident on a crystal C which may be set at any desired angle to the incident beam by rotation about an axis through O. D is a detector which measures the intensity of the diffracted x-rays.</a:t>
              </a:r>
              <a:endParaRPr lang="en-IN" sz="2000" dirty="0">
                <a:latin typeface="Verdana" panose="020B0604030504040204" pitchFamily="34" charset="0"/>
                <a:ea typeface="Verdana" panose="020B0604030504040204" pitchFamily="34" charset="0"/>
              </a:endParaRPr>
            </a:p>
          </p:txBody>
        </p:sp>
        <p:sp>
          <p:nvSpPr>
            <p:cNvPr id="20" name="TextBox 19">
              <a:extLst>
                <a:ext uri="{FF2B5EF4-FFF2-40B4-BE49-F238E27FC236}">
                  <a16:creationId xmlns:a16="http://schemas.microsoft.com/office/drawing/2014/main" id="{C45227C8-80B7-4BE8-563F-4DC4173B650F}"/>
                </a:ext>
              </a:extLst>
            </p:cNvPr>
            <p:cNvSpPr txBox="1"/>
            <p:nvPr/>
          </p:nvSpPr>
          <p:spPr>
            <a:xfrm>
              <a:off x="9187988" y="6056689"/>
              <a:ext cx="2350615" cy="369332"/>
            </a:xfrm>
            <a:prstGeom prst="rect">
              <a:avLst/>
            </a:prstGeom>
            <a:noFill/>
          </p:spPr>
          <p:txBody>
            <a:bodyPr wrap="square" rtlCol="0">
              <a:spAutoFit/>
            </a:bodyPr>
            <a:lstStyle/>
            <a:p>
              <a:r>
                <a:rPr lang="en-IN" i="1" dirty="0">
                  <a:latin typeface="Verdana" panose="020B0604030504040204" pitchFamily="34" charset="0"/>
                  <a:ea typeface="Verdana" panose="020B0604030504040204" pitchFamily="34" charset="0"/>
                </a:rPr>
                <a:t>Schematic of XRD</a:t>
              </a:r>
            </a:p>
          </p:txBody>
        </p:sp>
      </p:grpSp>
      <p:sp>
        <p:nvSpPr>
          <p:cNvPr id="7" name="TextBox 6">
            <a:extLst>
              <a:ext uri="{FF2B5EF4-FFF2-40B4-BE49-F238E27FC236}">
                <a16:creationId xmlns:a16="http://schemas.microsoft.com/office/drawing/2014/main" id="{F1BAFBB8-D38C-0477-10FD-93EA763456E7}"/>
              </a:ext>
            </a:extLst>
          </p:cNvPr>
          <p:cNvSpPr txBox="1"/>
          <p:nvPr/>
        </p:nvSpPr>
        <p:spPr>
          <a:xfrm>
            <a:off x="367644" y="6241355"/>
            <a:ext cx="4517623" cy="338554"/>
          </a:xfrm>
          <a:prstGeom prst="rect">
            <a:avLst/>
          </a:prstGeom>
          <a:noFill/>
        </p:spPr>
        <p:txBody>
          <a:bodyPr wrap="square">
            <a:spAutoFit/>
          </a:bodyPr>
          <a:lstStyle/>
          <a:p>
            <a:r>
              <a:rPr lang="en-US" sz="1600" i="1" dirty="0"/>
              <a:t>B.D. Cullity, S.R. Stock, Elements of X-Ray Diffraction</a:t>
            </a:r>
            <a:endParaRPr lang="en-IN" sz="1600" i="1" dirty="0"/>
          </a:p>
        </p:txBody>
      </p:sp>
    </p:spTree>
    <p:extLst>
      <p:ext uri="{BB962C8B-B14F-4D97-AF65-F5344CB8AC3E}">
        <p14:creationId xmlns:p14="http://schemas.microsoft.com/office/powerpoint/2010/main" val="897920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B52771-B28E-4509-164C-E00489C9107B}"/>
              </a:ext>
            </a:extLst>
          </p:cNvPr>
          <p:cNvSpPr/>
          <p:nvPr/>
        </p:nvSpPr>
        <p:spPr>
          <a:xfrm>
            <a:off x="367645" y="273377"/>
            <a:ext cx="11510128" cy="630653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182C6FB2-A3F7-6101-923D-EF449A3AD5DB}"/>
              </a:ext>
            </a:extLst>
          </p:cNvPr>
          <p:cNvSpPr txBox="1"/>
          <p:nvPr/>
        </p:nvSpPr>
        <p:spPr>
          <a:xfrm>
            <a:off x="5414127" y="605092"/>
            <a:ext cx="1417163" cy="769441"/>
          </a:xfrm>
          <a:prstGeom prst="rect">
            <a:avLst/>
          </a:prstGeom>
          <a:noFill/>
        </p:spPr>
        <p:txBody>
          <a:bodyPr wrap="square" rtlCol="0">
            <a:spAutoFit/>
          </a:bodyPr>
          <a:lstStyle/>
          <a:p>
            <a:r>
              <a:rPr lang="en-IN" sz="4400" b="1" dirty="0">
                <a:latin typeface="Roboto" panose="02000000000000000000" pitchFamily="2" charset="0"/>
                <a:ea typeface="Roboto" panose="02000000000000000000" pitchFamily="2" charset="0"/>
                <a:cs typeface="Roboto" panose="02000000000000000000" pitchFamily="2" charset="0"/>
              </a:rPr>
              <a:t>XRD</a:t>
            </a:r>
          </a:p>
        </p:txBody>
      </p:sp>
      <p:sp>
        <p:nvSpPr>
          <p:cNvPr id="3" name="Rectangle 2">
            <a:extLst>
              <a:ext uri="{FF2B5EF4-FFF2-40B4-BE49-F238E27FC236}">
                <a16:creationId xmlns:a16="http://schemas.microsoft.com/office/drawing/2014/main" id="{CE04C1BE-08A7-FE59-8B0F-DB395819745B}"/>
              </a:ext>
            </a:extLst>
          </p:cNvPr>
          <p:cNvSpPr/>
          <p:nvPr/>
        </p:nvSpPr>
        <p:spPr>
          <a:xfrm>
            <a:off x="5313575" y="622166"/>
            <a:ext cx="1417163" cy="735291"/>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2" descr="IIT Indore - Wikipedia">
            <a:extLst>
              <a:ext uri="{FF2B5EF4-FFF2-40B4-BE49-F238E27FC236}">
                <a16:creationId xmlns:a16="http://schemas.microsoft.com/office/drawing/2014/main" id="{48F9D076-EB89-472F-5FB6-CB7C8E7FE2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2544" y="462260"/>
            <a:ext cx="865300" cy="9334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509EC5D-44FE-172C-0391-4AB32DBF9440}"/>
              </a:ext>
            </a:extLst>
          </p:cNvPr>
          <p:cNvSpPr txBox="1"/>
          <p:nvPr/>
        </p:nvSpPr>
        <p:spPr>
          <a:xfrm>
            <a:off x="553430" y="1544396"/>
            <a:ext cx="11138555" cy="400110"/>
          </a:xfrm>
          <a:prstGeom prst="rect">
            <a:avLst/>
          </a:prstGeom>
          <a:noFill/>
        </p:spPr>
        <p:txBody>
          <a:bodyPr wrap="square" rtlCol="0">
            <a:spAutoFit/>
          </a:bodyPr>
          <a:lstStyle/>
          <a:p>
            <a:pPr marL="342900" indent="-342900">
              <a:buFont typeface="Arial" panose="020B0604020202020204" pitchFamily="34" charset="0"/>
              <a:buChar char="•"/>
            </a:pPr>
            <a:r>
              <a:rPr lang="en-IN" sz="2000" b="1" dirty="0">
                <a:latin typeface="Verdana" panose="020B0604030504040204" pitchFamily="34" charset="0"/>
                <a:ea typeface="Verdana" panose="020B0604030504040204" pitchFamily="34" charset="0"/>
              </a:rPr>
              <a:t>Structure Factor:</a:t>
            </a:r>
            <a:r>
              <a:rPr lang="en-IN" sz="2000" dirty="0">
                <a:latin typeface="Verdana" panose="020B0604030504040204" pitchFamily="34" charset="0"/>
                <a:ea typeface="Verdana" panose="020B0604030504040204" pitchFamily="34" charset="0"/>
              </a:rPr>
              <a:t> </a:t>
            </a:r>
            <a:r>
              <a:rPr lang="en-US" sz="2000" dirty="0">
                <a:latin typeface="Verdana" panose="020B0604030504040204" pitchFamily="34" charset="0"/>
                <a:ea typeface="Verdana" panose="020B0604030504040204" pitchFamily="34" charset="0"/>
              </a:rPr>
              <a:t>The resultant wave scattered by all the atoms of the unit cell.</a:t>
            </a:r>
            <a:endParaRPr lang="en-IN" sz="2000" dirty="0">
              <a:latin typeface="Verdana" panose="020B0604030504040204" pitchFamily="34" charset="0"/>
              <a:ea typeface="Verdana" panose="020B0604030504040204" pitchFamily="34"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9827927-E739-70B7-AFDE-65FF2F7E4BF1}"/>
                  </a:ext>
                </a:extLst>
              </p:cNvPr>
              <p:cNvSpPr txBox="1"/>
              <p:nvPr/>
            </p:nvSpPr>
            <p:spPr>
              <a:xfrm>
                <a:off x="3953806" y="2169171"/>
                <a:ext cx="4337802" cy="48667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IN" sz="2400" i="1">
                              <a:latin typeface="Cambria Math" panose="02040503050406030204" pitchFamily="18" charset="0"/>
                              <a:ea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𝐹</m:t>
                          </m:r>
                        </m:e>
                        <m:sub>
                          <m:r>
                            <a:rPr lang="en-IN" sz="2400" i="1">
                              <a:latin typeface="Cambria Math" panose="02040503050406030204" pitchFamily="18" charset="0"/>
                              <a:ea typeface="Cambria Math" panose="02040503050406030204" pitchFamily="18" charset="0"/>
                            </a:rPr>
                            <m:t>h𝑘𝑙</m:t>
                          </m:r>
                        </m:sub>
                      </m:sSub>
                      <m:r>
                        <a:rPr lang="en-IN" sz="2400" i="1">
                          <a:latin typeface="Cambria Math" panose="02040503050406030204" pitchFamily="18" charset="0"/>
                          <a:ea typeface="Cambria Math" panose="02040503050406030204" pitchFamily="18" charset="0"/>
                        </a:rPr>
                        <m:t>= </m:t>
                      </m:r>
                      <m:r>
                        <a:rPr lang="el-GR" sz="2400" i="1">
                          <a:latin typeface="Cambria Math" panose="02040503050406030204" pitchFamily="18" charset="0"/>
                          <a:ea typeface="Cambria Math" panose="02040503050406030204" pitchFamily="18" charset="0"/>
                        </a:rPr>
                        <m:t>𝛴</m:t>
                      </m:r>
                      <m:r>
                        <a:rPr lang="en-IN" sz="2400" i="1">
                          <a:latin typeface="Cambria Math" panose="02040503050406030204" pitchFamily="18" charset="0"/>
                          <a:ea typeface="Cambria Math" panose="02040503050406030204" pitchFamily="18" charset="0"/>
                        </a:rPr>
                        <m:t> </m:t>
                      </m:r>
                      <m:sSub>
                        <m:sSubPr>
                          <m:ctrlPr>
                            <a:rPr lang="en-IN" sz="2400" i="1">
                              <a:latin typeface="Cambria Math" panose="02040503050406030204" pitchFamily="18" charset="0"/>
                              <a:ea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𝑓</m:t>
                          </m:r>
                        </m:e>
                        <m:sub>
                          <m:r>
                            <a:rPr lang="en-IN" sz="2400" i="1">
                              <a:latin typeface="Cambria Math" panose="02040503050406030204" pitchFamily="18" charset="0"/>
                              <a:ea typeface="Cambria Math" panose="02040503050406030204" pitchFamily="18" charset="0"/>
                            </a:rPr>
                            <m:t>𝑛</m:t>
                          </m:r>
                        </m:sub>
                      </m:sSub>
                      <m:r>
                        <a:rPr lang="en-IN" sz="2400" i="1">
                          <a:latin typeface="Cambria Math" panose="02040503050406030204" pitchFamily="18" charset="0"/>
                          <a:ea typeface="Cambria Math" panose="02040503050406030204" pitchFamily="18" charset="0"/>
                        </a:rPr>
                        <m:t> . </m:t>
                      </m:r>
                      <m:sSup>
                        <m:sSupPr>
                          <m:ctrlPr>
                            <a:rPr lang="en-IN" sz="2400" i="1">
                              <a:latin typeface="Cambria Math" panose="02040503050406030204" pitchFamily="18" charset="0"/>
                              <a:ea typeface="Cambria Math" panose="02040503050406030204" pitchFamily="18" charset="0"/>
                            </a:rPr>
                          </m:ctrlPr>
                        </m:sSupPr>
                        <m:e>
                          <m:r>
                            <a:rPr lang="en-IN" sz="2400" i="1">
                              <a:latin typeface="Cambria Math" panose="02040503050406030204" pitchFamily="18" charset="0"/>
                              <a:ea typeface="Cambria Math" panose="02040503050406030204" pitchFamily="18" charset="0"/>
                            </a:rPr>
                            <m:t>𝑒</m:t>
                          </m:r>
                        </m:e>
                        <m:sup>
                          <m:r>
                            <a:rPr lang="en-IN" sz="2400" i="1">
                              <a:latin typeface="Cambria Math" panose="02040503050406030204" pitchFamily="18" charset="0"/>
                              <a:ea typeface="Cambria Math" panose="02040503050406030204" pitchFamily="18" charset="0"/>
                            </a:rPr>
                            <m:t>2</m:t>
                          </m:r>
                          <m:r>
                            <a:rPr lang="en-IN" sz="2400" i="1">
                              <a:latin typeface="Cambria Math" panose="02040503050406030204" pitchFamily="18" charset="0"/>
                              <a:ea typeface="Cambria Math" panose="02040503050406030204" pitchFamily="18" charset="0"/>
                            </a:rPr>
                            <m:t>𝜋</m:t>
                          </m:r>
                          <m:r>
                            <a:rPr lang="en-IN" sz="2400" i="1">
                              <a:latin typeface="Cambria Math" panose="02040503050406030204" pitchFamily="18" charset="0"/>
                              <a:ea typeface="Cambria Math" panose="02040503050406030204" pitchFamily="18" charset="0"/>
                            </a:rPr>
                            <m:t>𝑖</m:t>
                          </m:r>
                          <m:d>
                            <m:dPr>
                              <m:ctrlPr>
                                <a:rPr lang="en-IN" sz="2400" i="1">
                                  <a:latin typeface="Cambria Math" panose="02040503050406030204" pitchFamily="18" charset="0"/>
                                  <a:ea typeface="Cambria Math" panose="02040503050406030204" pitchFamily="18" charset="0"/>
                                </a:rPr>
                              </m:ctrlPr>
                            </m:dPr>
                            <m:e>
                              <m:r>
                                <a:rPr lang="en-IN" sz="2400" i="1">
                                  <a:latin typeface="Cambria Math" panose="02040503050406030204" pitchFamily="18" charset="0"/>
                                  <a:ea typeface="Cambria Math" panose="02040503050406030204" pitchFamily="18" charset="0"/>
                                </a:rPr>
                                <m:t>h</m:t>
                              </m:r>
                              <m:sSub>
                                <m:sSubPr>
                                  <m:ctrlPr>
                                    <a:rPr lang="en-IN" sz="2400" i="1">
                                      <a:latin typeface="Cambria Math" panose="02040503050406030204" pitchFamily="18" charset="0"/>
                                      <a:ea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𝑢</m:t>
                                  </m:r>
                                </m:e>
                                <m:sub>
                                  <m:r>
                                    <a:rPr lang="en-IN" sz="2400" i="1">
                                      <a:latin typeface="Cambria Math" panose="02040503050406030204" pitchFamily="18" charset="0"/>
                                      <a:ea typeface="Cambria Math" panose="02040503050406030204" pitchFamily="18" charset="0"/>
                                    </a:rPr>
                                    <m:t>𝑛</m:t>
                                  </m:r>
                                </m:sub>
                              </m:sSub>
                              <m:r>
                                <a:rPr lang="en-IN" sz="2400" i="1">
                                  <a:latin typeface="Cambria Math" panose="02040503050406030204" pitchFamily="18" charset="0"/>
                                  <a:ea typeface="Cambria Math" panose="02040503050406030204" pitchFamily="18" charset="0"/>
                                </a:rPr>
                                <m:t>+</m:t>
                              </m:r>
                              <m:r>
                                <a:rPr lang="en-IN" sz="2400" i="1">
                                  <a:latin typeface="Cambria Math" panose="02040503050406030204" pitchFamily="18" charset="0"/>
                                  <a:ea typeface="Cambria Math" panose="02040503050406030204" pitchFamily="18" charset="0"/>
                                </a:rPr>
                                <m:t>𝑘</m:t>
                              </m:r>
                              <m:sSub>
                                <m:sSubPr>
                                  <m:ctrlPr>
                                    <a:rPr lang="en-IN" sz="2400" i="1">
                                      <a:latin typeface="Cambria Math" panose="02040503050406030204" pitchFamily="18" charset="0"/>
                                      <a:ea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𝑣</m:t>
                                  </m:r>
                                </m:e>
                                <m:sub>
                                  <m:r>
                                    <a:rPr lang="en-IN" sz="2400" i="1">
                                      <a:latin typeface="Cambria Math" panose="02040503050406030204" pitchFamily="18" charset="0"/>
                                      <a:ea typeface="Cambria Math" panose="02040503050406030204" pitchFamily="18" charset="0"/>
                                    </a:rPr>
                                    <m:t>𝑛</m:t>
                                  </m:r>
                                </m:sub>
                              </m:sSub>
                              <m:r>
                                <a:rPr lang="en-IN" sz="2400" i="1">
                                  <a:latin typeface="Cambria Math" panose="02040503050406030204" pitchFamily="18" charset="0"/>
                                  <a:ea typeface="Cambria Math" panose="02040503050406030204" pitchFamily="18" charset="0"/>
                                </a:rPr>
                                <m:t>+</m:t>
                              </m:r>
                              <m:r>
                                <a:rPr lang="en-IN" sz="2400" i="1">
                                  <a:latin typeface="Cambria Math" panose="02040503050406030204" pitchFamily="18" charset="0"/>
                                  <a:ea typeface="Cambria Math" panose="02040503050406030204" pitchFamily="18" charset="0"/>
                                </a:rPr>
                                <m:t>𝑙</m:t>
                              </m:r>
                              <m:sSub>
                                <m:sSubPr>
                                  <m:ctrlPr>
                                    <a:rPr lang="en-IN" sz="2400" i="1">
                                      <a:latin typeface="Cambria Math" panose="02040503050406030204" pitchFamily="18" charset="0"/>
                                      <a:ea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𝑤</m:t>
                                  </m:r>
                                </m:e>
                                <m:sub>
                                  <m:r>
                                    <a:rPr lang="en-IN" sz="2400" i="1">
                                      <a:latin typeface="Cambria Math" panose="02040503050406030204" pitchFamily="18" charset="0"/>
                                      <a:ea typeface="Cambria Math" panose="02040503050406030204" pitchFamily="18" charset="0"/>
                                    </a:rPr>
                                    <m:t>𝑛</m:t>
                                  </m:r>
                                </m:sub>
                              </m:sSub>
                            </m:e>
                          </m:d>
                        </m:sup>
                      </m:sSup>
                    </m:oMath>
                  </m:oMathPara>
                </a14:m>
                <a:endParaRPr lang="en-IN" sz="2400" dirty="0">
                  <a:latin typeface="Cambria Math" panose="02040503050406030204" pitchFamily="18" charset="0"/>
                  <a:ea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09827927-E739-70B7-AFDE-65FF2F7E4BF1}"/>
                  </a:ext>
                </a:extLst>
              </p:cNvPr>
              <p:cNvSpPr txBox="1">
                <a:spLocks noRot="1" noChangeAspect="1" noMove="1" noResize="1" noEditPoints="1" noAdjustHandles="1" noChangeArrowheads="1" noChangeShapeType="1" noTextEdit="1"/>
              </p:cNvSpPr>
              <p:nvPr/>
            </p:nvSpPr>
            <p:spPr>
              <a:xfrm>
                <a:off x="3953806" y="2169171"/>
                <a:ext cx="4337802" cy="486672"/>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DE8C92A-A505-2CE1-471D-D648D3AD8689}"/>
                  </a:ext>
                </a:extLst>
              </p:cNvPr>
              <p:cNvSpPr txBox="1"/>
              <p:nvPr/>
            </p:nvSpPr>
            <p:spPr>
              <a:xfrm>
                <a:off x="2230810" y="3039701"/>
                <a:ext cx="7783793" cy="1456296"/>
              </a:xfrm>
              <a:prstGeom prst="rect">
                <a:avLst/>
              </a:prstGeom>
              <a:noFill/>
            </p:spPr>
            <p:txBody>
              <a:bodyPr wrap="square" rtlCol="0">
                <a:spAutoFit/>
              </a:bodyPr>
              <a:lstStyle/>
              <a:p>
                <a:pPr>
                  <a:lnSpc>
                    <a:spcPct val="150000"/>
                  </a:lnSpc>
                </a:pPr>
                <a:r>
                  <a:rPr lang="en-IN" sz="2000" i="1" dirty="0">
                    <a:latin typeface="Cambria Math" panose="02040503050406030204" pitchFamily="18" charset="0"/>
                    <a:ea typeface="Cambria Math" panose="02040503050406030204" pitchFamily="18" charset="0"/>
                  </a:rPr>
                  <a:t>where,</a:t>
                </a:r>
                <a14:m>
                  <m:oMath xmlns:m="http://schemas.openxmlformats.org/officeDocument/2006/math">
                    <m:sSub>
                      <m:sSubPr>
                        <m:ctrlPr>
                          <a:rPr lang="en-IN" sz="2000" i="1">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     </m:t>
                        </m:r>
                        <m:r>
                          <a:rPr lang="en-IN" sz="2000" i="1">
                            <a:latin typeface="Cambria Math" panose="02040503050406030204" pitchFamily="18" charset="0"/>
                            <a:ea typeface="Cambria Math" panose="02040503050406030204" pitchFamily="18" charset="0"/>
                          </a:rPr>
                          <m:t>𝐹</m:t>
                        </m:r>
                      </m:e>
                      <m:sub>
                        <m:r>
                          <a:rPr lang="en-IN" sz="2000" i="1">
                            <a:latin typeface="Cambria Math" panose="02040503050406030204" pitchFamily="18" charset="0"/>
                            <a:ea typeface="Cambria Math" panose="02040503050406030204" pitchFamily="18" charset="0"/>
                          </a:rPr>
                          <m:t>h𝑘𝑙</m:t>
                        </m:r>
                      </m:sub>
                    </m:sSub>
                  </m:oMath>
                </a14:m>
                <a:r>
                  <a:rPr lang="en-IN" sz="2000" dirty="0">
                    <a:latin typeface="Cambria Math" panose="02040503050406030204" pitchFamily="18" charset="0"/>
                    <a:ea typeface="Cambria Math" panose="02040503050406030204" pitchFamily="18" charset="0"/>
                  </a:rPr>
                  <a:t> is the Structure Factor for  </a:t>
                </a:r>
                <a14:m>
                  <m:oMath xmlns:m="http://schemas.openxmlformats.org/officeDocument/2006/math">
                    <m:d>
                      <m:dPr>
                        <m:ctrlPr>
                          <a:rPr lang="en-IN" sz="2000" i="1">
                            <a:latin typeface="Cambria Math" panose="02040503050406030204" pitchFamily="18" charset="0"/>
                            <a:ea typeface="Cambria Math" panose="02040503050406030204" pitchFamily="18" charset="0"/>
                          </a:rPr>
                        </m:ctrlPr>
                      </m:dPr>
                      <m:e>
                        <m:r>
                          <a:rPr lang="en-IN" sz="2000" i="1">
                            <a:latin typeface="Cambria Math" panose="02040503050406030204" pitchFamily="18" charset="0"/>
                            <a:ea typeface="Cambria Math" panose="02040503050406030204" pitchFamily="18" charset="0"/>
                          </a:rPr>
                          <m:t>h</m:t>
                        </m:r>
                        <m:r>
                          <a:rPr lang="en-IN" sz="2000" i="1">
                            <a:latin typeface="Cambria Math" panose="02040503050406030204" pitchFamily="18" charset="0"/>
                            <a:ea typeface="Cambria Math" panose="02040503050406030204" pitchFamily="18" charset="0"/>
                          </a:rPr>
                          <m:t> </m:t>
                        </m:r>
                        <m:r>
                          <a:rPr lang="en-IN" sz="2000" i="1">
                            <a:latin typeface="Cambria Math" panose="02040503050406030204" pitchFamily="18" charset="0"/>
                            <a:ea typeface="Cambria Math" panose="02040503050406030204" pitchFamily="18" charset="0"/>
                          </a:rPr>
                          <m:t>𝑘</m:t>
                        </m:r>
                        <m:r>
                          <a:rPr lang="en-IN" sz="2000" i="1">
                            <a:latin typeface="Cambria Math" panose="02040503050406030204" pitchFamily="18" charset="0"/>
                            <a:ea typeface="Cambria Math" panose="02040503050406030204" pitchFamily="18" charset="0"/>
                          </a:rPr>
                          <m:t> </m:t>
                        </m:r>
                        <m:r>
                          <a:rPr lang="en-IN" sz="2000" i="1">
                            <a:latin typeface="Cambria Math" panose="02040503050406030204" pitchFamily="18" charset="0"/>
                            <a:ea typeface="Cambria Math" panose="02040503050406030204" pitchFamily="18" charset="0"/>
                          </a:rPr>
                          <m:t>𝑙</m:t>
                        </m:r>
                      </m:e>
                    </m:d>
                    <m:r>
                      <a:rPr lang="en-IN" sz="2000" i="1">
                        <a:latin typeface="Cambria Math" panose="02040503050406030204" pitchFamily="18" charset="0"/>
                        <a:ea typeface="Cambria Math" panose="02040503050406030204" pitchFamily="18" charset="0"/>
                      </a:rPr>
                      <m:t> </m:t>
                    </m:r>
                  </m:oMath>
                </a14:m>
                <a:r>
                  <a:rPr lang="en-IN" sz="2000" dirty="0">
                    <a:latin typeface="Cambria Math" panose="02040503050406030204" pitchFamily="18" charset="0"/>
                    <a:ea typeface="Cambria Math" panose="02040503050406030204" pitchFamily="18" charset="0"/>
                  </a:rPr>
                  <a:t>atomic plane.</a:t>
                </a:r>
              </a:p>
              <a:p>
                <a:pPr>
                  <a:lnSpc>
                    <a:spcPct val="150000"/>
                  </a:lnSpc>
                </a:pPr>
                <a:r>
                  <a:rPr lang="en-IN" sz="2000"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IN" sz="2000" i="1">
                            <a:latin typeface="Cambria Math" panose="02040503050406030204" pitchFamily="18" charset="0"/>
                            <a:ea typeface="Cambria Math" panose="02040503050406030204" pitchFamily="18" charset="0"/>
                          </a:rPr>
                        </m:ctrlPr>
                      </m:sSubPr>
                      <m:e>
                        <m:r>
                          <a:rPr lang="en-IN" sz="2000" i="1">
                            <a:latin typeface="Cambria Math" panose="02040503050406030204" pitchFamily="18" charset="0"/>
                            <a:ea typeface="Cambria Math" panose="02040503050406030204" pitchFamily="18" charset="0"/>
                          </a:rPr>
                          <m:t>𝑓</m:t>
                        </m:r>
                      </m:e>
                      <m:sub>
                        <m:r>
                          <a:rPr lang="en-IN" sz="2000" i="1">
                            <a:latin typeface="Cambria Math" panose="02040503050406030204" pitchFamily="18" charset="0"/>
                            <a:ea typeface="Cambria Math" panose="02040503050406030204" pitchFamily="18" charset="0"/>
                          </a:rPr>
                          <m:t>𝑛</m:t>
                        </m:r>
                      </m:sub>
                    </m:sSub>
                  </m:oMath>
                </a14:m>
                <a:r>
                  <a:rPr lang="en-IN" sz="2000" i="1" dirty="0">
                    <a:latin typeface="Cambria Math" panose="02040503050406030204" pitchFamily="18" charset="0"/>
                    <a:ea typeface="Cambria Math" panose="02040503050406030204" pitchFamily="18" charset="0"/>
                  </a:rPr>
                  <a:t> </a:t>
                </a:r>
                <a:r>
                  <a:rPr lang="en-IN" sz="2000" dirty="0">
                    <a:latin typeface="Cambria Math" panose="02040503050406030204" pitchFamily="18" charset="0"/>
                    <a:ea typeface="Cambria Math" panose="02040503050406030204" pitchFamily="18" charset="0"/>
                  </a:rPr>
                  <a:t>is the Atomic Scattering Factor of </a:t>
                </a:r>
                <a14:m>
                  <m:oMath xmlns:m="http://schemas.openxmlformats.org/officeDocument/2006/math">
                    <m:sSup>
                      <m:sSupPr>
                        <m:ctrlPr>
                          <a:rPr lang="en-IN" sz="2000" i="1">
                            <a:latin typeface="Cambria Math" panose="02040503050406030204" pitchFamily="18" charset="0"/>
                            <a:ea typeface="Cambria Math" panose="02040503050406030204" pitchFamily="18" charset="0"/>
                          </a:rPr>
                        </m:ctrlPr>
                      </m:sSupPr>
                      <m:e>
                        <m:r>
                          <a:rPr lang="en-IN" sz="2000" i="0">
                            <a:latin typeface="Cambria Math" panose="02040503050406030204" pitchFamily="18" charset="0"/>
                            <a:ea typeface="Cambria Math" panose="02040503050406030204" pitchFamily="18" charset="0"/>
                          </a:rPr>
                          <m:t> </m:t>
                        </m:r>
                        <m:r>
                          <m:rPr>
                            <m:sty m:val="p"/>
                          </m:rPr>
                          <a:rPr lang="en-IN" sz="2000" i="0">
                            <a:latin typeface="Cambria Math" panose="02040503050406030204" pitchFamily="18" charset="0"/>
                            <a:ea typeface="Cambria Math" panose="02040503050406030204" pitchFamily="18" charset="0"/>
                          </a:rPr>
                          <m:t>n</m:t>
                        </m:r>
                      </m:e>
                      <m:sup>
                        <m:r>
                          <m:rPr>
                            <m:sty m:val="p"/>
                          </m:rPr>
                          <a:rPr lang="en-IN" sz="2000" i="0">
                            <a:latin typeface="Cambria Math" panose="02040503050406030204" pitchFamily="18" charset="0"/>
                            <a:ea typeface="Cambria Math" panose="02040503050406030204" pitchFamily="18" charset="0"/>
                          </a:rPr>
                          <m:t>th</m:t>
                        </m:r>
                      </m:sup>
                    </m:sSup>
                  </m:oMath>
                </a14:m>
                <a:r>
                  <a:rPr lang="en-IN" sz="2000" dirty="0">
                    <a:latin typeface="Cambria Math" panose="02040503050406030204" pitchFamily="18" charset="0"/>
                    <a:ea typeface="Cambria Math" panose="02040503050406030204" pitchFamily="18" charset="0"/>
                  </a:rPr>
                  <a:t> atom.</a:t>
                </a:r>
              </a:p>
              <a:p>
                <a:pPr>
                  <a:lnSpc>
                    <a:spcPct val="150000"/>
                  </a:lnSpc>
                </a:pPr>
                <a:r>
                  <a:rPr lang="en-IN" sz="2000" dirty="0">
                    <a:ea typeface="Cambria Math" panose="02040503050406030204" pitchFamily="18" charset="0"/>
                  </a:rPr>
                  <a:t>               </a:t>
                </a:r>
                <a14:m>
                  <m:oMath xmlns:m="http://schemas.openxmlformats.org/officeDocument/2006/math">
                    <m:d>
                      <m:dPr>
                        <m:ctrlPr>
                          <a:rPr lang="en-IN" sz="2000" i="1">
                            <a:latin typeface="Cambria Math" panose="02040503050406030204" pitchFamily="18" charset="0"/>
                            <a:ea typeface="Cambria Math" panose="02040503050406030204" pitchFamily="18" charset="0"/>
                          </a:rPr>
                        </m:ctrlPr>
                      </m:dPr>
                      <m:e>
                        <m:r>
                          <a:rPr lang="en-IN" sz="2000" i="1">
                            <a:latin typeface="Cambria Math" panose="02040503050406030204" pitchFamily="18" charset="0"/>
                            <a:ea typeface="Cambria Math" panose="02040503050406030204" pitchFamily="18" charset="0"/>
                          </a:rPr>
                          <m:t> </m:t>
                        </m:r>
                        <m:sSub>
                          <m:sSubPr>
                            <m:ctrlPr>
                              <a:rPr lang="en-IN" sz="2000" i="1">
                                <a:latin typeface="Cambria Math" panose="02040503050406030204" pitchFamily="18" charset="0"/>
                                <a:ea typeface="Cambria Math" panose="02040503050406030204" pitchFamily="18" charset="0"/>
                              </a:rPr>
                            </m:ctrlPr>
                          </m:sSubPr>
                          <m:e>
                            <m:r>
                              <a:rPr lang="en-IN" sz="2000" i="1">
                                <a:latin typeface="Cambria Math" panose="02040503050406030204" pitchFamily="18" charset="0"/>
                                <a:ea typeface="Cambria Math" panose="02040503050406030204" pitchFamily="18" charset="0"/>
                              </a:rPr>
                              <m:t>𝑢</m:t>
                            </m:r>
                          </m:e>
                          <m:sub>
                            <m:r>
                              <a:rPr lang="en-IN" sz="2000" i="1">
                                <a:latin typeface="Cambria Math" panose="02040503050406030204" pitchFamily="18" charset="0"/>
                                <a:ea typeface="Cambria Math" panose="02040503050406030204" pitchFamily="18" charset="0"/>
                              </a:rPr>
                              <m:t>𝑛</m:t>
                            </m:r>
                          </m:sub>
                        </m:sSub>
                        <m:sSub>
                          <m:sSubPr>
                            <m:ctrlPr>
                              <a:rPr lang="en-IN" sz="2000" i="1">
                                <a:latin typeface="Cambria Math" panose="02040503050406030204" pitchFamily="18" charset="0"/>
                                <a:ea typeface="Cambria Math" panose="02040503050406030204" pitchFamily="18" charset="0"/>
                              </a:rPr>
                            </m:ctrlPr>
                          </m:sSubPr>
                          <m:e>
                            <m:r>
                              <a:rPr lang="en-IN" sz="2000" i="1">
                                <a:latin typeface="Cambria Math" panose="02040503050406030204" pitchFamily="18" charset="0"/>
                                <a:ea typeface="Cambria Math" panose="02040503050406030204" pitchFamily="18" charset="0"/>
                              </a:rPr>
                              <m:t> </m:t>
                            </m:r>
                            <m:r>
                              <a:rPr lang="en-IN" sz="2000" i="1">
                                <a:latin typeface="Cambria Math" panose="02040503050406030204" pitchFamily="18" charset="0"/>
                                <a:ea typeface="Cambria Math" panose="02040503050406030204" pitchFamily="18" charset="0"/>
                              </a:rPr>
                              <m:t>𝑣</m:t>
                            </m:r>
                          </m:e>
                          <m:sub>
                            <m:r>
                              <a:rPr lang="en-IN" sz="2000" i="1">
                                <a:latin typeface="Cambria Math" panose="02040503050406030204" pitchFamily="18" charset="0"/>
                                <a:ea typeface="Cambria Math" panose="02040503050406030204" pitchFamily="18" charset="0"/>
                              </a:rPr>
                              <m:t>𝑛</m:t>
                            </m:r>
                          </m:sub>
                        </m:sSub>
                        <m:r>
                          <a:rPr lang="en-IN" sz="2000" i="1">
                            <a:latin typeface="Cambria Math" panose="02040503050406030204" pitchFamily="18" charset="0"/>
                            <a:ea typeface="Cambria Math" panose="02040503050406030204" pitchFamily="18" charset="0"/>
                          </a:rPr>
                          <m:t> </m:t>
                        </m:r>
                        <m:sSub>
                          <m:sSubPr>
                            <m:ctrlPr>
                              <a:rPr lang="en-IN" sz="2000" i="1">
                                <a:latin typeface="Cambria Math" panose="02040503050406030204" pitchFamily="18" charset="0"/>
                                <a:ea typeface="Cambria Math" panose="02040503050406030204" pitchFamily="18" charset="0"/>
                              </a:rPr>
                            </m:ctrlPr>
                          </m:sSubPr>
                          <m:e>
                            <m:r>
                              <a:rPr lang="en-IN" sz="2000" i="1">
                                <a:latin typeface="Cambria Math" panose="02040503050406030204" pitchFamily="18" charset="0"/>
                                <a:ea typeface="Cambria Math" panose="02040503050406030204" pitchFamily="18" charset="0"/>
                              </a:rPr>
                              <m:t>𝑤</m:t>
                            </m:r>
                          </m:e>
                          <m:sub>
                            <m:r>
                              <a:rPr lang="en-IN" sz="2000" i="1">
                                <a:latin typeface="Cambria Math" panose="02040503050406030204" pitchFamily="18" charset="0"/>
                                <a:ea typeface="Cambria Math" panose="02040503050406030204" pitchFamily="18" charset="0"/>
                              </a:rPr>
                              <m:t>𝑛</m:t>
                            </m:r>
                          </m:sub>
                        </m:sSub>
                      </m:e>
                    </m:d>
                  </m:oMath>
                </a14:m>
                <a:r>
                  <a:rPr lang="en-IN" sz="2000" i="1" dirty="0">
                    <a:latin typeface="Cambria Math" panose="02040503050406030204" pitchFamily="18" charset="0"/>
                    <a:ea typeface="Cambria Math" panose="02040503050406030204" pitchFamily="18" charset="0"/>
                  </a:rPr>
                  <a:t> </a:t>
                </a:r>
                <a:r>
                  <a:rPr lang="en-IN" sz="2000" dirty="0">
                    <a:latin typeface="Cambria Math" panose="02040503050406030204" pitchFamily="18" charset="0"/>
                    <a:ea typeface="Cambria Math" panose="02040503050406030204" pitchFamily="18" charset="0"/>
                  </a:rPr>
                  <a:t>are the co-ordinates of the position of </a:t>
                </a:r>
                <a14:m>
                  <m:oMath xmlns:m="http://schemas.openxmlformats.org/officeDocument/2006/math">
                    <m:sSup>
                      <m:sSupPr>
                        <m:ctrlPr>
                          <a:rPr lang="en-IN" sz="2000" i="1">
                            <a:latin typeface="Cambria Math" panose="02040503050406030204" pitchFamily="18" charset="0"/>
                            <a:ea typeface="Cambria Math" panose="02040503050406030204" pitchFamily="18" charset="0"/>
                          </a:rPr>
                        </m:ctrlPr>
                      </m:sSupPr>
                      <m:e>
                        <m:r>
                          <a:rPr lang="en-IN" sz="2000" i="0">
                            <a:latin typeface="Cambria Math" panose="02040503050406030204" pitchFamily="18" charset="0"/>
                            <a:ea typeface="Cambria Math" panose="02040503050406030204" pitchFamily="18" charset="0"/>
                          </a:rPr>
                          <m:t> </m:t>
                        </m:r>
                        <m:r>
                          <m:rPr>
                            <m:sty m:val="p"/>
                          </m:rPr>
                          <a:rPr lang="en-IN" sz="2000" i="0">
                            <a:latin typeface="Cambria Math" panose="02040503050406030204" pitchFamily="18" charset="0"/>
                            <a:ea typeface="Cambria Math" panose="02040503050406030204" pitchFamily="18" charset="0"/>
                          </a:rPr>
                          <m:t>n</m:t>
                        </m:r>
                      </m:e>
                      <m:sup>
                        <m:r>
                          <m:rPr>
                            <m:sty m:val="p"/>
                          </m:rPr>
                          <a:rPr lang="en-IN" sz="2000" i="0">
                            <a:latin typeface="Cambria Math" panose="02040503050406030204" pitchFamily="18" charset="0"/>
                            <a:ea typeface="Cambria Math" panose="02040503050406030204" pitchFamily="18" charset="0"/>
                          </a:rPr>
                          <m:t>th</m:t>
                        </m:r>
                      </m:sup>
                    </m:sSup>
                  </m:oMath>
                </a14:m>
                <a:r>
                  <a:rPr lang="en-IN" sz="2000" dirty="0">
                    <a:latin typeface="Cambria Math" panose="02040503050406030204" pitchFamily="18" charset="0"/>
                    <a:ea typeface="Cambria Math" panose="02040503050406030204" pitchFamily="18" charset="0"/>
                  </a:rPr>
                  <a:t> atom.   </a:t>
                </a:r>
              </a:p>
            </p:txBody>
          </p:sp>
        </mc:Choice>
        <mc:Fallback xmlns="">
          <p:sp>
            <p:nvSpPr>
              <p:cNvPr id="17" name="TextBox 16">
                <a:extLst>
                  <a:ext uri="{FF2B5EF4-FFF2-40B4-BE49-F238E27FC236}">
                    <a16:creationId xmlns:a16="http://schemas.microsoft.com/office/drawing/2014/main" id="{5DE8C92A-A505-2CE1-471D-D648D3AD8689}"/>
                  </a:ext>
                </a:extLst>
              </p:cNvPr>
              <p:cNvSpPr txBox="1">
                <a:spLocks noRot="1" noChangeAspect="1" noMove="1" noResize="1" noEditPoints="1" noAdjustHandles="1" noChangeArrowheads="1" noChangeShapeType="1" noTextEdit="1"/>
              </p:cNvSpPr>
              <p:nvPr/>
            </p:nvSpPr>
            <p:spPr>
              <a:xfrm>
                <a:off x="2230810" y="3039701"/>
                <a:ext cx="7783793" cy="1456296"/>
              </a:xfrm>
              <a:prstGeom prst="rect">
                <a:avLst/>
              </a:prstGeom>
              <a:blipFill>
                <a:blip r:embed="rId5"/>
                <a:stretch>
                  <a:fillRect l="-861" b="-6276"/>
                </a:stretch>
              </a:blipFill>
            </p:spPr>
            <p:txBody>
              <a:bodyPr/>
              <a:lstStyle/>
              <a:p>
                <a:r>
                  <a:rPr lang="en-IN">
                    <a:noFill/>
                  </a:rPr>
                  <a:t> </a:t>
                </a:r>
              </a:p>
            </p:txBody>
          </p:sp>
        </mc:Fallback>
      </mc:AlternateContent>
      <p:sp>
        <p:nvSpPr>
          <p:cNvPr id="7" name="TextBox 6">
            <a:extLst>
              <a:ext uri="{FF2B5EF4-FFF2-40B4-BE49-F238E27FC236}">
                <a16:creationId xmlns:a16="http://schemas.microsoft.com/office/drawing/2014/main" id="{9531FB9D-B872-9B57-3571-450A5E198196}"/>
              </a:ext>
            </a:extLst>
          </p:cNvPr>
          <p:cNvSpPr txBox="1"/>
          <p:nvPr/>
        </p:nvSpPr>
        <p:spPr>
          <a:xfrm>
            <a:off x="367644" y="6241355"/>
            <a:ext cx="4517623" cy="338554"/>
          </a:xfrm>
          <a:prstGeom prst="rect">
            <a:avLst/>
          </a:prstGeom>
          <a:noFill/>
        </p:spPr>
        <p:txBody>
          <a:bodyPr wrap="square">
            <a:spAutoFit/>
          </a:bodyPr>
          <a:lstStyle/>
          <a:p>
            <a:r>
              <a:rPr lang="en-US" sz="1600" i="1" dirty="0"/>
              <a:t>B.D. Cullity, S.R. Stock, Elements of X-Ray Diffraction</a:t>
            </a:r>
            <a:endParaRPr lang="en-IN" sz="1600" i="1"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17A553A-A1C6-8C8A-FF1D-52D377CFE939}"/>
                  </a:ext>
                </a:extLst>
              </p:cNvPr>
              <p:cNvSpPr txBox="1"/>
              <p:nvPr/>
            </p:nvSpPr>
            <p:spPr>
              <a:xfrm>
                <a:off x="1400175" y="5168621"/>
                <a:ext cx="939165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sz="2000" i="1" smtClean="0">
                              <a:latin typeface="Cambria Math" panose="02040503050406030204" pitchFamily="18" charset="0"/>
                              <a:ea typeface="Cambria Math" panose="02040503050406030204" pitchFamily="18" charset="0"/>
                            </a:rPr>
                          </m:ctrlPr>
                        </m:sSubPr>
                        <m:e>
                          <m:r>
                            <m:rPr>
                              <m:sty m:val="p"/>
                            </m:rPr>
                            <a:rPr lang="en-IN" sz="2000" b="0" i="0" smtClean="0">
                              <a:latin typeface="Cambria Math" panose="02040503050406030204" pitchFamily="18" charset="0"/>
                              <a:ea typeface="Cambria Math" panose="02040503050406030204" pitchFamily="18" charset="0"/>
                            </a:rPr>
                            <m:t>If</m:t>
                          </m:r>
                          <m:r>
                            <a:rPr lang="en-IN" sz="2000" b="0" i="1" smtClean="0">
                              <a:latin typeface="Cambria Math" panose="02040503050406030204" pitchFamily="18" charset="0"/>
                              <a:ea typeface="Cambria Math" panose="02040503050406030204" pitchFamily="18" charset="0"/>
                            </a:rPr>
                            <m:t>  </m:t>
                          </m:r>
                          <m:r>
                            <a:rPr lang="en-IN" sz="2000" i="1">
                              <a:latin typeface="Cambria Math" panose="02040503050406030204" pitchFamily="18" charset="0"/>
                              <a:ea typeface="Cambria Math" panose="02040503050406030204" pitchFamily="18" charset="0"/>
                            </a:rPr>
                            <m:t>𝐹</m:t>
                          </m:r>
                        </m:e>
                        <m:sub>
                          <m:r>
                            <a:rPr lang="en-IN" sz="2000" i="1">
                              <a:latin typeface="Cambria Math" panose="02040503050406030204" pitchFamily="18" charset="0"/>
                              <a:ea typeface="Cambria Math" panose="02040503050406030204" pitchFamily="18" charset="0"/>
                            </a:rPr>
                            <m:t>h𝑘𝑙</m:t>
                          </m:r>
                        </m:sub>
                      </m:sSub>
                      <m:r>
                        <a:rPr lang="en-IN" sz="2000" b="0" i="1" smtClean="0">
                          <a:latin typeface="Cambria Math" panose="02040503050406030204" pitchFamily="18" charset="0"/>
                          <a:ea typeface="Cambria Math" panose="02040503050406030204" pitchFamily="18" charset="0"/>
                        </a:rPr>
                        <m:t>=0,</m:t>
                      </m:r>
                      <m:r>
                        <m:rPr>
                          <m:sty m:val="p"/>
                        </m:rPr>
                        <a:rPr lang="en-US" sz="2000" i="0">
                          <a:latin typeface="Cambria Math" panose="02040503050406030204" pitchFamily="18" charset="0"/>
                          <a:ea typeface="Cambria Math" panose="02040503050406030204" pitchFamily="18" charset="0"/>
                        </a:rPr>
                        <m:t>it</m:t>
                      </m:r>
                      <m:r>
                        <a:rPr lang="en-US" sz="2000" i="0">
                          <a:latin typeface="Cambria Math" panose="02040503050406030204" pitchFamily="18" charset="0"/>
                          <a:ea typeface="Cambria Math" panose="02040503050406030204" pitchFamily="18" charset="0"/>
                        </a:rPr>
                        <m:t> </m:t>
                      </m:r>
                      <m:r>
                        <m:rPr>
                          <m:sty m:val="p"/>
                        </m:rPr>
                        <a:rPr lang="en-US" sz="2000" i="0">
                          <a:latin typeface="Cambria Math" panose="02040503050406030204" pitchFamily="18" charset="0"/>
                          <a:ea typeface="Cambria Math" panose="02040503050406030204" pitchFamily="18" charset="0"/>
                        </a:rPr>
                        <m:t>means</m:t>
                      </m:r>
                      <m:r>
                        <a:rPr lang="en-US" sz="2000" i="0">
                          <a:latin typeface="Cambria Math" panose="02040503050406030204" pitchFamily="18" charset="0"/>
                          <a:ea typeface="Cambria Math" panose="02040503050406030204" pitchFamily="18" charset="0"/>
                        </a:rPr>
                        <m:t> </m:t>
                      </m:r>
                      <m:r>
                        <m:rPr>
                          <m:sty m:val="p"/>
                        </m:rPr>
                        <a:rPr lang="en-US" sz="2000" i="0">
                          <a:latin typeface="Cambria Math" panose="02040503050406030204" pitchFamily="18" charset="0"/>
                          <a:ea typeface="Cambria Math" panose="02040503050406030204" pitchFamily="18" charset="0"/>
                        </a:rPr>
                        <m:t>that</m:t>
                      </m:r>
                      <m:r>
                        <a:rPr lang="en-US" sz="2000" i="0">
                          <a:latin typeface="Cambria Math" panose="02040503050406030204" pitchFamily="18" charset="0"/>
                          <a:ea typeface="Cambria Math" panose="02040503050406030204" pitchFamily="18" charset="0"/>
                        </a:rPr>
                        <m:t> </m:t>
                      </m:r>
                      <m:r>
                        <m:rPr>
                          <m:sty m:val="p"/>
                        </m:rPr>
                        <a:rPr lang="en-US" sz="2000" i="0">
                          <a:latin typeface="Cambria Math" panose="02040503050406030204" pitchFamily="18" charset="0"/>
                          <a:ea typeface="Cambria Math" panose="02040503050406030204" pitchFamily="18" charset="0"/>
                        </a:rPr>
                        <m:t>the</m:t>
                      </m:r>
                      <m:r>
                        <a:rPr lang="en-US" sz="2000" i="0">
                          <a:latin typeface="Cambria Math" panose="02040503050406030204" pitchFamily="18" charset="0"/>
                          <a:ea typeface="Cambria Math" panose="02040503050406030204" pitchFamily="18" charset="0"/>
                        </a:rPr>
                        <m:t> </m:t>
                      </m:r>
                      <m:r>
                        <m:rPr>
                          <m:sty m:val="p"/>
                        </m:rPr>
                        <a:rPr lang="en-US" sz="2000" i="0">
                          <a:latin typeface="Cambria Math" panose="02040503050406030204" pitchFamily="18" charset="0"/>
                          <a:ea typeface="Cambria Math" panose="02040503050406030204" pitchFamily="18" charset="0"/>
                        </a:rPr>
                        <m:t>X</m:t>
                      </m:r>
                      <m:r>
                        <a:rPr lang="en-US" sz="2000" i="0">
                          <a:latin typeface="Cambria Math" panose="02040503050406030204" pitchFamily="18" charset="0"/>
                          <a:ea typeface="Cambria Math" panose="02040503050406030204" pitchFamily="18" charset="0"/>
                        </a:rPr>
                        <m:t>−</m:t>
                      </m:r>
                      <m:r>
                        <m:rPr>
                          <m:sty m:val="p"/>
                        </m:rPr>
                        <a:rPr lang="en-US" sz="2000" i="0">
                          <a:latin typeface="Cambria Math" panose="02040503050406030204" pitchFamily="18" charset="0"/>
                          <a:ea typeface="Cambria Math" panose="02040503050406030204" pitchFamily="18" charset="0"/>
                        </a:rPr>
                        <m:t>ray</m:t>
                      </m:r>
                      <m:r>
                        <a:rPr lang="en-US" sz="2000" i="0">
                          <a:latin typeface="Cambria Math" panose="02040503050406030204" pitchFamily="18" charset="0"/>
                          <a:ea typeface="Cambria Math" panose="02040503050406030204" pitchFamily="18" charset="0"/>
                        </a:rPr>
                        <m:t> </m:t>
                      </m:r>
                      <m:r>
                        <m:rPr>
                          <m:sty m:val="p"/>
                        </m:rPr>
                        <a:rPr lang="en-US" sz="2000" i="0">
                          <a:latin typeface="Cambria Math" panose="02040503050406030204" pitchFamily="18" charset="0"/>
                          <a:ea typeface="Cambria Math" panose="02040503050406030204" pitchFamily="18" charset="0"/>
                        </a:rPr>
                        <m:t>diffraction</m:t>
                      </m:r>
                      <m:r>
                        <a:rPr lang="en-US" sz="2000" i="0">
                          <a:latin typeface="Cambria Math" panose="02040503050406030204" pitchFamily="18" charset="0"/>
                          <a:ea typeface="Cambria Math" panose="02040503050406030204" pitchFamily="18" charset="0"/>
                        </a:rPr>
                        <m:t> </m:t>
                      </m:r>
                      <m:r>
                        <m:rPr>
                          <m:sty m:val="p"/>
                        </m:rPr>
                        <a:rPr lang="en-US" sz="2000" i="0">
                          <a:latin typeface="Cambria Math" panose="02040503050406030204" pitchFamily="18" charset="0"/>
                          <a:ea typeface="Cambria Math" panose="02040503050406030204" pitchFamily="18" charset="0"/>
                        </a:rPr>
                        <m:t>intensity</m:t>
                      </m:r>
                      <m:r>
                        <a:rPr lang="en-US" sz="2000" i="0">
                          <a:latin typeface="Cambria Math" panose="02040503050406030204" pitchFamily="18" charset="0"/>
                          <a:ea typeface="Cambria Math" panose="02040503050406030204" pitchFamily="18" charset="0"/>
                        </a:rPr>
                        <m:t> </m:t>
                      </m:r>
                      <m:r>
                        <m:rPr>
                          <m:sty m:val="p"/>
                        </m:rPr>
                        <a:rPr lang="en-US" sz="2000" i="0">
                          <a:latin typeface="Cambria Math" panose="02040503050406030204" pitchFamily="18" charset="0"/>
                          <a:ea typeface="Cambria Math" panose="02040503050406030204" pitchFamily="18" charset="0"/>
                        </a:rPr>
                        <m:t>for</m:t>
                      </m:r>
                      <m:r>
                        <a:rPr lang="en-US" sz="2000" i="0">
                          <a:latin typeface="Cambria Math" panose="02040503050406030204" pitchFamily="18" charset="0"/>
                          <a:ea typeface="Cambria Math" panose="02040503050406030204" pitchFamily="18" charset="0"/>
                        </a:rPr>
                        <m:t> </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h</m:t>
                          </m:r>
                          <m:r>
                            <a:rPr lang="en-IN" sz="2000" b="0" i="1"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𝑘</m:t>
                          </m:r>
                          <m:r>
                            <a:rPr lang="en-IN" sz="2000" b="0" i="1"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𝑙</m:t>
                          </m:r>
                        </m:e>
                      </m:d>
                      <m:r>
                        <a:rPr lang="en-IN" sz="2000" b="0" i="0" smtClean="0">
                          <a:latin typeface="Cambria Math" panose="02040503050406030204" pitchFamily="18" charset="0"/>
                          <a:ea typeface="Cambria Math" panose="02040503050406030204" pitchFamily="18" charset="0"/>
                        </a:rPr>
                        <m:t> </m:t>
                      </m:r>
                      <m:r>
                        <m:rPr>
                          <m:sty m:val="p"/>
                        </m:rPr>
                        <a:rPr lang="en-IN" sz="2000" b="0" i="0" smtClean="0">
                          <a:latin typeface="Cambria Math" panose="02040503050406030204" pitchFamily="18" charset="0"/>
                          <a:ea typeface="Cambria Math" panose="02040503050406030204" pitchFamily="18" charset="0"/>
                        </a:rPr>
                        <m:t>plane</m:t>
                      </m:r>
                      <m:r>
                        <a:rPr lang="en-IN" sz="2000" b="0" i="0" smtClean="0">
                          <a:latin typeface="Cambria Math" panose="02040503050406030204" pitchFamily="18" charset="0"/>
                          <a:ea typeface="Cambria Math" panose="02040503050406030204" pitchFamily="18" charset="0"/>
                        </a:rPr>
                        <m:t> </m:t>
                      </m:r>
                      <m:r>
                        <m:rPr>
                          <m:sty m:val="p"/>
                        </m:rPr>
                        <a:rPr lang="en-US" sz="2000" i="0">
                          <a:latin typeface="Cambria Math" panose="02040503050406030204" pitchFamily="18" charset="0"/>
                          <a:ea typeface="Cambria Math" panose="02040503050406030204" pitchFamily="18" charset="0"/>
                        </a:rPr>
                        <m:t>is</m:t>
                      </m:r>
                      <m:r>
                        <a:rPr lang="en-US" sz="2000" i="0">
                          <a:latin typeface="Cambria Math" panose="02040503050406030204" pitchFamily="18" charset="0"/>
                          <a:ea typeface="Cambria Math" panose="02040503050406030204" pitchFamily="18" charset="0"/>
                        </a:rPr>
                        <m:t> </m:t>
                      </m:r>
                      <m:r>
                        <m:rPr>
                          <m:sty m:val="p"/>
                        </m:rPr>
                        <a:rPr lang="en-US" sz="2000" i="0">
                          <a:latin typeface="Cambria Math" panose="02040503050406030204" pitchFamily="18" charset="0"/>
                          <a:ea typeface="Cambria Math" panose="02040503050406030204" pitchFamily="18" charset="0"/>
                        </a:rPr>
                        <m:t>zero</m:t>
                      </m:r>
                      <m:r>
                        <a:rPr lang="en-US" sz="2000" i="0">
                          <a:latin typeface="Cambria Math" panose="02040503050406030204" pitchFamily="18" charset="0"/>
                          <a:ea typeface="Cambria Math" panose="02040503050406030204" pitchFamily="18" charset="0"/>
                        </a:rPr>
                        <m:t>.</m:t>
                      </m:r>
                    </m:oMath>
                  </m:oMathPara>
                </a14:m>
                <a:endParaRPr lang="en-IN" sz="2000" dirty="0">
                  <a:latin typeface="Verdana" panose="020B0604030504040204" pitchFamily="34" charset="0"/>
                  <a:ea typeface="Verdana" panose="020B0604030504040204" pitchFamily="34" charset="0"/>
                </a:endParaRPr>
              </a:p>
            </p:txBody>
          </p:sp>
        </mc:Choice>
        <mc:Fallback xmlns="">
          <p:sp>
            <p:nvSpPr>
              <p:cNvPr id="10" name="TextBox 9">
                <a:extLst>
                  <a:ext uri="{FF2B5EF4-FFF2-40B4-BE49-F238E27FC236}">
                    <a16:creationId xmlns:a16="http://schemas.microsoft.com/office/drawing/2014/main" id="{617A553A-A1C6-8C8A-FF1D-52D377CFE939}"/>
                  </a:ext>
                </a:extLst>
              </p:cNvPr>
              <p:cNvSpPr txBox="1">
                <a:spLocks noRot="1" noChangeAspect="1" noMove="1" noResize="1" noEditPoints="1" noAdjustHandles="1" noChangeArrowheads="1" noChangeShapeType="1" noTextEdit="1"/>
              </p:cNvSpPr>
              <p:nvPr/>
            </p:nvSpPr>
            <p:spPr>
              <a:xfrm>
                <a:off x="1400175" y="5168621"/>
                <a:ext cx="9391650" cy="400110"/>
              </a:xfrm>
              <a:prstGeom prst="rect">
                <a:avLst/>
              </a:prstGeom>
              <a:blipFill>
                <a:blip r:embed="rId6"/>
                <a:stretch>
                  <a:fillRect b="-16667"/>
                </a:stretch>
              </a:blipFill>
            </p:spPr>
            <p:txBody>
              <a:bodyPr/>
              <a:lstStyle/>
              <a:p>
                <a:r>
                  <a:rPr lang="en-IN">
                    <a:noFill/>
                  </a:rPr>
                  <a:t> </a:t>
                </a:r>
              </a:p>
            </p:txBody>
          </p:sp>
        </mc:Fallback>
      </mc:AlternateContent>
    </p:spTree>
    <p:extLst>
      <p:ext uri="{BB962C8B-B14F-4D97-AF65-F5344CB8AC3E}">
        <p14:creationId xmlns:p14="http://schemas.microsoft.com/office/powerpoint/2010/main" val="1147874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B52771-B28E-4509-164C-E00489C9107B}"/>
              </a:ext>
            </a:extLst>
          </p:cNvPr>
          <p:cNvSpPr/>
          <p:nvPr/>
        </p:nvSpPr>
        <p:spPr>
          <a:xfrm>
            <a:off x="367645" y="273377"/>
            <a:ext cx="11510128" cy="630653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182C6FB2-A3F7-6101-923D-EF449A3AD5DB}"/>
              </a:ext>
            </a:extLst>
          </p:cNvPr>
          <p:cNvSpPr txBox="1"/>
          <p:nvPr/>
        </p:nvSpPr>
        <p:spPr>
          <a:xfrm>
            <a:off x="5414127" y="605092"/>
            <a:ext cx="1417163" cy="769441"/>
          </a:xfrm>
          <a:prstGeom prst="rect">
            <a:avLst/>
          </a:prstGeom>
          <a:noFill/>
        </p:spPr>
        <p:txBody>
          <a:bodyPr wrap="square" rtlCol="0">
            <a:spAutoFit/>
          </a:bodyPr>
          <a:lstStyle/>
          <a:p>
            <a:r>
              <a:rPr lang="en-IN" sz="4400" b="1" dirty="0">
                <a:latin typeface="Roboto" panose="02000000000000000000" pitchFamily="2" charset="0"/>
                <a:ea typeface="Roboto" panose="02000000000000000000" pitchFamily="2" charset="0"/>
                <a:cs typeface="Roboto" panose="02000000000000000000" pitchFamily="2" charset="0"/>
              </a:rPr>
              <a:t>XRD</a:t>
            </a:r>
          </a:p>
        </p:txBody>
      </p:sp>
      <p:sp>
        <p:nvSpPr>
          <p:cNvPr id="3" name="Rectangle 2">
            <a:extLst>
              <a:ext uri="{FF2B5EF4-FFF2-40B4-BE49-F238E27FC236}">
                <a16:creationId xmlns:a16="http://schemas.microsoft.com/office/drawing/2014/main" id="{CE04C1BE-08A7-FE59-8B0F-DB395819745B}"/>
              </a:ext>
            </a:extLst>
          </p:cNvPr>
          <p:cNvSpPr/>
          <p:nvPr/>
        </p:nvSpPr>
        <p:spPr>
          <a:xfrm>
            <a:off x="5313575" y="622166"/>
            <a:ext cx="1417163" cy="735291"/>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2" descr="IIT Indore - Wikipedia">
            <a:extLst>
              <a:ext uri="{FF2B5EF4-FFF2-40B4-BE49-F238E27FC236}">
                <a16:creationId xmlns:a16="http://schemas.microsoft.com/office/drawing/2014/main" id="{48F9D076-EB89-472F-5FB6-CB7C8E7FE2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2544" y="462260"/>
            <a:ext cx="865300" cy="9334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509EC5D-44FE-172C-0391-4AB32DBF9440}"/>
              </a:ext>
            </a:extLst>
          </p:cNvPr>
          <p:cNvSpPr txBox="1"/>
          <p:nvPr/>
        </p:nvSpPr>
        <p:spPr>
          <a:xfrm>
            <a:off x="553430" y="1544396"/>
            <a:ext cx="11138555" cy="707886"/>
          </a:xfrm>
          <a:prstGeom prst="rect">
            <a:avLst/>
          </a:prstGeom>
          <a:noFill/>
        </p:spPr>
        <p:txBody>
          <a:bodyPr wrap="square" rtlCol="0">
            <a:spAutoFit/>
          </a:bodyPr>
          <a:lstStyle/>
          <a:p>
            <a:pPr marL="342900" indent="-342900">
              <a:buFont typeface="Arial" panose="020B0604020202020204" pitchFamily="34" charset="0"/>
              <a:buChar char="•"/>
            </a:pPr>
            <a:r>
              <a:rPr lang="en-IN" sz="2000" b="1" dirty="0">
                <a:latin typeface="Verdana" panose="020B0604030504040204" pitchFamily="34" charset="0"/>
                <a:ea typeface="Verdana" panose="020B0604030504040204" pitchFamily="34" charset="0"/>
              </a:rPr>
              <a:t>Structure Factor for FCC Unit cell: </a:t>
            </a:r>
            <a:r>
              <a:rPr lang="en-US" sz="2000" dirty="0">
                <a:latin typeface="Verdana" panose="020B0604030504040204" pitchFamily="34" charset="0"/>
                <a:ea typeface="Verdana" panose="020B0604030504040204" pitchFamily="34" charset="0"/>
              </a:rPr>
              <a:t>The FCC unit cell contains 4 atoms. These 4 atoms are positioned at the following fractional coordinates within the unit cell -</a:t>
            </a:r>
            <a:endParaRPr lang="en-IN" sz="2000" dirty="0">
              <a:latin typeface="Verdana" panose="020B0604030504040204" pitchFamily="34" charset="0"/>
              <a:ea typeface="Verdana" panose="020B0604030504040204" pitchFamily="34" charset="0"/>
            </a:endParaRPr>
          </a:p>
        </p:txBody>
      </p:sp>
      <p:grpSp>
        <p:nvGrpSpPr>
          <p:cNvPr id="21" name="Group 20">
            <a:extLst>
              <a:ext uri="{FF2B5EF4-FFF2-40B4-BE49-F238E27FC236}">
                <a16:creationId xmlns:a16="http://schemas.microsoft.com/office/drawing/2014/main" id="{DB8EDF18-85EC-7477-DA17-0E329D620EC4}"/>
              </a:ext>
            </a:extLst>
          </p:cNvPr>
          <p:cNvGrpSpPr/>
          <p:nvPr/>
        </p:nvGrpSpPr>
        <p:grpSpPr>
          <a:xfrm>
            <a:off x="718202" y="3608271"/>
            <a:ext cx="10809009" cy="2654205"/>
            <a:chOff x="718202" y="3608271"/>
            <a:chExt cx="10809009" cy="2654205"/>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19D912B-F9F6-0097-0FA3-EDB8C3A581C8}"/>
                    </a:ext>
                  </a:extLst>
                </p:cNvPr>
                <p:cNvSpPr txBox="1"/>
                <p:nvPr/>
              </p:nvSpPr>
              <p:spPr>
                <a:xfrm>
                  <a:off x="718202" y="3608271"/>
                  <a:ext cx="10809009" cy="6340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𝐹</m:t>
                            </m:r>
                          </m:e>
                          <m:sub>
                            <m:r>
                              <a:rPr lang="en-IN" i="1">
                                <a:latin typeface="Cambria Math" panose="02040503050406030204" pitchFamily="18" charset="0"/>
                              </a:rPr>
                              <m:t>h𝑘𝑙</m:t>
                            </m:r>
                          </m:sub>
                        </m:sSub>
                        <m:sSub>
                          <m:sSubPr>
                            <m:ctrlPr>
                              <a:rPr lang="en-IN" i="1">
                                <a:latin typeface="Cambria Math" panose="02040503050406030204" pitchFamily="18" charset="0"/>
                              </a:rPr>
                            </m:ctrlPr>
                          </m:sSubPr>
                          <m:e>
                            <m:r>
                              <a:rPr lang="en-IN" i="1">
                                <a:latin typeface="Cambria Math" panose="02040503050406030204" pitchFamily="18" charset="0"/>
                              </a:rPr>
                              <m:t>)</m:t>
                            </m:r>
                          </m:e>
                          <m:sub>
                            <m:r>
                              <a:rPr lang="en-IN" i="1">
                                <a:latin typeface="Cambria Math" panose="02040503050406030204" pitchFamily="18" charset="0"/>
                              </a:rPr>
                              <m:t>𝐹𝐶𝐶</m:t>
                            </m:r>
                          </m:sub>
                        </m:sSub>
                        <m:r>
                          <a:rPr lang="en-US" i="1">
                            <a:latin typeface="Cambria Math" panose="02040503050406030204" pitchFamily="18" charset="0"/>
                          </a:rPr>
                          <m:t> </m:t>
                        </m:r>
                        <m:r>
                          <a:rPr lang="en-IN" i="1">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 (</m:t>
                        </m:r>
                        <m:sSup>
                          <m:sSupPr>
                            <m:ctrlPr>
                              <a:rPr lang="en-IN" i="1">
                                <a:latin typeface="Cambria Math" panose="02040503050406030204" pitchFamily="18" charset="0"/>
                              </a:rPr>
                            </m:ctrlPr>
                          </m:sSupPr>
                          <m:e>
                            <m:r>
                              <a:rPr lang="en-IN" i="1">
                                <a:latin typeface="Cambria Math" panose="02040503050406030204" pitchFamily="18" charset="0"/>
                              </a:rPr>
                              <m:t>𝑒</m:t>
                            </m:r>
                          </m:e>
                          <m:sup>
                            <m:r>
                              <a:rPr lang="en-IN" i="1">
                                <a:latin typeface="Cambria Math" panose="02040503050406030204" pitchFamily="18" charset="0"/>
                              </a:rPr>
                              <m:t>2</m:t>
                            </m:r>
                            <m:r>
                              <a:rPr lang="en-IN" i="1">
                                <a:latin typeface="Cambria Math" panose="02040503050406030204" pitchFamily="18" charset="0"/>
                              </a:rPr>
                              <m:t>𝜋</m:t>
                            </m:r>
                            <m:r>
                              <a:rPr lang="en-IN" i="1">
                                <a:latin typeface="Cambria Math" panose="02040503050406030204" pitchFamily="18" charset="0"/>
                              </a:rPr>
                              <m:t>𝑖</m:t>
                            </m:r>
                            <m:d>
                              <m:dPr>
                                <m:ctrlPr>
                                  <a:rPr lang="en-IN" i="1">
                                    <a:latin typeface="Cambria Math" panose="02040503050406030204" pitchFamily="18" charset="0"/>
                                  </a:rPr>
                                </m:ctrlPr>
                              </m:dPr>
                              <m:e>
                                <m:r>
                                  <a:rPr lang="en-IN" i="1">
                                    <a:latin typeface="Cambria Math" panose="02040503050406030204" pitchFamily="18" charset="0"/>
                                  </a:rPr>
                                  <m:t>h</m:t>
                                </m:r>
                                <m:d>
                                  <m:dPr>
                                    <m:ctrlPr>
                                      <a:rPr lang="en-IN"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 </m:t>
                                </m:r>
                                <m:r>
                                  <a:rPr lang="en-IN" i="1">
                                    <a:latin typeface="Cambria Math" panose="02040503050406030204" pitchFamily="18" charset="0"/>
                                  </a:rPr>
                                  <m:t>+</m:t>
                                </m:r>
                                <m:r>
                                  <a:rPr lang="en-US" i="1">
                                    <a:latin typeface="Cambria Math" panose="02040503050406030204" pitchFamily="18" charset="0"/>
                                  </a:rPr>
                                  <m:t> </m:t>
                                </m:r>
                                <m:r>
                                  <a:rPr lang="en-IN" i="1">
                                    <a:latin typeface="Cambria Math" panose="02040503050406030204" pitchFamily="18" charset="0"/>
                                  </a:rPr>
                                  <m:t>𝑘</m:t>
                                </m:r>
                                <m:d>
                                  <m:dPr>
                                    <m:ctrlPr>
                                      <a:rPr lang="en-IN"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 </m:t>
                                </m:r>
                                <m:r>
                                  <a:rPr lang="en-IN" i="1">
                                    <a:latin typeface="Cambria Math" panose="02040503050406030204" pitchFamily="18" charset="0"/>
                                  </a:rPr>
                                  <m:t>+</m:t>
                                </m:r>
                                <m:r>
                                  <a:rPr lang="en-US" i="1">
                                    <a:latin typeface="Cambria Math" panose="02040503050406030204" pitchFamily="18" charset="0"/>
                                  </a:rPr>
                                  <m:t> </m:t>
                                </m:r>
                                <m:r>
                                  <a:rPr lang="en-IN" i="1">
                                    <a:latin typeface="Cambria Math" panose="02040503050406030204" pitchFamily="18" charset="0"/>
                                  </a:rPr>
                                  <m:t>𝑙</m:t>
                                </m:r>
                                <m:d>
                                  <m:dPr>
                                    <m:ctrlPr>
                                      <a:rPr lang="en-IN" i="1">
                                        <a:latin typeface="Cambria Math" panose="02040503050406030204" pitchFamily="18" charset="0"/>
                                      </a:rPr>
                                    </m:ctrlPr>
                                  </m:dPr>
                                  <m:e>
                                    <m:r>
                                      <a:rPr lang="en-US" i="1">
                                        <a:latin typeface="Cambria Math" panose="02040503050406030204" pitchFamily="18" charset="0"/>
                                      </a:rPr>
                                      <m:t>0</m:t>
                                    </m:r>
                                  </m:e>
                                </m:d>
                              </m:e>
                            </m:d>
                          </m:sup>
                        </m:sSup>
                        <m:r>
                          <a:rPr lang="en-US"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𝑒</m:t>
                            </m:r>
                          </m:e>
                          <m:sup>
                            <m:r>
                              <a:rPr lang="en-IN" i="1">
                                <a:latin typeface="Cambria Math" panose="02040503050406030204" pitchFamily="18" charset="0"/>
                              </a:rPr>
                              <m:t>2</m:t>
                            </m:r>
                            <m:r>
                              <a:rPr lang="en-IN" i="1">
                                <a:latin typeface="Cambria Math" panose="02040503050406030204" pitchFamily="18" charset="0"/>
                              </a:rPr>
                              <m:t>𝜋</m:t>
                            </m:r>
                            <m:r>
                              <a:rPr lang="en-IN" i="1">
                                <a:latin typeface="Cambria Math" panose="02040503050406030204" pitchFamily="18" charset="0"/>
                              </a:rPr>
                              <m:t>𝑖</m:t>
                            </m:r>
                            <m:d>
                              <m:dPr>
                                <m:ctrlPr>
                                  <a:rPr lang="en-IN" i="1">
                                    <a:latin typeface="Cambria Math" panose="02040503050406030204" pitchFamily="18" charset="0"/>
                                  </a:rPr>
                                </m:ctrlPr>
                              </m:dPr>
                              <m:e>
                                <m:r>
                                  <a:rPr lang="en-IN" i="1">
                                    <a:latin typeface="Cambria Math" panose="02040503050406030204" pitchFamily="18" charset="0"/>
                                  </a:rPr>
                                  <m:t>h</m:t>
                                </m:r>
                                <m:d>
                                  <m:dPr>
                                    <m:ctrlPr>
                                      <a:rPr lang="en-IN" i="1">
                                        <a:latin typeface="Cambria Math" panose="02040503050406030204" pitchFamily="18" charset="0"/>
                                      </a:rPr>
                                    </m:ctrlPr>
                                  </m:dPr>
                                  <m:e>
                                    <m:f>
                                      <m:fPr>
                                        <m:ctrlPr>
                                          <a:rPr lang="en-IN"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e>
                                </m:d>
                                <m:r>
                                  <a:rPr lang="en-US" i="1">
                                    <a:latin typeface="Cambria Math" panose="02040503050406030204" pitchFamily="18" charset="0"/>
                                  </a:rPr>
                                  <m:t> </m:t>
                                </m:r>
                                <m:r>
                                  <a:rPr lang="en-IN" i="1">
                                    <a:latin typeface="Cambria Math" panose="02040503050406030204" pitchFamily="18" charset="0"/>
                                  </a:rPr>
                                  <m:t>+</m:t>
                                </m:r>
                                <m:r>
                                  <a:rPr lang="en-US" i="1">
                                    <a:latin typeface="Cambria Math" panose="02040503050406030204" pitchFamily="18" charset="0"/>
                                  </a:rPr>
                                  <m:t> </m:t>
                                </m:r>
                                <m:r>
                                  <a:rPr lang="en-IN" i="1">
                                    <a:latin typeface="Cambria Math" panose="02040503050406030204" pitchFamily="18" charset="0"/>
                                  </a:rPr>
                                  <m:t>𝑘</m:t>
                                </m:r>
                                <m:d>
                                  <m:dPr>
                                    <m:ctrlPr>
                                      <a:rPr lang="en-IN" i="1">
                                        <a:latin typeface="Cambria Math" panose="02040503050406030204" pitchFamily="18" charset="0"/>
                                      </a:rPr>
                                    </m:ctrlPr>
                                  </m:dPr>
                                  <m:e>
                                    <m:f>
                                      <m:fPr>
                                        <m:ctrlPr>
                                          <a:rPr lang="en-IN"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e>
                                </m:d>
                                <m:r>
                                  <a:rPr lang="en-US" i="1">
                                    <a:latin typeface="Cambria Math" panose="02040503050406030204" pitchFamily="18" charset="0"/>
                                  </a:rPr>
                                  <m:t> </m:t>
                                </m:r>
                                <m:r>
                                  <a:rPr lang="en-IN" i="1">
                                    <a:latin typeface="Cambria Math" panose="02040503050406030204" pitchFamily="18" charset="0"/>
                                  </a:rPr>
                                  <m:t>+</m:t>
                                </m:r>
                                <m:r>
                                  <a:rPr lang="en-US" i="1">
                                    <a:latin typeface="Cambria Math" panose="02040503050406030204" pitchFamily="18" charset="0"/>
                                  </a:rPr>
                                  <m:t> </m:t>
                                </m:r>
                                <m:r>
                                  <a:rPr lang="en-IN" i="1">
                                    <a:latin typeface="Cambria Math" panose="02040503050406030204" pitchFamily="18" charset="0"/>
                                  </a:rPr>
                                  <m:t>𝑙</m:t>
                                </m:r>
                                <m:d>
                                  <m:dPr>
                                    <m:ctrlPr>
                                      <a:rPr lang="en-IN" i="1">
                                        <a:latin typeface="Cambria Math" panose="02040503050406030204" pitchFamily="18" charset="0"/>
                                      </a:rPr>
                                    </m:ctrlPr>
                                  </m:dPr>
                                  <m:e>
                                    <m:r>
                                      <a:rPr lang="en-US" i="1">
                                        <a:latin typeface="Cambria Math" panose="02040503050406030204" pitchFamily="18" charset="0"/>
                                      </a:rPr>
                                      <m:t>0</m:t>
                                    </m:r>
                                  </m:e>
                                </m:d>
                              </m:e>
                            </m:d>
                          </m:sup>
                        </m:sSup>
                        <m:r>
                          <a:rPr lang="en-US" i="1">
                            <a:latin typeface="Cambria Math" panose="02040503050406030204" pitchFamily="18" charset="0"/>
                          </a:rPr>
                          <m:t> +</m:t>
                        </m:r>
                        <m:sSup>
                          <m:sSupPr>
                            <m:ctrlPr>
                              <a:rPr lang="en-IN" i="1">
                                <a:latin typeface="Cambria Math" panose="02040503050406030204" pitchFamily="18" charset="0"/>
                              </a:rPr>
                            </m:ctrlPr>
                          </m:sSupPr>
                          <m:e>
                            <m:r>
                              <a:rPr lang="en-IN" i="1">
                                <a:latin typeface="Cambria Math" panose="02040503050406030204" pitchFamily="18" charset="0"/>
                              </a:rPr>
                              <m:t>𝑒</m:t>
                            </m:r>
                          </m:e>
                          <m:sup>
                            <m:r>
                              <a:rPr lang="en-IN" i="1">
                                <a:latin typeface="Cambria Math" panose="02040503050406030204" pitchFamily="18" charset="0"/>
                              </a:rPr>
                              <m:t>2</m:t>
                            </m:r>
                            <m:r>
                              <a:rPr lang="en-IN" i="1">
                                <a:latin typeface="Cambria Math" panose="02040503050406030204" pitchFamily="18" charset="0"/>
                              </a:rPr>
                              <m:t>𝜋</m:t>
                            </m:r>
                            <m:r>
                              <a:rPr lang="en-IN" i="1">
                                <a:latin typeface="Cambria Math" panose="02040503050406030204" pitchFamily="18" charset="0"/>
                              </a:rPr>
                              <m:t>𝑖</m:t>
                            </m:r>
                            <m:d>
                              <m:dPr>
                                <m:ctrlPr>
                                  <a:rPr lang="en-IN" i="1">
                                    <a:latin typeface="Cambria Math" panose="02040503050406030204" pitchFamily="18" charset="0"/>
                                  </a:rPr>
                                </m:ctrlPr>
                              </m:dPr>
                              <m:e>
                                <m:r>
                                  <a:rPr lang="en-IN" i="1">
                                    <a:latin typeface="Cambria Math" panose="02040503050406030204" pitchFamily="18" charset="0"/>
                                  </a:rPr>
                                  <m:t>h</m:t>
                                </m:r>
                                <m:d>
                                  <m:dPr>
                                    <m:ctrlPr>
                                      <a:rPr lang="en-IN" i="1">
                                        <a:latin typeface="Cambria Math" panose="02040503050406030204" pitchFamily="18" charset="0"/>
                                      </a:rPr>
                                    </m:ctrlPr>
                                  </m:dPr>
                                  <m:e>
                                    <m:f>
                                      <m:fPr>
                                        <m:ctrlPr>
                                          <a:rPr lang="en-IN"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e>
                                </m:d>
                                <m:r>
                                  <a:rPr lang="en-US" i="1">
                                    <a:latin typeface="Cambria Math" panose="02040503050406030204" pitchFamily="18" charset="0"/>
                                  </a:rPr>
                                  <m:t> </m:t>
                                </m:r>
                                <m:r>
                                  <a:rPr lang="en-IN" i="1">
                                    <a:latin typeface="Cambria Math" panose="02040503050406030204" pitchFamily="18" charset="0"/>
                                  </a:rPr>
                                  <m:t>+</m:t>
                                </m:r>
                                <m:r>
                                  <a:rPr lang="en-US" i="1">
                                    <a:latin typeface="Cambria Math" panose="02040503050406030204" pitchFamily="18" charset="0"/>
                                  </a:rPr>
                                  <m:t> </m:t>
                                </m:r>
                                <m:r>
                                  <a:rPr lang="en-IN" i="1">
                                    <a:latin typeface="Cambria Math" panose="02040503050406030204" pitchFamily="18" charset="0"/>
                                  </a:rPr>
                                  <m:t>𝑘</m:t>
                                </m:r>
                                <m:d>
                                  <m:dPr>
                                    <m:ctrlPr>
                                      <a:rPr lang="en-IN"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 </m:t>
                                </m:r>
                                <m:r>
                                  <a:rPr lang="en-IN" i="1">
                                    <a:latin typeface="Cambria Math" panose="02040503050406030204" pitchFamily="18" charset="0"/>
                                  </a:rPr>
                                  <m:t>+</m:t>
                                </m:r>
                                <m:r>
                                  <a:rPr lang="en-US" i="1">
                                    <a:latin typeface="Cambria Math" panose="02040503050406030204" pitchFamily="18" charset="0"/>
                                  </a:rPr>
                                  <m:t> </m:t>
                                </m:r>
                                <m:r>
                                  <a:rPr lang="en-IN" i="1">
                                    <a:latin typeface="Cambria Math" panose="02040503050406030204" pitchFamily="18" charset="0"/>
                                  </a:rPr>
                                  <m:t>𝑙</m:t>
                                </m:r>
                                <m:d>
                                  <m:dPr>
                                    <m:ctrlPr>
                                      <a:rPr lang="en-IN" i="1">
                                        <a:latin typeface="Cambria Math" panose="02040503050406030204" pitchFamily="18" charset="0"/>
                                      </a:rPr>
                                    </m:ctrlPr>
                                  </m:dPr>
                                  <m:e>
                                    <m:f>
                                      <m:fPr>
                                        <m:ctrlPr>
                                          <a:rPr lang="en-IN"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e>
                                </m:d>
                              </m:e>
                            </m:d>
                            <m:r>
                              <a:rPr lang="en-US" i="1">
                                <a:latin typeface="Cambria Math" panose="02040503050406030204" pitchFamily="18" charset="0"/>
                              </a:rPr>
                              <m:t>  </m:t>
                            </m:r>
                          </m:sup>
                        </m:sSup>
                        <m:r>
                          <a:rPr lang="en-US"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𝑒</m:t>
                            </m:r>
                          </m:e>
                          <m:sup>
                            <m:r>
                              <a:rPr lang="en-IN" i="1">
                                <a:latin typeface="Cambria Math" panose="02040503050406030204" pitchFamily="18" charset="0"/>
                              </a:rPr>
                              <m:t>2</m:t>
                            </m:r>
                            <m:r>
                              <a:rPr lang="en-IN" i="1">
                                <a:latin typeface="Cambria Math" panose="02040503050406030204" pitchFamily="18" charset="0"/>
                              </a:rPr>
                              <m:t>𝜋</m:t>
                            </m:r>
                            <m:r>
                              <a:rPr lang="en-IN" i="1">
                                <a:latin typeface="Cambria Math" panose="02040503050406030204" pitchFamily="18" charset="0"/>
                              </a:rPr>
                              <m:t>𝑖</m:t>
                            </m:r>
                            <m:d>
                              <m:dPr>
                                <m:ctrlPr>
                                  <a:rPr lang="en-IN" i="1">
                                    <a:latin typeface="Cambria Math" panose="02040503050406030204" pitchFamily="18" charset="0"/>
                                  </a:rPr>
                                </m:ctrlPr>
                              </m:dPr>
                              <m:e>
                                <m:r>
                                  <a:rPr lang="en-IN" i="1">
                                    <a:latin typeface="Cambria Math" panose="02040503050406030204" pitchFamily="18" charset="0"/>
                                  </a:rPr>
                                  <m:t>h</m:t>
                                </m:r>
                                <m:d>
                                  <m:dPr>
                                    <m:ctrlPr>
                                      <a:rPr lang="en-IN"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 </m:t>
                                </m:r>
                                <m:r>
                                  <a:rPr lang="en-IN" i="1">
                                    <a:latin typeface="Cambria Math" panose="02040503050406030204" pitchFamily="18" charset="0"/>
                                  </a:rPr>
                                  <m:t>+</m:t>
                                </m:r>
                                <m:r>
                                  <a:rPr lang="en-US" i="1">
                                    <a:latin typeface="Cambria Math" panose="02040503050406030204" pitchFamily="18" charset="0"/>
                                  </a:rPr>
                                  <m:t> </m:t>
                                </m:r>
                                <m:r>
                                  <a:rPr lang="en-IN" i="1">
                                    <a:latin typeface="Cambria Math" panose="02040503050406030204" pitchFamily="18" charset="0"/>
                                  </a:rPr>
                                  <m:t>𝑘</m:t>
                                </m:r>
                                <m:d>
                                  <m:dPr>
                                    <m:ctrlPr>
                                      <a:rPr lang="en-IN" i="1">
                                        <a:latin typeface="Cambria Math" panose="02040503050406030204" pitchFamily="18" charset="0"/>
                                      </a:rPr>
                                    </m:ctrlPr>
                                  </m:dPr>
                                  <m:e>
                                    <m:f>
                                      <m:fPr>
                                        <m:ctrlPr>
                                          <a:rPr lang="en-IN"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e>
                                </m:d>
                                <m:r>
                                  <a:rPr lang="en-US" i="1">
                                    <a:latin typeface="Cambria Math" panose="02040503050406030204" pitchFamily="18" charset="0"/>
                                  </a:rPr>
                                  <m:t> </m:t>
                                </m:r>
                                <m:r>
                                  <a:rPr lang="en-IN" i="1">
                                    <a:latin typeface="Cambria Math" panose="02040503050406030204" pitchFamily="18" charset="0"/>
                                  </a:rPr>
                                  <m:t>+</m:t>
                                </m:r>
                                <m:r>
                                  <a:rPr lang="en-US" i="1">
                                    <a:latin typeface="Cambria Math" panose="02040503050406030204" pitchFamily="18" charset="0"/>
                                  </a:rPr>
                                  <m:t> </m:t>
                                </m:r>
                                <m:r>
                                  <a:rPr lang="en-IN" i="1">
                                    <a:latin typeface="Cambria Math" panose="02040503050406030204" pitchFamily="18" charset="0"/>
                                  </a:rPr>
                                  <m:t>𝑙</m:t>
                                </m:r>
                                <m:d>
                                  <m:dPr>
                                    <m:ctrlPr>
                                      <a:rPr lang="en-IN" i="1">
                                        <a:latin typeface="Cambria Math" panose="02040503050406030204" pitchFamily="18" charset="0"/>
                                      </a:rPr>
                                    </m:ctrlPr>
                                  </m:dPr>
                                  <m:e>
                                    <m:f>
                                      <m:fPr>
                                        <m:ctrlPr>
                                          <a:rPr lang="en-IN"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e>
                                </m:d>
                              </m:e>
                            </m:d>
                          </m:sup>
                        </m:sSup>
                        <m:r>
                          <a:rPr lang="en-US" i="1">
                            <a:latin typeface="Cambria Math" panose="02040503050406030204" pitchFamily="18" charset="0"/>
                          </a:rPr>
                          <m:t> )</m:t>
                        </m:r>
                      </m:oMath>
                    </m:oMathPara>
                  </a14:m>
                  <a:endParaRPr lang="en-IN" dirty="0"/>
                </a:p>
              </p:txBody>
            </p:sp>
          </mc:Choice>
          <mc:Fallback xmlns="">
            <p:sp>
              <p:nvSpPr>
                <p:cNvPr id="9" name="TextBox 8">
                  <a:extLst>
                    <a:ext uri="{FF2B5EF4-FFF2-40B4-BE49-F238E27FC236}">
                      <a16:creationId xmlns:a16="http://schemas.microsoft.com/office/drawing/2014/main" id="{619D912B-F9F6-0097-0FA3-EDB8C3A581C8}"/>
                    </a:ext>
                  </a:extLst>
                </p:cNvPr>
                <p:cNvSpPr txBox="1">
                  <a:spLocks noRot="1" noChangeAspect="1" noMove="1" noResize="1" noEditPoints="1" noAdjustHandles="1" noChangeArrowheads="1" noChangeShapeType="1" noTextEdit="1"/>
                </p:cNvSpPr>
                <p:nvPr/>
              </p:nvSpPr>
              <p:spPr>
                <a:xfrm>
                  <a:off x="718202" y="3608271"/>
                  <a:ext cx="10809009" cy="634020"/>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1A15F7C-915E-8C5C-3C54-51F072E33945}"/>
                    </a:ext>
                  </a:extLst>
                </p:cNvPr>
                <p:cNvSpPr txBox="1"/>
                <p:nvPr/>
              </p:nvSpPr>
              <p:spPr>
                <a:xfrm>
                  <a:off x="3319997" y="4529408"/>
                  <a:ext cx="5605417" cy="38792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𝐹</m:t>
                            </m:r>
                          </m:e>
                          <m:sub>
                            <m:r>
                              <a:rPr lang="en-IN" i="1">
                                <a:latin typeface="Cambria Math" panose="02040503050406030204" pitchFamily="18" charset="0"/>
                              </a:rPr>
                              <m:t>h𝑘𝑙</m:t>
                            </m:r>
                          </m:sub>
                        </m:sSub>
                        <m:sSub>
                          <m:sSubPr>
                            <m:ctrlPr>
                              <a:rPr lang="en-IN" i="1">
                                <a:latin typeface="Cambria Math" panose="02040503050406030204" pitchFamily="18" charset="0"/>
                              </a:rPr>
                            </m:ctrlPr>
                          </m:sSubPr>
                          <m:e>
                            <m:r>
                              <a:rPr lang="en-IN" i="1">
                                <a:latin typeface="Cambria Math" panose="02040503050406030204" pitchFamily="18" charset="0"/>
                              </a:rPr>
                              <m:t>)</m:t>
                            </m:r>
                          </m:e>
                          <m:sub>
                            <m:r>
                              <a:rPr lang="en-IN" i="1">
                                <a:latin typeface="Cambria Math" panose="02040503050406030204" pitchFamily="18" charset="0"/>
                              </a:rPr>
                              <m:t>𝐹𝐶𝐶</m:t>
                            </m:r>
                          </m:sub>
                        </m:sSub>
                        <m:r>
                          <a:rPr lang="en-US" i="1">
                            <a:latin typeface="Cambria Math" panose="02040503050406030204" pitchFamily="18" charset="0"/>
                          </a:rPr>
                          <m:t>  </m:t>
                        </m:r>
                        <m:r>
                          <a:rPr lang="en-IN" i="1">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 (1 +</m:t>
                        </m:r>
                        <m:sSup>
                          <m:sSupPr>
                            <m:ctrlPr>
                              <a:rPr lang="en-IN" i="1">
                                <a:latin typeface="Cambria Math" panose="02040503050406030204" pitchFamily="18" charset="0"/>
                              </a:rPr>
                            </m:ctrlPr>
                          </m:sSupPr>
                          <m:e>
                            <m:r>
                              <a:rPr lang="en-IN" i="1">
                                <a:latin typeface="Cambria Math" panose="02040503050406030204" pitchFamily="18" charset="0"/>
                              </a:rPr>
                              <m:t>𝑒</m:t>
                            </m:r>
                          </m:e>
                          <m:sup>
                            <m:r>
                              <a:rPr lang="en-IN" i="1">
                                <a:latin typeface="Cambria Math" panose="02040503050406030204" pitchFamily="18" charset="0"/>
                              </a:rPr>
                              <m:t>𝜋</m:t>
                            </m:r>
                            <m:r>
                              <a:rPr lang="en-IN" i="1">
                                <a:latin typeface="Cambria Math" panose="02040503050406030204" pitchFamily="18" charset="0"/>
                              </a:rPr>
                              <m:t>𝑖</m:t>
                            </m:r>
                            <m:d>
                              <m:dPr>
                                <m:ctrlPr>
                                  <a:rPr lang="en-IN" i="1">
                                    <a:latin typeface="Cambria Math" panose="02040503050406030204" pitchFamily="18" charset="0"/>
                                  </a:rPr>
                                </m:ctrlPr>
                              </m:dPr>
                              <m:e>
                                <m:r>
                                  <a:rPr lang="en-IN" i="1">
                                    <a:latin typeface="Cambria Math" panose="02040503050406030204" pitchFamily="18" charset="0"/>
                                  </a:rPr>
                                  <m:t>h</m:t>
                                </m:r>
                                <m:r>
                                  <a:rPr lang="en-US" i="1">
                                    <a:latin typeface="Cambria Math" panose="02040503050406030204" pitchFamily="18" charset="0"/>
                                  </a:rPr>
                                  <m:t> </m:t>
                                </m:r>
                                <m:r>
                                  <a:rPr lang="en-IN" i="1">
                                    <a:latin typeface="Cambria Math" panose="02040503050406030204" pitchFamily="18" charset="0"/>
                                  </a:rPr>
                                  <m:t>+</m:t>
                                </m:r>
                                <m:r>
                                  <a:rPr lang="en-US" i="1">
                                    <a:latin typeface="Cambria Math" panose="02040503050406030204" pitchFamily="18" charset="0"/>
                                  </a:rPr>
                                  <m:t> </m:t>
                                </m:r>
                                <m:r>
                                  <a:rPr lang="en-IN" i="1">
                                    <a:latin typeface="Cambria Math" panose="02040503050406030204" pitchFamily="18" charset="0"/>
                                  </a:rPr>
                                  <m:t>𝑘</m:t>
                                </m:r>
                              </m:e>
                            </m:d>
                          </m:sup>
                        </m:sSup>
                        <m:r>
                          <a:rPr lang="en-US" i="1">
                            <a:latin typeface="Cambria Math" panose="02040503050406030204" pitchFamily="18" charset="0"/>
                          </a:rPr>
                          <m:t> +</m:t>
                        </m:r>
                        <m:sSup>
                          <m:sSupPr>
                            <m:ctrlPr>
                              <a:rPr lang="en-IN" i="1">
                                <a:latin typeface="Cambria Math" panose="02040503050406030204" pitchFamily="18" charset="0"/>
                              </a:rPr>
                            </m:ctrlPr>
                          </m:sSupPr>
                          <m:e>
                            <m:r>
                              <a:rPr lang="en-IN" i="1">
                                <a:latin typeface="Cambria Math" panose="02040503050406030204" pitchFamily="18" charset="0"/>
                              </a:rPr>
                              <m:t>𝑒</m:t>
                            </m:r>
                          </m:e>
                          <m:sup>
                            <m:r>
                              <a:rPr lang="en-IN" i="1">
                                <a:latin typeface="Cambria Math" panose="02040503050406030204" pitchFamily="18" charset="0"/>
                              </a:rPr>
                              <m:t>𝜋</m:t>
                            </m:r>
                            <m:r>
                              <a:rPr lang="en-IN" i="1">
                                <a:latin typeface="Cambria Math" panose="02040503050406030204" pitchFamily="18" charset="0"/>
                              </a:rPr>
                              <m:t>𝑖</m:t>
                            </m:r>
                            <m:d>
                              <m:dPr>
                                <m:ctrlPr>
                                  <a:rPr lang="en-IN" i="1">
                                    <a:latin typeface="Cambria Math" panose="02040503050406030204" pitchFamily="18" charset="0"/>
                                  </a:rPr>
                                </m:ctrlPr>
                              </m:dPr>
                              <m:e>
                                <m:r>
                                  <a:rPr lang="en-IN" i="1">
                                    <a:latin typeface="Cambria Math" panose="02040503050406030204" pitchFamily="18" charset="0"/>
                                  </a:rPr>
                                  <m:t>h</m:t>
                                </m:r>
                                <m:r>
                                  <a:rPr lang="en-US" i="1">
                                    <a:latin typeface="Cambria Math" panose="02040503050406030204" pitchFamily="18" charset="0"/>
                                  </a:rPr>
                                  <m:t> </m:t>
                                </m:r>
                                <m:r>
                                  <a:rPr lang="en-IN" i="1">
                                    <a:latin typeface="Cambria Math" panose="02040503050406030204" pitchFamily="18" charset="0"/>
                                  </a:rPr>
                                  <m:t>+</m:t>
                                </m:r>
                                <m:r>
                                  <a:rPr lang="en-US" i="1">
                                    <a:latin typeface="Cambria Math" panose="02040503050406030204" pitchFamily="18" charset="0"/>
                                  </a:rPr>
                                  <m:t> </m:t>
                                </m:r>
                                <m:r>
                                  <a:rPr lang="en-IN" i="1">
                                    <a:latin typeface="Cambria Math" panose="02040503050406030204" pitchFamily="18" charset="0"/>
                                  </a:rPr>
                                  <m:t>𝑙</m:t>
                                </m:r>
                              </m:e>
                            </m:d>
                            <m:r>
                              <a:rPr lang="en-US" i="1">
                                <a:latin typeface="Cambria Math" panose="02040503050406030204" pitchFamily="18" charset="0"/>
                              </a:rPr>
                              <m:t>  </m:t>
                            </m:r>
                          </m:sup>
                        </m:sSup>
                        <m:r>
                          <a:rPr lang="en-US"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𝑒</m:t>
                            </m:r>
                          </m:e>
                          <m:sup>
                            <m:r>
                              <a:rPr lang="en-IN" i="1">
                                <a:latin typeface="Cambria Math" panose="02040503050406030204" pitchFamily="18" charset="0"/>
                              </a:rPr>
                              <m:t>𝜋</m:t>
                            </m:r>
                            <m:r>
                              <a:rPr lang="en-IN" i="1">
                                <a:latin typeface="Cambria Math" panose="02040503050406030204" pitchFamily="18" charset="0"/>
                              </a:rPr>
                              <m:t>𝑖</m:t>
                            </m:r>
                            <m:d>
                              <m:dPr>
                                <m:ctrlPr>
                                  <a:rPr lang="en-IN" i="1">
                                    <a:latin typeface="Cambria Math" panose="02040503050406030204" pitchFamily="18" charset="0"/>
                                  </a:rPr>
                                </m:ctrlPr>
                              </m:dPr>
                              <m:e>
                                <m:r>
                                  <a:rPr lang="en-IN" i="1">
                                    <a:latin typeface="Cambria Math" panose="02040503050406030204" pitchFamily="18" charset="0"/>
                                  </a:rPr>
                                  <m:t>𝑘</m:t>
                                </m:r>
                                <m:r>
                                  <a:rPr lang="en-US" i="1">
                                    <a:latin typeface="Cambria Math" panose="02040503050406030204" pitchFamily="18" charset="0"/>
                                  </a:rPr>
                                  <m:t> </m:t>
                                </m:r>
                                <m:r>
                                  <a:rPr lang="en-IN" i="1">
                                    <a:latin typeface="Cambria Math" panose="02040503050406030204" pitchFamily="18" charset="0"/>
                                  </a:rPr>
                                  <m:t>+</m:t>
                                </m:r>
                                <m:r>
                                  <a:rPr lang="en-US" i="1">
                                    <a:latin typeface="Cambria Math" panose="02040503050406030204" pitchFamily="18" charset="0"/>
                                  </a:rPr>
                                  <m:t> </m:t>
                                </m:r>
                                <m:r>
                                  <a:rPr lang="en-IN" i="1">
                                    <a:latin typeface="Cambria Math" panose="02040503050406030204" pitchFamily="18" charset="0"/>
                                  </a:rPr>
                                  <m:t>𝑙</m:t>
                                </m:r>
                              </m:e>
                            </m:d>
                          </m:sup>
                        </m:sSup>
                        <m:r>
                          <a:rPr lang="en-US" i="1">
                            <a:latin typeface="Cambria Math" panose="02040503050406030204" pitchFamily="18" charset="0"/>
                          </a:rPr>
                          <m:t> )</m:t>
                        </m:r>
                      </m:oMath>
                    </m:oMathPara>
                  </a14:m>
                  <a:endParaRPr lang="en-IN" dirty="0"/>
                </a:p>
              </p:txBody>
            </p:sp>
          </mc:Choice>
          <mc:Fallback xmlns="">
            <p:sp>
              <p:nvSpPr>
                <p:cNvPr id="10" name="TextBox 9">
                  <a:extLst>
                    <a:ext uri="{FF2B5EF4-FFF2-40B4-BE49-F238E27FC236}">
                      <a16:creationId xmlns:a16="http://schemas.microsoft.com/office/drawing/2014/main" id="{A1A15F7C-915E-8C5C-3C54-51F072E33945}"/>
                    </a:ext>
                  </a:extLst>
                </p:cNvPr>
                <p:cNvSpPr txBox="1">
                  <a:spLocks noRot="1" noChangeAspect="1" noMove="1" noResize="1" noEditPoints="1" noAdjustHandles="1" noChangeArrowheads="1" noChangeShapeType="1" noTextEdit="1"/>
                </p:cNvSpPr>
                <p:nvPr/>
              </p:nvSpPr>
              <p:spPr>
                <a:xfrm>
                  <a:off x="3319997" y="4529408"/>
                  <a:ext cx="5605417" cy="387927"/>
                </a:xfrm>
                <a:prstGeom prst="rect">
                  <a:avLst/>
                </a:prstGeom>
                <a:blipFill>
                  <a:blip r:embed="rId5"/>
                  <a:stretch>
                    <a:fillRect l="-326" b="-125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D340952-FBF3-4E91-04A0-0787E89B1ABE}"/>
                    </a:ext>
                  </a:extLst>
                </p:cNvPr>
                <p:cNvSpPr txBox="1"/>
                <p:nvPr/>
              </p:nvSpPr>
              <p:spPr>
                <a:xfrm>
                  <a:off x="1055405" y="5206379"/>
                  <a:ext cx="10134600" cy="369332"/>
                </a:xfrm>
                <a:prstGeom prst="rect">
                  <a:avLst/>
                </a:prstGeom>
                <a:noFill/>
              </p:spPr>
              <p:txBody>
                <a:bodyPr wrap="square" rtlCol="0">
                  <a:spAutoFit/>
                </a:bodyPr>
                <a:lstStyle/>
                <a:p>
                  <a14:m>
                    <m:oMath xmlns:m="http://schemas.openxmlformats.org/officeDocument/2006/math">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𝐹</m:t>
                          </m:r>
                        </m:e>
                        <m:sub>
                          <m:r>
                            <a:rPr lang="en-IN" i="1">
                              <a:latin typeface="Cambria Math" panose="02040503050406030204" pitchFamily="18" charset="0"/>
                            </a:rPr>
                            <m:t>h𝑘𝑙</m:t>
                          </m:r>
                        </m:sub>
                      </m:sSub>
                      <m:sSub>
                        <m:sSubPr>
                          <m:ctrlPr>
                            <a:rPr lang="en-IN" i="1">
                              <a:latin typeface="Cambria Math" panose="02040503050406030204" pitchFamily="18" charset="0"/>
                            </a:rPr>
                          </m:ctrlPr>
                        </m:sSubPr>
                        <m:e>
                          <m:r>
                            <a:rPr lang="en-IN" i="1">
                              <a:latin typeface="Cambria Math" panose="02040503050406030204" pitchFamily="18" charset="0"/>
                            </a:rPr>
                            <m:t>)</m:t>
                          </m:r>
                        </m:e>
                        <m:sub>
                          <m:r>
                            <a:rPr lang="en-IN" i="1">
                              <a:latin typeface="Cambria Math" panose="02040503050406030204" pitchFamily="18" charset="0"/>
                            </a:rPr>
                            <m:t>𝐹𝐶𝐶</m:t>
                          </m:r>
                        </m:sub>
                      </m:sSub>
                      <m:r>
                        <a:rPr lang="en-US" b="0" i="1" smtClean="0">
                          <a:latin typeface="Cambria Math" panose="02040503050406030204" pitchFamily="18" charset="0"/>
                        </a:rPr>
                        <m:t>=4</m:t>
                      </m:r>
                      <m:r>
                        <a:rPr lang="en-US" b="0" i="1" smtClean="0">
                          <a:latin typeface="Cambria Math" panose="02040503050406030204" pitchFamily="18" charset="0"/>
                        </a:rPr>
                        <m:t>𝑓</m:t>
                      </m:r>
                    </m:oMath>
                  </a14:m>
                  <a:r>
                    <a:rPr lang="en-IN" dirty="0"/>
                    <a:t>  </a:t>
                  </a:r>
                  <a:r>
                    <a:rPr lang="en-IN" dirty="0">
                      <a:latin typeface="Verdana" panose="020B0604030504040204" pitchFamily="34" charset="0"/>
                      <a:ea typeface="Verdana" panose="020B0604030504040204" pitchFamily="34" charset="0"/>
                    </a:rPr>
                    <a:t>(for unmixed indices)		</a:t>
                  </a:r>
                  <a:r>
                    <a:rPr lang="en-IN" dirty="0"/>
                    <a:t> </a:t>
                  </a:r>
                  <a14:m>
                    <m:oMath xmlns:m="http://schemas.openxmlformats.org/officeDocument/2006/math">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𝐹</m:t>
                          </m:r>
                        </m:e>
                        <m:sub>
                          <m:r>
                            <a:rPr lang="en-IN" i="1">
                              <a:latin typeface="Cambria Math" panose="02040503050406030204" pitchFamily="18" charset="0"/>
                            </a:rPr>
                            <m:t>h𝑘𝑙</m:t>
                          </m:r>
                        </m:sub>
                      </m:sSub>
                      <m:sSub>
                        <m:sSubPr>
                          <m:ctrlPr>
                            <a:rPr lang="en-IN" i="1">
                              <a:latin typeface="Cambria Math" panose="02040503050406030204" pitchFamily="18" charset="0"/>
                            </a:rPr>
                          </m:ctrlPr>
                        </m:sSubPr>
                        <m:e>
                          <m:r>
                            <a:rPr lang="en-IN" i="1">
                              <a:latin typeface="Cambria Math" panose="02040503050406030204" pitchFamily="18" charset="0"/>
                            </a:rPr>
                            <m:t>)</m:t>
                          </m:r>
                        </m:e>
                        <m:sub>
                          <m:r>
                            <a:rPr lang="en-IN" i="1">
                              <a:latin typeface="Cambria Math" panose="02040503050406030204" pitchFamily="18" charset="0"/>
                            </a:rPr>
                            <m:t>𝐹𝐶𝐶</m:t>
                          </m:r>
                        </m:sub>
                      </m:sSub>
                      <m:r>
                        <a:rPr lang="en-IN" i="1">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0</m:t>
                      </m:r>
                      <m:r>
                        <a:rPr lang="en-US" i="1" smtClean="0">
                          <a:latin typeface="Cambria Math" panose="02040503050406030204" pitchFamily="18" charset="0"/>
                        </a:rPr>
                        <m:t> </m:t>
                      </m:r>
                    </m:oMath>
                  </a14:m>
                  <a:r>
                    <a:rPr lang="en-IN" dirty="0">
                      <a:latin typeface="Verdana" panose="020B0604030504040204" pitchFamily="34" charset="0"/>
                      <a:ea typeface="Verdana" panose="020B0604030504040204" pitchFamily="34" charset="0"/>
                    </a:rPr>
                    <a:t>(for mixed indices)</a:t>
                  </a:r>
                </a:p>
              </p:txBody>
            </p:sp>
          </mc:Choice>
          <mc:Fallback xmlns="">
            <p:sp>
              <p:nvSpPr>
                <p:cNvPr id="11" name="TextBox 10">
                  <a:extLst>
                    <a:ext uri="{FF2B5EF4-FFF2-40B4-BE49-F238E27FC236}">
                      <a16:creationId xmlns:a16="http://schemas.microsoft.com/office/drawing/2014/main" id="{7D340952-FBF3-4E91-04A0-0787E89B1ABE}"/>
                    </a:ext>
                  </a:extLst>
                </p:cNvPr>
                <p:cNvSpPr txBox="1">
                  <a:spLocks noRot="1" noChangeAspect="1" noMove="1" noResize="1" noEditPoints="1" noAdjustHandles="1" noChangeArrowheads="1" noChangeShapeType="1" noTextEdit="1"/>
                </p:cNvSpPr>
                <p:nvPr/>
              </p:nvSpPr>
              <p:spPr>
                <a:xfrm>
                  <a:off x="1055405" y="5206379"/>
                  <a:ext cx="10134600" cy="369332"/>
                </a:xfrm>
                <a:prstGeom prst="rect">
                  <a:avLst/>
                </a:prstGeom>
                <a:blipFill>
                  <a:blip r:embed="rId6"/>
                  <a:stretch>
                    <a:fillRect l="-180" t="-9836" b="-22951"/>
                  </a:stretch>
                </a:blipFill>
              </p:spPr>
              <p:txBody>
                <a:bodyPr/>
                <a:lstStyle/>
                <a:p>
                  <a:r>
                    <a:rPr lang="en-IN">
                      <a:noFill/>
                    </a:rPr>
                    <a:t> </a:t>
                  </a:r>
                </a:p>
              </p:txBody>
            </p:sp>
          </mc:Fallback>
        </mc:AlternateContent>
        <p:sp>
          <p:nvSpPr>
            <p:cNvPr id="13" name="TextBox 12">
              <a:extLst>
                <a:ext uri="{FF2B5EF4-FFF2-40B4-BE49-F238E27FC236}">
                  <a16:creationId xmlns:a16="http://schemas.microsoft.com/office/drawing/2014/main" id="{FD81856B-E87B-C44D-8968-0572C6616707}"/>
                </a:ext>
              </a:extLst>
            </p:cNvPr>
            <p:cNvSpPr txBox="1"/>
            <p:nvPr/>
          </p:nvSpPr>
          <p:spPr>
            <a:xfrm>
              <a:off x="1711671" y="5893144"/>
              <a:ext cx="8822067" cy="369332"/>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rPr>
                <a:t>Thus, reflections may occur for such planes as (111),(200),and (220) etc</a:t>
              </a:r>
              <a:endParaRPr lang="en-IN" dirty="0">
                <a:latin typeface="Verdana" panose="020B0604030504040204" pitchFamily="34" charset="0"/>
                <a:ea typeface="Verdana" panose="020B0604030504040204" pitchFamily="34" charset="0"/>
              </a:endParaRPr>
            </a:p>
          </p:txBody>
        </p:sp>
      </p:grpSp>
      <p:grpSp>
        <p:nvGrpSpPr>
          <p:cNvPr id="20" name="Group 19">
            <a:extLst>
              <a:ext uri="{FF2B5EF4-FFF2-40B4-BE49-F238E27FC236}">
                <a16:creationId xmlns:a16="http://schemas.microsoft.com/office/drawing/2014/main" id="{58CFCA2D-396A-81C8-31AA-8E14F4ECFCE1}"/>
              </a:ext>
            </a:extLst>
          </p:cNvPr>
          <p:cNvGrpSpPr/>
          <p:nvPr/>
        </p:nvGrpSpPr>
        <p:grpSpPr>
          <a:xfrm>
            <a:off x="2142777" y="2596395"/>
            <a:ext cx="7959859" cy="724759"/>
            <a:chOff x="1028696" y="2401015"/>
            <a:chExt cx="7959859" cy="724759"/>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B07130B-054B-F67E-4855-601E270B6DB4}"/>
                    </a:ext>
                  </a:extLst>
                </p:cNvPr>
                <p:cNvSpPr txBox="1"/>
                <p:nvPr/>
              </p:nvSpPr>
              <p:spPr>
                <a:xfrm>
                  <a:off x="1028696" y="2573689"/>
                  <a:ext cx="116204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1800" b="0" i="1" smtClean="0">
                                <a:latin typeface="Cambria Math" panose="02040503050406030204" pitchFamily="18" charset="0"/>
                              </a:rPr>
                            </m:ctrlPr>
                          </m:dPr>
                          <m:e>
                            <m:r>
                              <a:rPr lang="en-US" sz="1800" b="0" i="1" smtClean="0">
                                <a:latin typeface="Cambria Math" panose="02040503050406030204" pitchFamily="18" charset="0"/>
                              </a:rPr>
                              <m:t>0 , 0 , 0</m:t>
                            </m:r>
                          </m:e>
                        </m:d>
                      </m:oMath>
                    </m:oMathPara>
                  </a14:m>
                  <a:endParaRPr lang="en-IN" dirty="0"/>
                </a:p>
              </p:txBody>
            </p:sp>
          </mc:Choice>
          <mc:Fallback xmlns="">
            <p:sp>
              <p:nvSpPr>
                <p:cNvPr id="12" name="TextBox 11">
                  <a:extLst>
                    <a:ext uri="{FF2B5EF4-FFF2-40B4-BE49-F238E27FC236}">
                      <a16:creationId xmlns:a16="http://schemas.microsoft.com/office/drawing/2014/main" id="{0B07130B-054B-F67E-4855-601E270B6DB4}"/>
                    </a:ext>
                  </a:extLst>
                </p:cNvPr>
                <p:cNvSpPr txBox="1">
                  <a:spLocks noRot="1" noChangeAspect="1" noMove="1" noResize="1" noEditPoints="1" noAdjustHandles="1" noChangeArrowheads="1" noChangeShapeType="1" noTextEdit="1"/>
                </p:cNvSpPr>
                <p:nvPr/>
              </p:nvSpPr>
              <p:spPr>
                <a:xfrm>
                  <a:off x="1028696" y="2573689"/>
                  <a:ext cx="1162045" cy="369332"/>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C51F738-982C-403B-197E-823E7C32B9BC}"/>
                    </a:ext>
                  </a:extLst>
                </p:cNvPr>
                <p:cNvSpPr txBox="1"/>
                <p:nvPr/>
              </p:nvSpPr>
              <p:spPr>
                <a:xfrm>
                  <a:off x="3198433" y="2401016"/>
                  <a:ext cx="1443033" cy="714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2</m:t>
                                </m:r>
                              </m:den>
                            </m:f>
                            <m:r>
                              <a:rPr lang="en-US" sz="1800" b="0" i="1" smtClean="0">
                                <a:latin typeface="Cambria Math" panose="02040503050406030204" pitchFamily="18" charset="0"/>
                              </a:rPr>
                              <m:t> ,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2</m:t>
                                </m:r>
                              </m:den>
                            </m:f>
                            <m:r>
                              <a:rPr lang="en-US" sz="1800" b="0" i="1" smtClean="0">
                                <a:latin typeface="Cambria Math" panose="02040503050406030204" pitchFamily="18" charset="0"/>
                              </a:rPr>
                              <m:t>, 0</m:t>
                            </m:r>
                          </m:e>
                        </m:d>
                      </m:oMath>
                    </m:oMathPara>
                  </a14:m>
                  <a:endParaRPr lang="en-IN" dirty="0"/>
                </a:p>
              </p:txBody>
            </p:sp>
          </mc:Choice>
          <mc:Fallback xmlns="">
            <p:sp>
              <p:nvSpPr>
                <p:cNvPr id="15" name="TextBox 14">
                  <a:extLst>
                    <a:ext uri="{FF2B5EF4-FFF2-40B4-BE49-F238E27FC236}">
                      <a16:creationId xmlns:a16="http://schemas.microsoft.com/office/drawing/2014/main" id="{AC51F738-982C-403B-197E-823E7C32B9BC}"/>
                    </a:ext>
                  </a:extLst>
                </p:cNvPr>
                <p:cNvSpPr txBox="1">
                  <a:spLocks noRot="1" noChangeAspect="1" noMove="1" noResize="1" noEditPoints="1" noAdjustHandles="1" noChangeArrowheads="1" noChangeShapeType="1" noTextEdit="1"/>
                </p:cNvSpPr>
                <p:nvPr/>
              </p:nvSpPr>
              <p:spPr>
                <a:xfrm>
                  <a:off x="3198433" y="2401016"/>
                  <a:ext cx="1443033" cy="714683"/>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92A1245-BC47-5A51-3C29-20303C395FDD}"/>
                    </a:ext>
                  </a:extLst>
                </p:cNvPr>
                <p:cNvSpPr txBox="1"/>
                <p:nvPr/>
              </p:nvSpPr>
              <p:spPr>
                <a:xfrm>
                  <a:off x="5414127" y="2401015"/>
                  <a:ext cx="1499225" cy="714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2</m:t>
                                </m:r>
                              </m:den>
                            </m:f>
                            <m:r>
                              <a:rPr lang="en-US" sz="1800" b="0" i="1" smtClean="0">
                                <a:latin typeface="Cambria Math" panose="02040503050406030204" pitchFamily="18" charset="0"/>
                              </a:rPr>
                              <m:t> ,0,</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2</m:t>
                                </m:r>
                              </m:den>
                            </m:f>
                          </m:e>
                        </m:d>
                      </m:oMath>
                    </m:oMathPara>
                  </a14:m>
                  <a:endParaRPr lang="en-IN" dirty="0"/>
                </a:p>
              </p:txBody>
            </p:sp>
          </mc:Choice>
          <mc:Fallback xmlns="">
            <p:sp>
              <p:nvSpPr>
                <p:cNvPr id="17" name="TextBox 16">
                  <a:extLst>
                    <a:ext uri="{FF2B5EF4-FFF2-40B4-BE49-F238E27FC236}">
                      <a16:creationId xmlns:a16="http://schemas.microsoft.com/office/drawing/2014/main" id="{E92A1245-BC47-5A51-3C29-20303C395FDD}"/>
                    </a:ext>
                  </a:extLst>
                </p:cNvPr>
                <p:cNvSpPr txBox="1">
                  <a:spLocks noRot="1" noChangeAspect="1" noMove="1" noResize="1" noEditPoints="1" noAdjustHandles="1" noChangeArrowheads="1" noChangeShapeType="1" noTextEdit="1"/>
                </p:cNvSpPr>
                <p:nvPr/>
              </p:nvSpPr>
              <p:spPr>
                <a:xfrm>
                  <a:off x="5414127" y="2401015"/>
                  <a:ext cx="1499225" cy="714683"/>
                </a:xfrm>
                <a:prstGeom prst="rect">
                  <a:avLst/>
                </a:prstGeom>
                <a:blipFill>
                  <a:blip r:embed="rId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D3EFD03-A1F5-D5F1-3B9D-F7E54DB0A08B}"/>
                    </a:ext>
                  </a:extLst>
                </p:cNvPr>
                <p:cNvSpPr txBox="1"/>
                <p:nvPr/>
              </p:nvSpPr>
              <p:spPr>
                <a:xfrm>
                  <a:off x="7686013" y="2411091"/>
                  <a:ext cx="1302542" cy="714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1800" b="0" i="1" smtClean="0">
                                <a:latin typeface="Cambria Math" panose="02040503050406030204" pitchFamily="18" charset="0"/>
                              </a:rPr>
                            </m:ctrlPr>
                          </m:dPr>
                          <m:e>
                            <m:r>
                              <a:rPr lang="en-US" sz="1800" b="0" i="1" smtClean="0">
                                <a:latin typeface="Cambria Math" panose="02040503050406030204" pitchFamily="18" charset="0"/>
                              </a:rPr>
                              <m:t>0,</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2</m:t>
                                </m:r>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2</m:t>
                                </m:r>
                              </m:den>
                            </m:f>
                          </m:e>
                        </m:d>
                      </m:oMath>
                    </m:oMathPara>
                  </a14:m>
                  <a:endParaRPr lang="en-IN" dirty="0"/>
                </a:p>
              </p:txBody>
            </p:sp>
          </mc:Choice>
          <mc:Fallback xmlns="">
            <p:sp>
              <p:nvSpPr>
                <p:cNvPr id="19" name="TextBox 18">
                  <a:extLst>
                    <a:ext uri="{FF2B5EF4-FFF2-40B4-BE49-F238E27FC236}">
                      <a16:creationId xmlns:a16="http://schemas.microsoft.com/office/drawing/2014/main" id="{3D3EFD03-A1F5-D5F1-3B9D-F7E54DB0A08B}"/>
                    </a:ext>
                  </a:extLst>
                </p:cNvPr>
                <p:cNvSpPr txBox="1">
                  <a:spLocks noRot="1" noChangeAspect="1" noMove="1" noResize="1" noEditPoints="1" noAdjustHandles="1" noChangeArrowheads="1" noChangeShapeType="1" noTextEdit="1"/>
                </p:cNvSpPr>
                <p:nvPr/>
              </p:nvSpPr>
              <p:spPr>
                <a:xfrm>
                  <a:off x="7686013" y="2411091"/>
                  <a:ext cx="1302542" cy="714683"/>
                </a:xfrm>
                <a:prstGeom prst="rect">
                  <a:avLst/>
                </a:prstGeom>
                <a:blipFill>
                  <a:blip r:embed="rId10"/>
                  <a:stretch>
                    <a:fillRect/>
                  </a:stretch>
                </a:blipFill>
              </p:spPr>
              <p:txBody>
                <a:bodyPr/>
                <a:lstStyle/>
                <a:p>
                  <a:r>
                    <a:rPr lang="en-IN">
                      <a:noFill/>
                    </a:rPr>
                    <a:t> </a:t>
                  </a:r>
                </a:p>
              </p:txBody>
            </p:sp>
          </mc:Fallback>
        </mc:AlternateContent>
      </p:grpSp>
    </p:spTree>
    <p:extLst>
      <p:ext uri="{BB962C8B-B14F-4D97-AF65-F5344CB8AC3E}">
        <p14:creationId xmlns:p14="http://schemas.microsoft.com/office/powerpoint/2010/main" val="326935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E624773-357A-41DC-8DAA-FC26FC08B41E}"/>
              </a:ext>
            </a:extLst>
          </p:cNvPr>
          <p:cNvSpPr/>
          <p:nvPr/>
        </p:nvSpPr>
        <p:spPr>
          <a:xfrm>
            <a:off x="1127358" y="4195827"/>
            <a:ext cx="2393577" cy="902892"/>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IN">
              <a:ln>
                <a:solidFill>
                  <a:srgbClr val="92D050"/>
                </a:solidFill>
              </a:ln>
            </a:endParaRPr>
          </a:p>
        </p:txBody>
      </p:sp>
      <p:sp>
        <p:nvSpPr>
          <p:cNvPr id="4" name="Rectangle 3">
            <a:extLst>
              <a:ext uri="{FF2B5EF4-FFF2-40B4-BE49-F238E27FC236}">
                <a16:creationId xmlns:a16="http://schemas.microsoft.com/office/drawing/2014/main" id="{75B52771-B28E-4509-164C-E00489C9107B}"/>
              </a:ext>
            </a:extLst>
          </p:cNvPr>
          <p:cNvSpPr/>
          <p:nvPr/>
        </p:nvSpPr>
        <p:spPr>
          <a:xfrm>
            <a:off x="367645" y="273377"/>
            <a:ext cx="11510128" cy="630653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182C6FB2-A3F7-6101-923D-EF449A3AD5DB}"/>
              </a:ext>
            </a:extLst>
          </p:cNvPr>
          <p:cNvSpPr txBox="1"/>
          <p:nvPr/>
        </p:nvSpPr>
        <p:spPr>
          <a:xfrm>
            <a:off x="5414127" y="605092"/>
            <a:ext cx="1417163" cy="769441"/>
          </a:xfrm>
          <a:prstGeom prst="rect">
            <a:avLst/>
          </a:prstGeom>
          <a:noFill/>
        </p:spPr>
        <p:txBody>
          <a:bodyPr wrap="square" rtlCol="0">
            <a:spAutoFit/>
          </a:bodyPr>
          <a:lstStyle/>
          <a:p>
            <a:r>
              <a:rPr lang="en-IN" sz="4400" b="1" dirty="0">
                <a:latin typeface="Roboto" panose="02000000000000000000" pitchFamily="2" charset="0"/>
                <a:ea typeface="Roboto" panose="02000000000000000000" pitchFamily="2" charset="0"/>
                <a:cs typeface="Roboto" panose="02000000000000000000" pitchFamily="2" charset="0"/>
              </a:rPr>
              <a:t>XRD</a:t>
            </a:r>
          </a:p>
        </p:txBody>
      </p:sp>
      <p:sp>
        <p:nvSpPr>
          <p:cNvPr id="3" name="Rectangle 2">
            <a:extLst>
              <a:ext uri="{FF2B5EF4-FFF2-40B4-BE49-F238E27FC236}">
                <a16:creationId xmlns:a16="http://schemas.microsoft.com/office/drawing/2014/main" id="{CE04C1BE-08A7-FE59-8B0F-DB395819745B}"/>
              </a:ext>
            </a:extLst>
          </p:cNvPr>
          <p:cNvSpPr/>
          <p:nvPr/>
        </p:nvSpPr>
        <p:spPr>
          <a:xfrm>
            <a:off x="5313575" y="622166"/>
            <a:ext cx="1417163" cy="735291"/>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2" descr="IIT Indore - Wikipedia">
            <a:extLst>
              <a:ext uri="{FF2B5EF4-FFF2-40B4-BE49-F238E27FC236}">
                <a16:creationId xmlns:a16="http://schemas.microsoft.com/office/drawing/2014/main" id="{48F9D076-EB89-472F-5FB6-CB7C8E7FE2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2544" y="462260"/>
            <a:ext cx="865300" cy="9334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F083A4B-14CC-BFC9-C22E-46DDF2C330DF}"/>
              </a:ext>
            </a:extLst>
          </p:cNvPr>
          <p:cNvSpPr txBox="1"/>
          <p:nvPr/>
        </p:nvSpPr>
        <p:spPr>
          <a:xfrm>
            <a:off x="553430" y="1544396"/>
            <a:ext cx="11138555" cy="400110"/>
          </a:xfrm>
          <a:prstGeom prst="rect">
            <a:avLst/>
          </a:prstGeom>
          <a:noFill/>
        </p:spPr>
        <p:txBody>
          <a:bodyPr wrap="square" rtlCol="0">
            <a:spAutoFit/>
          </a:bodyPr>
          <a:lstStyle/>
          <a:p>
            <a:pPr marL="342900" indent="-342900">
              <a:buFont typeface="Arial" panose="020B0604020202020204" pitchFamily="34" charset="0"/>
              <a:buChar char="•"/>
            </a:pPr>
            <a:r>
              <a:rPr lang="en-IN" sz="2000" b="1" dirty="0">
                <a:latin typeface="Verdana" panose="020B0604030504040204" pitchFamily="34" charset="0"/>
                <a:ea typeface="Verdana" panose="020B0604030504040204" pitchFamily="34" charset="0"/>
              </a:rPr>
              <a:t>Peak Broadening: </a:t>
            </a:r>
            <a:r>
              <a:rPr lang="en-IN" sz="2000" dirty="0">
                <a:latin typeface="Verdana" panose="020B0604030504040204" pitchFamily="34" charset="0"/>
                <a:ea typeface="Verdana" panose="020B0604030504040204" pitchFamily="34" charset="0"/>
              </a:rPr>
              <a:t>XRD peaks broaden due to 3 factors –</a:t>
            </a:r>
          </a:p>
        </p:txBody>
      </p:sp>
      <p:sp>
        <p:nvSpPr>
          <p:cNvPr id="7" name="TextBox 6">
            <a:extLst>
              <a:ext uri="{FF2B5EF4-FFF2-40B4-BE49-F238E27FC236}">
                <a16:creationId xmlns:a16="http://schemas.microsoft.com/office/drawing/2014/main" id="{46AE6EF6-DE7B-B59F-E87D-2078783EF4CA}"/>
              </a:ext>
            </a:extLst>
          </p:cNvPr>
          <p:cNvSpPr txBox="1"/>
          <p:nvPr/>
        </p:nvSpPr>
        <p:spPr>
          <a:xfrm>
            <a:off x="2931459" y="2093240"/>
            <a:ext cx="3227294" cy="923330"/>
          </a:xfrm>
          <a:prstGeom prst="rect">
            <a:avLst/>
          </a:prstGeom>
          <a:noFill/>
        </p:spPr>
        <p:txBody>
          <a:bodyPr wrap="square" rtlCol="0">
            <a:spAutoFit/>
          </a:bodyPr>
          <a:lstStyle/>
          <a:p>
            <a:pPr marL="285750" indent="-285750">
              <a:buFont typeface="Wingdings" panose="05000000000000000000" pitchFamily="2" charset="2"/>
              <a:buChar char="v"/>
            </a:pPr>
            <a:r>
              <a:rPr lang="en-IN" dirty="0">
                <a:latin typeface="Verdana" panose="020B0604030504040204" pitchFamily="34" charset="0"/>
                <a:ea typeface="Verdana" panose="020B0604030504040204" pitchFamily="34" charset="0"/>
              </a:rPr>
              <a:t>Size broadening</a:t>
            </a:r>
          </a:p>
          <a:p>
            <a:pPr marL="285750" indent="-285750">
              <a:buFont typeface="Wingdings" panose="05000000000000000000" pitchFamily="2" charset="2"/>
              <a:buChar char="v"/>
            </a:pPr>
            <a:r>
              <a:rPr lang="en-IN" dirty="0">
                <a:latin typeface="Verdana" panose="020B0604030504040204" pitchFamily="34" charset="0"/>
                <a:ea typeface="Verdana" panose="020B0604030504040204" pitchFamily="34" charset="0"/>
              </a:rPr>
              <a:t>Strain broadening</a:t>
            </a:r>
          </a:p>
          <a:p>
            <a:pPr marL="285750" indent="-285750">
              <a:buFont typeface="Wingdings" panose="05000000000000000000" pitchFamily="2" charset="2"/>
              <a:buChar char="v"/>
            </a:pPr>
            <a:r>
              <a:rPr lang="en-IN" dirty="0">
                <a:latin typeface="Verdana" panose="020B0604030504040204" pitchFamily="34" charset="0"/>
                <a:ea typeface="Verdana" panose="020B0604030504040204" pitchFamily="34" charset="0"/>
              </a:rPr>
              <a:t>Instrument broadening</a:t>
            </a:r>
          </a:p>
        </p:txBody>
      </p:sp>
      <p:sp>
        <p:nvSpPr>
          <p:cNvPr id="8" name="TextBox 7">
            <a:extLst>
              <a:ext uri="{FF2B5EF4-FFF2-40B4-BE49-F238E27FC236}">
                <a16:creationId xmlns:a16="http://schemas.microsoft.com/office/drawing/2014/main" id="{6689AE94-CD10-CE1D-5D93-007E07CE7538}"/>
              </a:ext>
            </a:extLst>
          </p:cNvPr>
          <p:cNvSpPr txBox="1"/>
          <p:nvPr/>
        </p:nvSpPr>
        <p:spPr>
          <a:xfrm>
            <a:off x="553430" y="3226588"/>
            <a:ext cx="11138555" cy="400110"/>
          </a:xfrm>
          <a:prstGeom prst="rect">
            <a:avLst/>
          </a:prstGeom>
          <a:noFill/>
        </p:spPr>
        <p:txBody>
          <a:bodyPr wrap="square" rtlCol="0">
            <a:spAutoFit/>
          </a:bodyPr>
          <a:lstStyle/>
          <a:p>
            <a:pPr marL="342900" indent="-342900">
              <a:buFont typeface="Wingdings" panose="05000000000000000000" pitchFamily="2" charset="2"/>
              <a:buChar char="Ø"/>
            </a:pPr>
            <a:r>
              <a:rPr lang="en-IN" sz="2000" b="1" dirty="0">
                <a:latin typeface="Verdana" panose="020B0604030504040204" pitchFamily="34" charset="0"/>
                <a:ea typeface="Verdana" panose="020B0604030504040204" pitchFamily="34" charset="0"/>
              </a:rPr>
              <a:t>Size Broadening: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F498BF6-5306-68BE-0BB5-C12B2823C3CE}"/>
                  </a:ext>
                </a:extLst>
              </p:cNvPr>
              <p:cNvSpPr txBox="1"/>
              <p:nvPr/>
            </p:nvSpPr>
            <p:spPr>
              <a:xfrm>
                <a:off x="923457" y="4298652"/>
                <a:ext cx="2796989" cy="6972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ea typeface="Verdana" panose="020B0604030504040204" pitchFamily="34" charset="0"/>
                            </a:rPr>
                          </m:ctrlPr>
                        </m:sSubPr>
                        <m:e>
                          <m:r>
                            <a:rPr lang="en-US" sz="2000" i="1">
                              <a:latin typeface="Cambria Math" panose="02040503050406030204" pitchFamily="18" charset="0"/>
                              <a:ea typeface="Cambria Math" panose="02040503050406030204" pitchFamily="18" charset="0"/>
                            </a:rPr>
                            <m:t>𝛽</m:t>
                          </m:r>
                        </m:e>
                        <m:sub>
                          <m:r>
                            <a:rPr lang="en-IN" sz="2000" b="0" i="1" smtClean="0">
                              <a:latin typeface="Cambria Math" panose="02040503050406030204" pitchFamily="18" charset="0"/>
                              <a:ea typeface="Verdana" panose="020B0604030504040204" pitchFamily="34" charset="0"/>
                            </a:rPr>
                            <m:t>𝑠𝑖𝑧𝑒</m:t>
                          </m:r>
                        </m:sub>
                      </m:sSub>
                      <m:r>
                        <a:rPr lang="en-US" sz="2000" b="0" i="1" smtClean="0">
                          <a:latin typeface="Cambria Math" panose="02040503050406030204" pitchFamily="18" charset="0"/>
                          <a:ea typeface="Verdana" panose="020B0604030504040204" pitchFamily="34" charset="0"/>
                        </a:rPr>
                        <m:t>=</m:t>
                      </m:r>
                      <m:r>
                        <a:rPr lang="en-IN" sz="2000" b="0" i="1" smtClean="0">
                          <a:latin typeface="Cambria Math" panose="02040503050406030204" pitchFamily="18" charset="0"/>
                          <a:ea typeface="Verdana" panose="020B0604030504040204" pitchFamily="34" charset="0"/>
                        </a:rPr>
                        <m:t> </m:t>
                      </m:r>
                      <m:f>
                        <m:fPr>
                          <m:ctrlPr>
                            <a:rPr lang="en-US" sz="2000" i="1" smtClean="0">
                              <a:latin typeface="Cambria Math" panose="02040503050406030204" pitchFamily="18" charset="0"/>
                              <a:ea typeface="Cambria Math" panose="02040503050406030204" pitchFamily="18" charset="0"/>
                            </a:rPr>
                          </m:ctrlPr>
                        </m:fPr>
                        <m:num>
                          <m:r>
                            <a:rPr lang="en-IN" sz="2000" i="1">
                              <a:latin typeface="Cambria Math" panose="02040503050406030204" pitchFamily="18" charset="0"/>
                              <a:ea typeface="Verdana" panose="020B0604030504040204" pitchFamily="34" charset="0"/>
                            </a:rPr>
                            <m:t>𝐾</m:t>
                          </m:r>
                          <m:r>
                            <a:rPr lang="en-US" sz="2000" i="1">
                              <a:latin typeface="Cambria Math" panose="02040503050406030204" pitchFamily="18" charset="0"/>
                              <a:ea typeface="Cambria Math" panose="02040503050406030204" pitchFamily="18" charset="0"/>
                            </a:rPr>
                            <m:t>𝜆</m:t>
                          </m:r>
                        </m:num>
                        <m:den>
                          <m:r>
                            <a:rPr lang="en-IN" sz="2000" b="0" i="1" smtClean="0">
                              <a:latin typeface="Cambria Math" panose="02040503050406030204" pitchFamily="18" charset="0"/>
                              <a:ea typeface="Cambria Math" panose="02040503050406030204" pitchFamily="18" charset="0"/>
                            </a:rPr>
                            <m:t>𝐷</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𝐶𝑜𝑠</m:t>
                          </m:r>
                          <m:r>
                            <a:rPr lang="en-US" sz="2000" b="0" i="1" smtClean="0">
                              <a:latin typeface="Cambria Math" panose="02040503050406030204" pitchFamily="18" charset="0"/>
                              <a:ea typeface="Cambria Math" panose="02040503050406030204" pitchFamily="18" charset="0"/>
                            </a:rPr>
                            <m:t>𝜃</m:t>
                          </m:r>
                        </m:den>
                      </m:f>
                    </m:oMath>
                  </m:oMathPara>
                </a14:m>
                <a:endParaRPr lang="en-IN" sz="2000" dirty="0">
                  <a:latin typeface="Verdana" panose="020B0604030504040204" pitchFamily="34" charset="0"/>
                  <a:ea typeface="Verdana" panose="020B0604030504040204" pitchFamily="34" charset="0"/>
                </a:endParaRPr>
              </a:p>
            </p:txBody>
          </p:sp>
        </mc:Choice>
        <mc:Fallback xmlns="">
          <p:sp>
            <p:nvSpPr>
              <p:cNvPr id="10" name="TextBox 9">
                <a:extLst>
                  <a:ext uri="{FF2B5EF4-FFF2-40B4-BE49-F238E27FC236}">
                    <a16:creationId xmlns:a16="http://schemas.microsoft.com/office/drawing/2014/main" id="{4F498BF6-5306-68BE-0BB5-C12B2823C3CE}"/>
                  </a:ext>
                </a:extLst>
              </p:cNvPr>
              <p:cNvSpPr txBox="1">
                <a:spLocks noRot="1" noChangeAspect="1" noMove="1" noResize="1" noEditPoints="1" noAdjustHandles="1" noChangeArrowheads="1" noChangeShapeType="1" noTextEdit="1"/>
              </p:cNvSpPr>
              <p:nvPr/>
            </p:nvSpPr>
            <p:spPr>
              <a:xfrm>
                <a:off x="923457" y="4298652"/>
                <a:ext cx="2796989" cy="697242"/>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6B16043-5774-DE9C-1423-485DDE6D6109}"/>
                  </a:ext>
                </a:extLst>
              </p:cNvPr>
              <p:cNvSpPr txBox="1"/>
              <p:nvPr/>
            </p:nvSpPr>
            <p:spPr>
              <a:xfrm>
                <a:off x="4363369" y="3732689"/>
                <a:ext cx="6531896" cy="2352182"/>
              </a:xfrm>
              <a:prstGeom prst="rect">
                <a:avLst/>
              </a:prstGeom>
              <a:noFill/>
            </p:spPr>
            <p:txBody>
              <a:bodyPr wrap="square" rtlCol="0">
                <a:spAutoFit/>
              </a:bodyPr>
              <a:lstStyle/>
              <a:p>
                <a:pPr>
                  <a:lnSpc>
                    <a:spcPct val="150000"/>
                  </a:lnSpc>
                </a:pPr>
                <a:r>
                  <a:rPr lang="en-US" sz="2000" dirty="0"/>
                  <a:t>Where, </a:t>
                </a:r>
                <a14:m>
                  <m:oMath xmlns:m="http://schemas.openxmlformats.org/officeDocument/2006/math">
                    <m:r>
                      <a:rPr lang="en-US" sz="2000" b="0" i="1" smtClean="0">
                        <a:latin typeface="Cambria Math" panose="02040503050406030204" pitchFamily="18" charset="0"/>
                        <a:ea typeface="Verdana" panose="020B0604030504040204" pitchFamily="34" charset="0"/>
                      </a:rPr>
                      <m:t>𝐷</m:t>
                    </m:r>
                  </m:oMath>
                </a14:m>
                <a:r>
                  <a:rPr lang="en-US" sz="2000" dirty="0"/>
                  <a:t> - Crystallite Size.</a:t>
                </a:r>
              </a:p>
              <a:p>
                <a:pPr>
                  <a:lnSpc>
                    <a:spcPct val="150000"/>
                  </a:lnSpc>
                </a:pPr>
                <a:r>
                  <a:rPr lang="en-US" sz="2000" dirty="0"/>
                  <a:t> </a:t>
                </a:r>
                <a14:m>
                  <m:oMath xmlns:m="http://schemas.openxmlformats.org/officeDocument/2006/math">
                    <m:r>
                      <a:rPr lang="en-US" sz="2000" b="0" i="0"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𝜆</m:t>
                    </m:r>
                    <m:r>
                      <a:rPr lang="en-US" sz="2000" b="0" i="1" smtClean="0">
                        <a:latin typeface="Cambria Math" panose="02040503050406030204" pitchFamily="18" charset="0"/>
                        <a:ea typeface="Cambria Math" panose="02040503050406030204" pitchFamily="18" charset="0"/>
                      </a:rPr>
                      <m:t> </m:t>
                    </m:r>
                    <m:r>
                      <a:rPr lang="en-IN" sz="2000" b="0" i="0" smtClean="0">
                        <a:latin typeface="Cambria Math" panose="02040503050406030204" pitchFamily="18" charset="0"/>
                        <a:ea typeface="Cambria Math" panose="02040503050406030204" pitchFamily="18" charset="0"/>
                      </a:rPr>
                      <m:t> </m:t>
                    </m:r>
                  </m:oMath>
                </a14:m>
                <a:r>
                  <a:rPr lang="en-US" sz="2000" dirty="0"/>
                  <a:t>- Incident radiation wavelength.</a:t>
                </a:r>
              </a:p>
              <a:p>
                <a:pPr>
                  <a:lnSpc>
                    <a:spcPct val="150000"/>
                  </a:lnSpc>
                </a:pPr>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IN" sz="2000" b="0" i="1" smtClean="0">
                            <a:latin typeface="Cambria Math" panose="02040503050406030204" pitchFamily="18" charset="0"/>
                          </a:rPr>
                          <m:t>𝑠𝑖𝑧𝑒</m:t>
                        </m:r>
                      </m:sub>
                    </m:sSub>
                  </m:oMath>
                </a14:m>
                <a:r>
                  <a:rPr lang="en-US" sz="2000" dirty="0"/>
                  <a:t> -  peak broadening due to size</a:t>
                </a:r>
              </a:p>
              <a:p>
                <a:pPr>
                  <a:lnSpc>
                    <a:spcPct val="150000"/>
                  </a:lnSpc>
                </a:pPr>
                <a14:m>
                  <m:oMath xmlns:m="http://schemas.openxmlformats.org/officeDocument/2006/math">
                    <m:r>
                      <a:rPr lang="en-US" sz="2000" b="0" i="1" smtClean="0">
                        <a:latin typeface="Cambria Math" panose="02040503050406030204" pitchFamily="18" charset="0"/>
                        <a:ea typeface="Cambria Math" panose="02040503050406030204" pitchFamily="18" charset="0"/>
                      </a:rPr>
                      <m:t>              </m:t>
                    </m:r>
                    <m:r>
                      <a:rPr lang="en-US" sz="2000" i="1" smtClean="0">
                        <a:latin typeface="Cambria Math" panose="02040503050406030204" pitchFamily="18" charset="0"/>
                        <a:ea typeface="Cambria Math" panose="02040503050406030204" pitchFamily="18" charset="0"/>
                      </a:rPr>
                      <m:t>𝜃</m:t>
                    </m:r>
                  </m:oMath>
                </a14:m>
                <a:r>
                  <a:rPr lang="en-US" sz="2000" dirty="0"/>
                  <a:t>  -  Half of diffraction angle.</a:t>
                </a:r>
              </a:p>
              <a:p>
                <a:pPr>
                  <a:lnSpc>
                    <a:spcPct val="150000"/>
                  </a:lnSpc>
                </a:pPr>
                <a:r>
                  <a:rPr lang="en-US" sz="2000" dirty="0"/>
                  <a:t>             </a:t>
                </a:r>
                <a14:m>
                  <m:oMath xmlns:m="http://schemas.openxmlformats.org/officeDocument/2006/math">
                    <m:r>
                      <a:rPr lang="en-IN" sz="2000" b="0" i="1" smtClean="0">
                        <a:latin typeface="Cambria Math" panose="02040503050406030204" pitchFamily="18" charset="0"/>
                        <a:ea typeface="Verdana" panose="020B0604030504040204" pitchFamily="34" charset="0"/>
                      </a:rPr>
                      <m:t>𝐾</m:t>
                    </m:r>
                    <m:r>
                      <a:rPr lang="en-IN" sz="2000" b="0" i="1" smtClean="0">
                        <a:latin typeface="Cambria Math" panose="02040503050406030204" pitchFamily="18" charset="0"/>
                        <a:ea typeface="Verdana" panose="020B0604030504040204" pitchFamily="34" charset="0"/>
                      </a:rPr>
                      <m:t> </m:t>
                    </m:r>
                  </m:oMath>
                </a14:m>
                <a:r>
                  <a:rPr lang="en-US" sz="2000" dirty="0"/>
                  <a:t> -  Shape Factor    (</a:t>
                </a:r>
                <a14:m>
                  <m:oMath xmlns:m="http://schemas.openxmlformats.org/officeDocument/2006/math">
                    <m:r>
                      <a:rPr lang="en-IN" sz="2000" i="1">
                        <a:latin typeface="Cambria Math" panose="02040503050406030204" pitchFamily="18" charset="0"/>
                        <a:ea typeface="Verdana" panose="020B0604030504040204" pitchFamily="34" charset="0"/>
                      </a:rPr>
                      <m:t>𝐾</m:t>
                    </m:r>
                  </m:oMath>
                </a14:m>
                <a:r>
                  <a:rPr lang="en-US" sz="2000" dirty="0"/>
                  <a:t> = 0.9 for spherical particles)</a:t>
                </a:r>
              </a:p>
            </p:txBody>
          </p:sp>
        </mc:Choice>
        <mc:Fallback xmlns="">
          <p:sp>
            <p:nvSpPr>
              <p:cNvPr id="11" name="TextBox 10">
                <a:extLst>
                  <a:ext uri="{FF2B5EF4-FFF2-40B4-BE49-F238E27FC236}">
                    <a16:creationId xmlns:a16="http://schemas.microsoft.com/office/drawing/2014/main" id="{A6B16043-5774-DE9C-1423-485DDE6D6109}"/>
                  </a:ext>
                </a:extLst>
              </p:cNvPr>
              <p:cNvSpPr txBox="1">
                <a:spLocks noRot="1" noChangeAspect="1" noMove="1" noResize="1" noEditPoints="1" noAdjustHandles="1" noChangeArrowheads="1" noChangeShapeType="1" noTextEdit="1"/>
              </p:cNvSpPr>
              <p:nvPr/>
            </p:nvSpPr>
            <p:spPr>
              <a:xfrm>
                <a:off x="4363369" y="3732689"/>
                <a:ext cx="6531896" cy="2352182"/>
              </a:xfrm>
              <a:prstGeom prst="rect">
                <a:avLst/>
              </a:prstGeom>
              <a:blipFill>
                <a:blip r:embed="rId5"/>
                <a:stretch>
                  <a:fillRect l="-1027" b="-3627"/>
                </a:stretch>
              </a:blipFill>
            </p:spPr>
            <p:txBody>
              <a:bodyPr/>
              <a:lstStyle/>
              <a:p>
                <a:r>
                  <a:rPr lang="en-IN">
                    <a:noFill/>
                  </a:rPr>
                  <a:t> </a:t>
                </a:r>
              </a:p>
            </p:txBody>
          </p:sp>
        </mc:Fallback>
      </mc:AlternateContent>
      <p:sp>
        <p:nvSpPr>
          <p:cNvPr id="14" name="TextBox 13">
            <a:extLst>
              <a:ext uri="{FF2B5EF4-FFF2-40B4-BE49-F238E27FC236}">
                <a16:creationId xmlns:a16="http://schemas.microsoft.com/office/drawing/2014/main" id="{399A86A0-C243-0FA7-03B7-C3CC57BB174E}"/>
              </a:ext>
            </a:extLst>
          </p:cNvPr>
          <p:cNvSpPr txBox="1"/>
          <p:nvPr/>
        </p:nvSpPr>
        <p:spPr>
          <a:xfrm>
            <a:off x="1127358" y="5351807"/>
            <a:ext cx="2533650" cy="369332"/>
          </a:xfrm>
          <a:prstGeom prst="rect">
            <a:avLst/>
          </a:prstGeom>
          <a:noFill/>
        </p:spPr>
        <p:txBody>
          <a:bodyPr wrap="square">
            <a:spAutoFit/>
          </a:bodyPr>
          <a:lstStyle/>
          <a:p>
            <a:r>
              <a:rPr lang="en-IN" sz="1800" i="1" dirty="0">
                <a:latin typeface="Verdana" panose="020B0604030504040204" pitchFamily="34" charset="0"/>
                <a:ea typeface="Verdana" panose="020B0604030504040204" pitchFamily="34" charset="0"/>
              </a:rPr>
              <a:t>Scherrer’s Equation</a:t>
            </a:r>
            <a:endParaRPr lang="en-IN" dirty="0"/>
          </a:p>
        </p:txBody>
      </p:sp>
    </p:spTree>
    <p:extLst>
      <p:ext uri="{BB962C8B-B14F-4D97-AF65-F5344CB8AC3E}">
        <p14:creationId xmlns:p14="http://schemas.microsoft.com/office/powerpoint/2010/main" val="1703323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B52771-B28E-4509-164C-E00489C9107B}"/>
              </a:ext>
            </a:extLst>
          </p:cNvPr>
          <p:cNvSpPr/>
          <p:nvPr/>
        </p:nvSpPr>
        <p:spPr>
          <a:xfrm>
            <a:off x="367645" y="273377"/>
            <a:ext cx="11510128" cy="630653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182C6FB2-A3F7-6101-923D-EF449A3AD5DB}"/>
              </a:ext>
            </a:extLst>
          </p:cNvPr>
          <p:cNvSpPr txBox="1"/>
          <p:nvPr/>
        </p:nvSpPr>
        <p:spPr>
          <a:xfrm>
            <a:off x="5414127" y="605092"/>
            <a:ext cx="1417163" cy="769441"/>
          </a:xfrm>
          <a:prstGeom prst="rect">
            <a:avLst/>
          </a:prstGeom>
          <a:noFill/>
        </p:spPr>
        <p:txBody>
          <a:bodyPr wrap="square" rtlCol="0">
            <a:spAutoFit/>
          </a:bodyPr>
          <a:lstStyle/>
          <a:p>
            <a:r>
              <a:rPr lang="en-IN" sz="4400" b="1" dirty="0">
                <a:latin typeface="Roboto" panose="02000000000000000000" pitchFamily="2" charset="0"/>
                <a:ea typeface="Roboto" panose="02000000000000000000" pitchFamily="2" charset="0"/>
                <a:cs typeface="Roboto" panose="02000000000000000000" pitchFamily="2" charset="0"/>
              </a:rPr>
              <a:t>XRD</a:t>
            </a:r>
          </a:p>
        </p:txBody>
      </p:sp>
      <p:sp>
        <p:nvSpPr>
          <p:cNvPr id="3" name="Rectangle 2">
            <a:extLst>
              <a:ext uri="{FF2B5EF4-FFF2-40B4-BE49-F238E27FC236}">
                <a16:creationId xmlns:a16="http://schemas.microsoft.com/office/drawing/2014/main" id="{CE04C1BE-08A7-FE59-8B0F-DB395819745B}"/>
              </a:ext>
            </a:extLst>
          </p:cNvPr>
          <p:cNvSpPr/>
          <p:nvPr/>
        </p:nvSpPr>
        <p:spPr>
          <a:xfrm>
            <a:off x="5313575" y="622166"/>
            <a:ext cx="1417163" cy="735291"/>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2" descr="IIT Indore - Wikipedia">
            <a:extLst>
              <a:ext uri="{FF2B5EF4-FFF2-40B4-BE49-F238E27FC236}">
                <a16:creationId xmlns:a16="http://schemas.microsoft.com/office/drawing/2014/main" id="{48F9D076-EB89-472F-5FB6-CB7C8E7FE2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2544" y="462260"/>
            <a:ext cx="865300" cy="9334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B5381EC-E582-A7B7-8E26-91AC8AE570A3}"/>
              </a:ext>
            </a:extLst>
          </p:cNvPr>
          <p:cNvSpPr txBox="1"/>
          <p:nvPr/>
        </p:nvSpPr>
        <p:spPr>
          <a:xfrm>
            <a:off x="553430" y="1544396"/>
            <a:ext cx="11138555" cy="707886"/>
          </a:xfrm>
          <a:prstGeom prst="rect">
            <a:avLst/>
          </a:prstGeom>
          <a:noFill/>
        </p:spPr>
        <p:txBody>
          <a:bodyPr wrap="square" rtlCol="0">
            <a:spAutoFit/>
          </a:bodyPr>
          <a:lstStyle/>
          <a:p>
            <a:pPr marL="342900" indent="-342900">
              <a:buFont typeface="Wingdings" panose="05000000000000000000" pitchFamily="2" charset="2"/>
              <a:buChar char="Ø"/>
            </a:pPr>
            <a:r>
              <a:rPr lang="en-IN" sz="2000" b="1" dirty="0">
                <a:latin typeface="Verdana" panose="020B0604030504040204" pitchFamily="34" charset="0"/>
                <a:ea typeface="Verdana" panose="020B0604030504040204" pitchFamily="34" charset="0"/>
              </a:rPr>
              <a:t>Size Broadening: </a:t>
            </a:r>
            <a:r>
              <a:rPr lang="en-US" sz="2000" dirty="0">
                <a:latin typeface="Verdana" panose="020B0604030504040204" pitchFamily="34" charset="0"/>
                <a:ea typeface="Verdana" panose="020B0604030504040204" pitchFamily="34" charset="0"/>
              </a:rPr>
              <a:t>Differentiating Bragg’s law yields the relation between the strain</a:t>
            </a:r>
            <a:r>
              <a:rPr lang="en-IN" sz="2000" b="1" dirty="0">
                <a:latin typeface="Verdana" panose="020B0604030504040204" pitchFamily="34" charset="0"/>
                <a:ea typeface="Verdana" panose="020B0604030504040204" pitchFamily="34" charset="0"/>
              </a:rPr>
              <a:t> </a:t>
            </a:r>
            <a:r>
              <a:rPr lang="en-IN" sz="2000" dirty="0">
                <a:latin typeface="Verdana" panose="020B0604030504040204" pitchFamily="34" charset="0"/>
                <a:ea typeface="Verdana" panose="020B0604030504040204" pitchFamily="34" charset="0"/>
              </a:rPr>
              <a:t>and strain broadening.</a:t>
            </a:r>
            <a:endParaRPr lang="en-IN" sz="2000" b="1" dirty="0">
              <a:latin typeface="Verdana" panose="020B0604030504040204" pitchFamily="34" charset="0"/>
              <a:ea typeface="Verdana" panose="020B0604030504040204" pitchFamily="34"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20EDC68-2DEA-C210-AF62-5BC3C722835D}"/>
                  </a:ext>
                </a:extLst>
              </p:cNvPr>
              <p:cNvSpPr txBox="1"/>
              <p:nvPr/>
            </p:nvSpPr>
            <p:spPr>
              <a:xfrm>
                <a:off x="3870512" y="2422145"/>
                <a:ext cx="445097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2000" b="1" i="1" smtClean="0">
                          <a:latin typeface="Cambria Math" panose="02040503050406030204" pitchFamily="18" charset="0"/>
                          <a:ea typeface="Cambria Math" panose="02040503050406030204" pitchFamily="18" charset="0"/>
                        </a:rPr>
                        <m:t>𝑩𝒓𝒂𝒈</m:t>
                      </m:r>
                      <m:sSup>
                        <m:sSupPr>
                          <m:ctrlPr>
                            <a:rPr lang="en-IN" sz="2000" b="1" i="1" smtClean="0">
                              <a:latin typeface="Cambria Math" panose="02040503050406030204" pitchFamily="18" charset="0"/>
                              <a:ea typeface="Cambria Math" panose="02040503050406030204" pitchFamily="18" charset="0"/>
                            </a:rPr>
                          </m:ctrlPr>
                        </m:sSupPr>
                        <m:e>
                          <m:r>
                            <a:rPr lang="en-IN" sz="2000" b="1" i="1" smtClean="0">
                              <a:latin typeface="Cambria Math" panose="02040503050406030204" pitchFamily="18" charset="0"/>
                              <a:ea typeface="Cambria Math" panose="02040503050406030204" pitchFamily="18" charset="0"/>
                            </a:rPr>
                            <m:t>𝒈</m:t>
                          </m:r>
                        </m:e>
                        <m:sup>
                          <m:r>
                            <a:rPr lang="en-IN" sz="2000" b="1" i="1" smtClean="0">
                              <a:latin typeface="Cambria Math" panose="02040503050406030204" pitchFamily="18" charset="0"/>
                              <a:ea typeface="Cambria Math" panose="02040503050406030204" pitchFamily="18" charset="0"/>
                            </a:rPr>
                            <m:t>′</m:t>
                          </m:r>
                        </m:sup>
                      </m:sSup>
                      <m:r>
                        <a:rPr lang="en-IN" sz="2000" b="1" i="1" smtClean="0">
                          <a:latin typeface="Cambria Math" panose="02040503050406030204" pitchFamily="18" charset="0"/>
                          <a:ea typeface="Cambria Math" panose="02040503050406030204" pitchFamily="18" charset="0"/>
                        </a:rPr>
                        <m:t>𝒔</m:t>
                      </m:r>
                      <m:r>
                        <a:rPr lang="en-IN" sz="2000" b="1" i="1" smtClean="0">
                          <a:latin typeface="Cambria Math" panose="02040503050406030204" pitchFamily="18" charset="0"/>
                          <a:ea typeface="Cambria Math" panose="02040503050406030204" pitchFamily="18" charset="0"/>
                        </a:rPr>
                        <m:t> </m:t>
                      </m:r>
                      <m:r>
                        <a:rPr lang="en-IN" sz="2000" b="1" i="1" smtClean="0">
                          <a:latin typeface="Cambria Math" panose="02040503050406030204" pitchFamily="18" charset="0"/>
                          <a:ea typeface="Cambria Math" panose="02040503050406030204" pitchFamily="18" charset="0"/>
                        </a:rPr>
                        <m:t>𝑳𝒂𝒘</m:t>
                      </m:r>
                      <m:r>
                        <a:rPr lang="en-IN" sz="2000" b="1" i="1" smtClean="0">
                          <a:latin typeface="Cambria Math" panose="02040503050406030204" pitchFamily="18" charset="0"/>
                          <a:ea typeface="Cambria Math" panose="02040503050406030204" pitchFamily="18" charset="0"/>
                        </a:rPr>
                        <m:t>: </m:t>
                      </m:r>
                      <m:r>
                        <a:rPr lang="en-IN" sz="2000" b="0" i="1" smtClean="0">
                          <a:latin typeface="Cambria Math" panose="02040503050406030204" pitchFamily="18" charset="0"/>
                          <a:ea typeface="Cambria Math" panose="02040503050406030204" pitchFamily="18" charset="0"/>
                        </a:rPr>
                        <m:t>𝑛</m:t>
                      </m:r>
                      <m:r>
                        <m:rPr>
                          <m:nor/>
                        </m:rPr>
                        <a:rPr lang="en-US" sz="2000" dirty="0">
                          <a:latin typeface="Cambria Math" panose="02040503050406030204" pitchFamily="18" charset="0"/>
                          <a:ea typeface="Cambria Math" panose="02040503050406030204" pitchFamily="18" charset="0"/>
                        </a:rPr>
                        <m:t>𝜆</m:t>
                      </m:r>
                      <m:r>
                        <m:rPr>
                          <m:nor/>
                        </m:rPr>
                        <a:rPr lang="en-IN" sz="2000" i="0" dirty="0" smtClean="0">
                          <a:latin typeface="Cambria Math" panose="02040503050406030204" pitchFamily="18" charset="0"/>
                          <a:ea typeface="Cambria Math" panose="02040503050406030204" pitchFamily="18" charset="0"/>
                        </a:rPr>
                        <m:t> = 2</m:t>
                      </m:r>
                      <m:r>
                        <a:rPr lang="en-IN" sz="2000" b="0" i="1" dirty="0" smtClean="0">
                          <a:latin typeface="Cambria Math" panose="02040503050406030204" pitchFamily="18" charset="0"/>
                          <a:ea typeface="Cambria Math" panose="02040503050406030204" pitchFamily="18" charset="0"/>
                        </a:rPr>
                        <m:t>𝑑</m:t>
                      </m:r>
                      <m:r>
                        <a:rPr lang="en-US" sz="2000" b="0" i="1">
                          <a:latin typeface="Cambria Math" panose="02040503050406030204" pitchFamily="18" charset="0"/>
                          <a:ea typeface="Cambria Math" panose="02040503050406030204" pitchFamily="18" charset="0"/>
                        </a:rPr>
                        <m:t>𝑆𝑖𝑛</m:t>
                      </m:r>
                      <m:r>
                        <a:rPr lang="en-US" sz="2000" b="0" i="1">
                          <a:latin typeface="Cambria Math" panose="02040503050406030204" pitchFamily="18" charset="0"/>
                          <a:ea typeface="Cambria Math" panose="02040503050406030204" pitchFamily="18" charset="0"/>
                        </a:rPr>
                        <m:t>𝜃</m:t>
                      </m:r>
                      <m:r>
                        <a:rPr lang="en-IN" sz="2000" b="0" i="1" smtClean="0">
                          <a:latin typeface="Cambria Math" panose="02040503050406030204" pitchFamily="18" charset="0"/>
                          <a:ea typeface="Cambria Math" panose="02040503050406030204" pitchFamily="18" charset="0"/>
                        </a:rPr>
                        <m:t>  →(1) </m:t>
                      </m:r>
                    </m:oMath>
                  </m:oMathPara>
                </a14:m>
                <a:endParaRPr lang="en-IN" sz="2000" dirty="0"/>
              </a:p>
            </p:txBody>
          </p:sp>
        </mc:Choice>
        <mc:Fallback xmlns="">
          <p:sp>
            <p:nvSpPr>
              <p:cNvPr id="9" name="TextBox 8">
                <a:extLst>
                  <a:ext uri="{FF2B5EF4-FFF2-40B4-BE49-F238E27FC236}">
                    <a16:creationId xmlns:a16="http://schemas.microsoft.com/office/drawing/2014/main" id="{D20EDC68-2DEA-C210-AF62-5BC3C722835D}"/>
                  </a:ext>
                </a:extLst>
              </p:cNvPr>
              <p:cNvSpPr txBox="1">
                <a:spLocks noRot="1" noChangeAspect="1" noMove="1" noResize="1" noEditPoints="1" noAdjustHandles="1" noChangeArrowheads="1" noChangeShapeType="1" noTextEdit="1"/>
              </p:cNvSpPr>
              <p:nvPr/>
            </p:nvSpPr>
            <p:spPr>
              <a:xfrm>
                <a:off x="3870512" y="2422145"/>
                <a:ext cx="4450976" cy="400110"/>
              </a:xfrm>
              <a:prstGeom prst="rect">
                <a:avLst/>
              </a:prstGeom>
              <a:blipFill>
                <a:blip r:embed="rId4"/>
                <a:stretch>
                  <a:fillRect b="-1515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2B5E2E0-453F-93A1-DA09-2249C87BB74F}"/>
                  </a:ext>
                </a:extLst>
              </p:cNvPr>
              <p:cNvSpPr txBox="1"/>
              <p:nvPr/>
            </p:nvSpPr>
            <p:spPr>
              <a:xfrm>
                <a:off x="3901889" y="2906239"/>
                <a:ext cx="4388223" cy="538161"/>
              </a:xfrm>
              <a:prstGeom prst="rect">
                <a:avLst/>
              </a:prstGeom>
              <a:noFill/>
            </p:spPr>
            <p:txBody>
              <a:bodyPr wrap="square">
                <a:spAutoFit/>
              </a:bodyPr>
              <a:lstStyle/>
              <a:p>
                <a:r>
                  <a:rPr lang="en-US" sz="2000" b="0" dirty="0">
                    <a:latin typeface="Cambria Math" panose="02040503050406030204" pitchFamily="18" charset="0"/>
                    <a:ea typeface="Cambria Math" panose="02040503050406030204" pitchFamily="18" charset="0"/>
                  </a:rPr>
                  <a:t>In this case, strain is defined as </a:t>
                </a:r>
                <a14:m>
                  <m:oMath xmlns:m="http://schemas.openxmlformats.org/officeDocument/2006/math">
                    <m:r>
                      <a:rPr lang="en-US" sz="2800" b="0" i="1" smtClean="0">
                        <a:latin typeface="Cambria Math" panose="02040503050406030204" pitchFamily="18" charset="0"/>
                        <a:ea typeface="Cambria Math" panose="02040503050406030204" pitchFamily="18" charset="0"/>
                      </a:rPr>
                      <m:t>𝜀</m:t>
                    </m:r>
                  </m:oMath>
                </a14:m>
                <a:r>
                  <a:rPr lang="en-IN" sz="2000" dirty="0"/>
                  <a:t> </a:t>
                </a:r>
                <a14:m>
                  <m:oMath xmlns:m="http://schemas.openxmlformats.org/officeDocument/2006/math">
                    <m:r>
                      <a:rPr lang="en-IN" sz="2000" i="1">
                        <a:latin typeface="Cambria Math" panose="02040503050406030204" pitchFamily="18" charset="0"/>
                        <a:ea typeface="Cambria Math" panose="02040503050406030204" pitchFamily="18" charset="0"/>
                      </a:rPr>
                      <m:t>= </m:t>
                    </m:r>
                    <m:f>
                      <m:fPr>
                        <m:ctrlPr>
                          <a:rPr lang="en-IN" sz="2000" i="1">
                            <a:latin typeface="Cambria Math" panose="02040503050406030204" pitchFamily="18" charset="0"/>
                            <a:ea typeface="Cambria Math" panose="02040503050406030204" pitchFamily="18" charset="0"/>
                          </a:rPr>
                        </m:ctrlPr>
                      </m:fPr>
                      <m:num>
                        <m:r>
                          <m:rPr>
                            <m:sty m:val="p"/>
                          </m:rPr>
                          <a:rPr lang="el-GR" sz="2000" i="1">
                            <a:latin typeface="Cambria Math" panose="02040503050406030204" pitchFamily="18" charset="0"/>
                            <a:ea typeface="Cambria Math" panose="02040503050406030204" pitchFamily="18" charset="0"/>
                          </a:rPr>
                          <m:t>Δ</m:t>
                        </m:r>
                        <m:r>
                          <a:rPr lang="en-IN" sz="2000" i="1">
                            <a:latin typeface="Cambria Math" panose="02040503050406030204" pitchFamily="18" charset="0"/>
                            <a:ea typeface="Cambria Math" panose="02040503050406030204" pitchFamily="18" charset="0"/>
                          </a:rPr>
                          <m:t>𝑑</m:t>
                        </m:r>
                      </m:num>
                      <m:den>
                        <m:r>
                          <a:rPr lang="en-IN" sz="2000" i="1">
                            <a:latin typeface="Cambria Math" panose="02040503050406030204" pitchFamily="18" charset="0"/>
                            <a:ea typeface="Cambria Math" panose="02040503050406030204" pitchFamily="18" charset="0"/>
                          </a:rPr>
                          <m:t>𝑑</m:t>
                        </m:r>
                      </m:den>
                    </m:f>
                  </m:oMath>
                </a14:m>
                <a:endParaRPr lang="en-IN" sz="2000" dirty="0"/>
              </a:p>
            </p:txBody>
          </p:sp>
        </mc:Choice>
        <mc:Fallback xmlns="">
          <p:sp>
            <p:nvSpPr>
              <p:cNvPr id="10" name="TextBox 9">
                <a:extLst>
                  <a:ext uri="{FF2B5EF4-FFF2-40B4-BE49-F238E27FC236}">
                    <a16:creationId xmlns:a16="http://schemas.microsoft.com/office/drawing/2014/main" id="{12B5E2E0-453F-93A1-DA09-2249C87BB74F}"/>
                  </a:ext>
                </a:extLst>
              </p:cNvPr>
              <p:cNvSpPr txBox="1">
                <a:spLocks noRot="1" noChangeAspect="1" noMove="1" noResize="1" noEditPoints="1" noAdjustHandles="1" noChangeArrowheads="1" noChangeShapeType="1" noTextEdit="1"/>
              </p:cNvSpPr>
              <p:nvPr/>
            </p:nvSpPr>
            <p:spPr>
              <a:xfrm>
                <a:off x="3901889" y="2906239"/>
                <a:ext cx="4388223" cy="538161"/>
              </a:xfrm>
              <a:prstGeom prst="rect">
                <a:avLst/>
              </a:prstGeom>
              <a:blipFill>
                <a:blip r:embed="rId5"/>
                <a:stretch>
                  <a:fillRect l="-1389" b="-681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BDB6588-EF99-0A68-CD17-5C359D7495FA}"/>
                  </a:ext>
                </a:extLst>
              </p:cNvPr>
              <p:cNvSpPr txBox="1"/>
              <p:nvPr/>
            </p:nvSpPr>
            <p:spPr>
              <a:xfrm>
                <a:off x="526723" y="3523301"/>
                <a:ext cx="11138554" cy="400110"/>
              </a:xfrm>
              <a:prstGeom prst="rect">
                <a:avLst/>
              </a:prstGeom>
              <a:noFill/>
            </p:spPr>
            <p:txBody>
              <a:bodyPr wrap="square">
                <a:spAutoFit/>
              </a:bodyPr>
              <a:lstStyle/>
              <a:p>
                <a:r>
                  <a:rPr lang="en-US" sz="2000" dirty="0">
                    <a:latin typeface="Cambria Math" panose="02040503050406030204" pitchFamily="18" charset="0"/>
                    <a:ea typeface="Cambria Math" panose="02040503050406030204" pitchFamily="18" charset="0"/>
                  </a:rPr>
                  <a:t>For a change in the interplanar spacing (</a:t>
                </a:r>
                <a14:m>
                  <m:oMath xmlns:m="http://schemas.openxmlformats.org/officeDocument/2006/math">
                    <m:r>
                      <m:rPr>
                        <m:sty m:val="p"/>
                      </m:rPr>
                      <a:rPr lang="el-GR" sz="2000" i="1">
                        <a:latin typeface="Cambria Math" panose="02040503050406030204" pitchFamily="18" charset="0"/>
                        <a:ea typeface="Cambria Math" panose="02040503050406030204" pitchFamily="18" charset="0"/>
                      </a:rPr>
                      <m:t>Δ</m:t>
                    </m:r>
                    <m:r>
                      <a:rPr lang="en-IN" sz="2000" i="1">
                        <a:latin typeface="Cambria Math" panose="02040503050406030204" pitchFamily="18" charset="0"/>
                        <a:ea typeface="Cambria Math" panose="02040503050406030204" pitchFamily="18" charset="0"/>
                      </a:rPr>
                      <m:t>𝑑</m:t>
                    </m:r>
                  </m:oMath>
                </a14:m>
                <a:r>
                  <a:rPr lang="en-US" sz="2000" dirty="0">
                    <a:latin typeface="Cambria Math" panose="02040503050406030204" pitchFamily="18" charset="0"/>
                    <a:ea typeface="Cambria Math" panose="02040503050406030204" pitchFamily="18" charset="0"/>
                  </a:rPr>
                  <a:t>), there is a corresponding change in the Bragg angle (</a:t>
                </a: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Δ</m:t>
                    </m:r>
                    <m:r>
                      <a:rPr lang="el-GR" sz="2000" i="1" smtClean="0">
                        <a:latin typeface="Cambria Math" panose="02040503050406030204" pitchFamily="18" charset="0"/>
                        <a:ea typeface="Cambria Math" panose="02040503050406030204" pitchFamily="18" charset="0"/>
                      </a:rPr>
                      <m:t>𝜃</m:t>
                    </m:r>
                  </m:oMath>
                </a14:m>
                <a:r>
                  <a:rPr lang="en-US" sz="2000" dirty="0">
                    <a:latin typeface="Cambria Math" panose="02040503050406030204" pitchFamily="18" charset="0"/>
                    <a:ea typeface="Cambria Math" panose="02040503050406030204" pitchFamily="18" charset="0"/>
                  </a:rPr>
                  <a:t>)</a:t>
                </a:r>
                <a:endParaRPr lang="en-IN" sz="2000" dirty="0">
                  <a:latin typeface="Cambria Math" panose="02040503050406030204" pitchFamily="18" charset="0"/>
                  <a:ea typeface="Cambria Math" panose="02040503050406030204" pitchFamily="18" charset="0"/>
                </a:endParaRPr>
              </a:p>
            </p:txBody>
          </p:sp>
        </mc:Choice>
        <mc:Fallback xmlns="">
          <p:sp>
            <p:nvSpPr>
              <p:cNvPr id="11" name="TextBox 10">
                <a:extLst>
                  <a:ext uri="{FF2B5EF4-FFF2-40B4-BE49-F238E27FC236}">
                    <a16:creationId xmlns:a16="http://schemas.microsoft.com/office/drawing/2014/main" id="{5BDB6588-EF99-0A68-CD17-5C359D7495FA}"/>
                  </a:ext>
                </a:extLst>
              </p:cNvPr>
              <p:cNvSpPr txBox="1">
                <a:spLocks noRot="1" noChangeAspect="1" noMove="1" noResize="1" noEditPoints="1" noAdjustHandles="1" noChangeArrowheads="1" noChangeShapeType="1" noTextEdit="1"/>
              </p:cNvSpPr>
              <p:nvPr/>
            </p:nvSpPr>
            <p:spPr>
              <a:xfrm>
                <a:off x="526723" y="3523301"/>
                <a:ext cx="11138554" cy="400110"/>
              </a:xfrm>
              <a:prstGeom prst="rect">
                <a:avLst/>
              </a:prstGeom>
              <a:blipFill>
                <a:blip r:embed="rId6"/>
                <a:stretch>
                  <a:fillRect l="-547" t="-9091" b="-2575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F654CC0-E98B-3C44-ECA7-579317FDE241}"/>
                  </a:ext>
                </a:extLst>
              </p:cNvPr>
              <p:cNvSpPr txBox="1"/>
              <p:nvPr/>
            </p:nvSpPr>
            <p:spPr>
              <a:xfrm>
                <a:off x="4392175" y="4002312"/>
                <a:ext cx="3407651"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2000" b="0" i="1" smtClean="0">
                          <a:latin typeface="Cambria Math" panose="02040503050406030204" pitchFamily="18" charset="0"/>
                          <a:ea typeface="Cambria Math" panose="02040503050406030204" pitchFamily="18" charset="0"/>
                        </a:rPr>
                        <m:t>𝑛</m:t>
                      </m:r>
                      <m:r>
                        <m:rPr>
                          <m:nor/>
                        </m:rPr>
                        <a:rPr lang="en-US" sz="2000" dirty="0">
                          <a:latin typeface="Cambria Math" panose="02040503050406030204" pitchFamily="18" charset="0"/>
                          <a:ea typeface="Cambria Math" panose="02040503050406030204" pitchFamily="18" charset="0"/>
                        </a:rPr>
                        <m:t>𝜆</m:t>
                      </m:r>
                      <m:r>
                        <m:rPr>
                          <m:nor/>
                        </m:rPr>
                        <a:rPr lang="en-IN" sz="2000" i="0" dirty="0" smtClean="0">
                          <a:latin typeface="Cambria Math" panose="02040503050406030204" pitchFamily="18" charset="0"/>
                          <a:ea typeface="Cambria Math" panose="02040503050406030204" pitchFamily="18" charset="0"/>
                        </a:rPr>
                        <m:t> = 2</m:t>
                      </m:r>
                      <m:r>
                        <a:rPr lang="en-IN" sz="2000" b="0" i="1" dirty="0" smtClean="0">
                          <a:latin typeface="Cambria Math" panose="02040503050406030204" pitchFamily="18" charset="0"/>
                          <a:ea typeface="Cambria Math" panose="02040503050406030204" pitchFamily="18" charset="0"/>
                        </a:rPr>
                        <m:t>(</m:t>
                      </m:r>
                      <m:r>
                        <a:rPr lang="en-IN" sz="2000" b="0" i="1" dirty="0" smtClean="0">
                          <a:latin typeface="Cambria Math" panose="02040503050406030204" pitchFamily="18" charset="0"/>
                          <a:ea typeface="Cambria Math" panose="02040503050406030204" pitchFamily="18" charset="0"/>
                        </a:rPr>
                        <m:t>𝑑</m:t>
                      </m:r>
                      <m:r>
                        <a:rPr lang="en-IN" sz="2000" b="0" i="1" dirty="0" smtClean="0">
                          <a:latin typeface="Cambria Math" panose="02040503050406030204" pitchFamily="18" charset="0"/>
                          <a:ea typeface="Cambria Math" panose="02040503050406030204" pitchFamily="18" charset="0"/>
                        </a:rPr>
                        <m:t>+</m:t>
                      </m:r>
                      <m:r>
                        <m:rPr>
                          <m:sty m:val="p"/>
                        </m:rPr>
                        <a:rPr lang="el-GR" sz="2000" i="1">
                          <a:latin typeface="Cambria Math" panose="02040503050406030204" pitchFamily="18" charset="0"/>
                          <a:ea typeface="Cambria Math" panose="02040503050406030204" pitchFamily="18" charset="0"/>
                        </a:rPr>
                        <m:t>Δ</m:t>
                      </m:r>
                      <m:r>
                        <a:rPr lang="en-IN" sz="2000" i="1">
                          <a:latin typeface="Cambria Math" panose="02040503050406030204" pitchFamily="18" charset="0"/>
                          <a:ea typeface="Cambria Math" panose="02040503050406030204" pitchFamily="18" charset="0"/>
                        </a:rPr>
                        <m:t>𝑑</m:t>
                      </m:r>
                      <m:r>
                        <a:rPr lang="en-IN" sz="2000" b="0" i="1" smtClean="0">
                          <a:latin typeface="Cambria Math" panose="02040503050406030204" pitchFamily="18" charset="0"/>
                          <a:ea typeface="Cambria Math" panose="02040503050406030204" pitchFamily="18" charset="0"/>
                        </a:rPr>
                        <m:t>)</m:t>
                      </m:r>
                      <m:r>
                        <a:rPr lang="en-US" sz="2000" b="0" i="1">
                          <a:latin typeface="Cambria Math" panose="02040503050406030204" pitchFamily="18" charset="0"/>
                          <a:ea typeface="Cambria Math" panose="02040503050406030204" pitchFamily="18" charset="0"/>
                        </a:rPr>
                        <m:t>𝑆𝑖𝑛</m:t>
                      </m:r>
                      <m:r>
                        <a:rPr lang="en-IN" sz="2000" b="0" i="1" smtClean="0">
                          <a:latin typeface="Cambria Math" panose="02040503050406030204" pitchFamily="18" charset="0"/>
                          <a:ea typeface="Cambria Math" panose="02040503050406030204" pitchFamily="18" charset="0"/>
                        </a:rPr>
                        <m:t>(</m:t>
                      </m:r>
                      <m:r>
                        <a:rPr lang="en-US" sz="2000" b="0" i="1">
                          <a:latin typeface="Cambria Math" panose="02040503050406030204" pitchFamily="18" charset="0"/>
                          <a:ea typeface="Cambria Math" panose="02040503050406030204" pitchFamily="18" charset="0"/>
                        </a:rPr>
                        <m:t>𝜃</m:t>
                      </m:r>
                      <m:r>
                        <a:rPr lang="en-IN" sz="2000" b="0" i="1" smtClean="0">
                          <a:latin typeface="Cambria Math" panose="02040503050406030204" pitchFamily="18" charset="0"/>
                          <a:ea typeface="Cambria Math" panose="02040503050406030204" pitchFamily="18" charset="0"/>
                        </a:rPr>
                        <m:t>+</m:t>
                      </m:r>
                      <m:r>
                        <m:rPr>
                          <m:sty m:val="p"/>
                        </m:rPr>
                        <a:rPr lang="el-GR" sz="2000" i="1">
                          <a:latin typeface="Cambria Math" panose="02040503050406030204" pitchFamily="18" charset="0"/>
                          <a:ea typeface="Cambria Math" panose="02040503050406030204" pitchFamily="18" charset="0"/>
                        </a:rPr>
                        <m:t>Δ</m:t>
                      </m:r>
                      <m:r>
                        <a:rPr lang="el-GR" sz="2000" i="1">
                          <a:latin typeface="Cambria Math" panose="02040503050406030204" pitchFamily="18" charset="0"/>
                          <a:ea typeface="Cambria Math" panose="02040503050406030204" pitchFamily="18" charset="0"/>
                        </a:rPr>
                        <m:t>𝜃</m:t>
                      </m:r>
                      <m:r>
                        <a:rPr lang="en-IN" sz="2000" b="0" i="0" smtClean="0">
                          <a:latin typeface="Cambria Math" panose="02040503050406030204" pitchFamily="18" charset="0"/>
                          <a:ea typeface="Cambria Math" panose="02040503050406030204" pitchFamily="18" charset="0"/>
                        </a:rPr>
                        <m:t>)</m:t>
                      </m:r>
                    </m:oMath>
                  </m:oMathPara>
                </a14:m>
                <a:endParaRPr lang="en-IN" sz="2000" dirty="0"/>
              </a:p>
            </p:txBody>
          </p:sp>
        </mc:Choice>
        <mc:Fallback xmlns="">
          <p:sp>
            <p:nvSpPr>
              <p:cNvPr id="14" name="TextBox 13">
                <a:extLst>
                  <a:ext uri="{FF2B5EF4-FFF2-40B4-BE49-F238E27FC236}">
                    <a16:creationId xmlns:a16="http://schemas.microsoft.com/office/drawing/2014/main" id="{2F654CC0-E98B-3C44-ECA7-579317FDE241}"/>
                  </a:ext>
                </a:extLst>
              </p:cNvPr>
              <p:cNvSpPr txBox="1">
                <a:spLocks noRot="1" noChangeAspect="1" noMove="1" noResize="1" noEditPoints="1" noAdjustHandles="1" noChangeArrowheads="1" noChangeShapeType="1" noTextEdit="1"/>
              </p:cNvSpPr>
              <p:nvPr/>
            </p:nvSpPr>
            <p:spPr>
              <a:xfrm>
                <a:off x="4392175" y="4002312"/>
                <a:ext cx="3407651" cy="400110"/>
              </a:xfrm>
              <a:prstGeom prst="rect">
                <a:avLst/>
              </a:prstGeom>
              <a:blipFill>
                <a:blip r:embed="rId7"/>
                <a:stretch>
                  <a:fillRect b="-1538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E7BED56-5F72-8247-F695-C542612C6354}"/>
                  </a:ext>
                </a:extLst>
              </p:cNvPr>
              <p:cNvSpPr txBox="1"/>
              <p:nvPr/>
            </p:nvSpPr>
            <p:spPr>
              <a:xfrm>
                <a:off x="3571882" y="4481323"/>
                <a:ext cx="504823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2000" b="0" i="1" smtClean="0">
                          <a:latin typeface="Cambria Math" panose="02040503050406030204" pitchFamily="18" charset="0"/>
                          <a:ea typeface="Cambria Math" panose="02040503050406030204" pitchFamily="18" charset="0"/>
                        </a:rPr>
                        <m:t>𝑛</m:t>
                      </m:r>
                      <m:r>
                        <m:rPr>
                          <m:nor/>
                        </m:rPr>
                        <a:rPr lang="en-US" sz="2000" dirty="0">
                          <a:latin typeface="Cambria Math" panose="02040503050406030204" pitchFamily="18" charset="0"/>
                          <a:ea typeface="Cambria Math" panose="02040503050406030204" pitchFamily="18" charset="0"/>
                        </a:rPr>
                        <m:t>𝜆</m:t>
                      </m:r>
                      <m:r>
                        <m:rPr>
                          <m:nor/>
                        </m:rPr>
                        <a:rPr lang="en-IN" sz="2000" i="0" dirty="0" smtClean="0">
                          <a:latin typeface="Cambria Math" panose="02040503050406030204" pitchFamily="18" charset="0"/>
                          <a:ea typeface="Cambria Math" panose="02040503050406030204" pitchFamily="18" charset="0"/>
                        </a:rPr>
                        <m:t> = 2</m:t>
                      </m:r>
                      <m:d>
                        <m:dPr>
                          <m:ctrlPr>
                            <a:rPr lang="en-IN" sz="2000" b="0" i="1" dirty="0" smtClean="0">
                              <a:latin typeface="Cambria Math" panose="02040503050406030204" pitchFamily="18" charset="0"/>
                              <a:ea typeface="Cambria Math" panose="02040503050406030204" pitchFamily="18" charset="0"/>
                            </a:rPr>
                          </m:ctrlPr>
                        </m:dPr>
                        <m:e>
                          <m:r>
                            <a:rPr lang="en-IN" sz="2000" b="0" i="1" dirty="0" smtClean="0">
                              <a:latin typeface="Cambria Math" panose="02040503050406030204" pitchFamily="18" charset="0"/>
                              <a:ea typeface="Cambria Math" panose="02040503050406030204" pitchFamily="18" charset="0"/>
                            </a:rPr>
                            <m:t>𝑑</m:t>
                          </m:r>
                          <m:r>
                            <a:rPr lang="en-IN" sz="2000" b="0" i="1" dirty="0" smtClean="0">
                              <a:latin typeface="Cambria Math" panose="02040503050406030204" pitchFamily="18" charset="0"/>
                              <a:ea typeface="Cambria Math" panose="02040503050406030204" pitchFamily="18" charset="0"/>
                            </a:rPr>
                            <m:t>+</m:t>
                          </m:r>
                          <m:r>
                            <m:rPr>
                              <m:sty m:val="p"/>
                            </m:rPr>
                            <a:rPr lang="el-GR" sz="2000" i="1">
                              <a:latin typeface="Cambria Math" panose="02040503050406030204" pitchFamily="18" charset="0"/>
                              <a:ea typeface="Cambria Math" panose="02040503050406030204" pitchFamily="18" charset="0"/>
                            </a:rPr>
                            <m:t>Δ</m:t>
                          </m:r>
                          <m:r>
                            <a:rPr lang="en-IN" sz="2000" i="1">
                              <a:latin typeface="Cambria Math" panose="02040503050406030204" pitchFamily="18" charset="0"/>
                              <a:ea typeface="Cambria Math" panose="02040503050406030204" pitchFamily="18" charset="0"/>
                            </a:rPr>
                            <m:t>𝑑</m:t>
                          </m:r>
                        </m:e>
                      </m:d>
                      <m:r>
                        <a:rPr lang="en-IN" sz="2000" b="0" i="1" smtClean="0">
                          <a:latin typeface="Cambria Math" panose="02040503050406030204" pitchFamily="18" charset="0"/>
                          <a:ea typeface="Cambria Math" panose="02040503050406030204" pitchFamily="18" charset="0"/>
                        </a:rPr>
                        <m:t>(</m:t>
                      </m:r>
                      <m:r>
                        <a:rPr lang="en-IN" sz="2000" b="0" i="1" smtClean="0">
                          <a:latin typeface="Cambria Math" panose="02040503050406030204" pitchFamily="18" charset="0"/>
                          <a:ea typeface="Cambria Math" panose="02040503050406030204" pitchFamily="18" charset="0"/>
                        </a:rPr>
                        <m:t>𝑆𝑖𝑛</m:t>
                      </m:r>
                      <m:r>
                        <a:rPr lang="el-GR" sz="2000" i="1">
                          <a:latin typeface="Cambria Math" panose="02040503050406030204" pitchFamily="18" charset="0"/>
                          <a:ea typeface="Cambria Math" panose="02040503050406030204" pitchFamily="18" charset="0"/>
                        </a:rPr>
                        <m:t>𝜃</m:t>
                      </m:r>
                      <m:r>
                        <a:rPr lang="en-IN" sz="2000" b="0" i="1" smtClean="0">
                          <a:latin typeface="Cambria Math" panose="02040503050406030204" pitchFamily="18" charset="0"/>
                          <a:ea typeface="Cambria Math" panose="02040503050406030204" pitchFamily="18" charset="0"/>
                        </a:rPr>
                        <m:t>.</m:t>
                      </m:r>
                      <m:r>
                        <a:rPr lang="en-IN" sz="2000" b="0" i="1" smtClean="0">
                          <a:latin typeface="Cambria Math" panose="02040503050406030204" pitchFamily="18" charset="0"/>
                          <a:ea typeface="Cambria Math" panose="02040503050406030204" pitchFamily="18" charset="0"/>
                        </a:rPr>
                        <m:t>𝐶𝑜𝑠</m:t>
                      </m:r>
                      <m:r>
                        <m:rPr>
                          <m:sty m:val="p"/>
                        </m:rPr>
                        <a:rPr lang="el-GR" sz="2000" i="1">
                          <a:latin typeface="Cambria Math" panose="02040503050406030204" pitchFamily="18" charset="0"/>
                          <a:ea typeface="Cambria Math" panose="02040503050406030204" pitchFamily="18" charset="0"/>
                        </a:rPr>
                        <m:t>Δ</m:t>
                      </m:r>
                      <m:r>
                        <a:rPr lang="el-GR" sz="2000" i="1">
                          <a:latin typeface="Cambria Math" panose="02040503050406030204" pitchFamily="18" charset="0"/>
                          <a:ea typeface="Cambria Math" panose="02040503050406030204" pitchFamily="18" charset="0"/>
                        </a:rPr>
                        <m:t>𝜃</m:t>
                      </m:r>
                      <m:r>
                        <a:rPr lang="en-IN" sz="2000" b="0" i="1" smtClean="0">
                          <a:latin typeface="Cambria Math" panose="02040503050406030204" pitchFamily="18" charset="0"/>
                          <a:ea typeface="Cambria Math" panose="02040503050406030204" pitchFamily="18" charset="0"/>
                        </a:rPr>
                        <m:t>+</m:t>
                      </m:r>
                      <m:r>
                        <a:rPr lang="en-IN" sz="2000" b="0" i="1" smtClean="0">
                          <a:latin typeface="Cambria Math" panose="02040503050406030204" pitchFamily="18" charset="0"/>
                          <a:ea typeface="Cambria Math" panose="02040503050406030204" pitchFamily="18" charset="0"/>
                        </a:rPr>
                        <m:t>𝑆𝑖𝑛</m:t>
                      </m:r>
                      <m:r>
                        <m:rPr>
                          <m:sty m:val="p"/>
                        </m:rPr>
                        <a:rPr lang="el-GR" sz="2000" i="1">
                          <a:latin typeface="Cambria Math" panose="02040503050406030204" pitchFamily="18" charset="0"/>
                          <a:ea typeface="Cambria Math" panose="02040503050406030204" pitchFamily="18" charset="0"/>
                        </a:rPr>
                        <m:t>Δ</m:t>
                      </m:r>
                      <m:r>
                        <a:rPr lang="el-GR" sz="2000" i="1">
                          <a:latin typeface="Cambria Math" panose="02040503050406030204" pitchFamily="18" charset="0"/>
                          <a:ea typeface="Cambria Math" panose="02040503050406030204" pitchFamily="18" charset="0"/>
                        </a:rPr>
                        <m:t>𝜃</m:t>
                      </m:r>
                      <m:r>
                        <a:rPr lang="en-IN" sz="2000" b="0" i="1" smtClean="0">
                          <a:latin typeface="Cambria Math" panose="02040503050406030204" pitchFamily="18" charset="0"/>
                          <a:ea typeface="Cambria Math" panose="02040503050406030204" pitchFamily="18" charset="0"/>
                        </a:rPr>
                        <m:t>.</m:t>
                      </m:r>
                      <m:r>
                        <a:rPr lang="en-IN" sz="2000" b="0" i="1" smtClean="0">
                          <a:latin typeface="Cambria Math" panose="02040503050406030204" pitchFamily="18" charset="0"/>
                          <a:ea typeface="Cambria Math" panose="02040503050406030204" pitchFamily="18" charset="0"/>
                        </a:rPr>
                        <m:t>𝐶𝑜𝑠</m:t>
                      </m:r>
                      <m:r>
                        <a:rPr lang="el-GR" sz="2000" i="1">
                          <a:latin typeface="Cambria Math" panose="02040503050406030204" pitchFamily="18" charset="0"/>
                          <a:ea typeface="Cambria Math" panose="02040503050406030204" pitchFamily="18" charset="0"/>
                        </a:rPr>
                        <m:t>𝜃</m:t>
                      </m:r>
                      <m:r>
                        <a:rPr lang="en-IN" sz="2000" b="0" i="1" smtClean="0">
                          <a:latin typeface="Cambria Math" panose="02040503050406030204" pitchFamily="18" charset="0"/>
                          <a:ea typeface="Cambria Math" panose="02040503050406030204" pitchFamily="18" charset="0"/>
                        </a:rPr>
                        <m:t>)</m:t>
                      </m:r>
                    </m:oMath>
                  </m:oMathPara>
                </a14:m>
                <a:endParaRPr lang="en-IN" sz="2000" dirty="0"/>
              </a:p>
            </p:txBody>
          </p:sp>
        </mc:Choice>
        <mc:Fallback xmlns="">
          <p:sp>
            <p:nvSpPr>
              <p:cNvPr id="15" name="TextBox 14">
                <a:extLst>
                  <a:ext uri="{FF2B5EF4-FFF2-40B4-BE49-F238E27FC236}">
                    <a16:creationId xmlns:a16="http://schemas.microsoft.com/office/drawing/2014/main" id="{2E7BED56-5F72-8247-F695-C542612C6354}"/>
                  </a:ext>
                </a:extLst>
              </p:cNvPr>
              <p:cNvSpPr txBox="1">
                <a:spLocks noRot="1" noChangeAspect="1" noMove="1" noResize="1" noEditPoints="1" noAdjustHandles="1" noChangeArrowheads="1" noChangeShapeType="1" noTextEdit="1"/>
              </p:cNvSpPr>
              <p:nvPr/>
            </p:nvSpPr>
            <p:spPr>
              <a:xfrm>
                <a:off x="3571882" y="4481323"/>
                <a:ext cx="5048237" cy="400110"/>
              </a:xfrm>
              <a:prstGeom prst="rect">
                <a:avLst/>
              </a:prstGeom>
              <a:blipFill>
                <a:blip r:embed="rId8"/>
                <a:stretch>
                  <a:fillRect r="-362" b="-1515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A5DEC3B-2D64-529D-08C7-2D44EDEFB2D3}"/>
                  </a:ext>
                </a:extLst>
              </p:cNvPr>
              <p:cNvSpPr txBox="1"/>
              <p:nvPr/>
            </p:nvSpPr>
            <p:spPr>
              <a:xfrm>
                <a:off x="3338068" y="4960334"/>
                <a:ext cx="5569277" cy="400110"/>
              </a:xfrm>
              <a:prstGeom prst="rect">
                <a:avLst/>
              </a:prstGeom>
              <a:noFill/>
            </p:spPr>
            <p:txBody>
              <a:bodyPr wrap="square">
                <a:spAutoFit/>
              </a:bodyPr>
              <a:lstStyle/>
              <a:p>
                <a:r>
                  <a:rPr lang="en-IN" sz="2000" dirty="0">
                    <a:latin typeface="Cambria Math" panose="02040503050406030204" pitchFamily="18" charset="0"/>
                    <a:ea typeface="Cambria Math" panose="02040503050406030204" pitchFamily="18" charset="0"/>
                  </a:rPr>
                  <a:t>Assuming </a:t>
                </a: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Δ</m:t>
                    </m:r>
                    <m:r>
                      <a:rPr lang="el-GR" sz="2000" i="1" smtClean="0">
                        <a:latin typeface="Cambria Math" panose="02040503050406030204" pitchFamily="18" charset="0"/>
                        <a:ea typeface="Cambria Math" panose="02040503050406030204" pitchFamily="18" charset="0"/>
                      </a:rPr>
                      <m:t>𝜃</m:t>
                    </m:r>
                  </m:oMath>
                </a14:m>
                <a:r>
                  <a:rPr lang="en-IN" sz="2000" dirty="0">
                    <a:latin typeface="Cambria Math" panose="02040503050406030204" pitchFamily="18" charset="0"/>
                    <a:ea typeface="Cambria Math" panose="02040503050406030204" pitchFamily="18" charset="0"/>
                  </a:rPr>
                  <a:t> is small, </a:t>
                </a:r>
                <a14:m>
                  <m:oMath xmlns:m="http://schemas.openxmlformats.org/officeDocument/2006/math">
                    <m:r>
                      <m:rPr>
                        <m:sty m:val="p"/>
                      </m:rPr>
                      <a:rPr lang="en-IN" sz="2000" b="0" i="0" smtClean="0">
                        <a:latin typeface="Cambria Math" panose="02040503050406030204" pitchFamily="18" charset="0"/>
                        <a:ea typeface="Cambria Math" panose="02040503050406030204" pitchFamily="18" charset="0"/>
                      </a:rPr>
                      <m:t>Cos</m:t>
                    </m:r>
                    <m:r>
                      <m:rPr>
                        <m:sty m:val="p"/>
                      </m:rPr>
                      <a:rPr lang="el-GR" sz="2000" i="1">
                        <a:latin typeface="Cambria Math" panose="02040503050406030204" pitchFamily="18" charset="0"/>
                        <a:ea typeface="Cambria Math" panose="02040503050406030204" pitchFamily="18" charset="0"/>
                      </a:rPr>
                      <m:t>Δ</m:t>
                    </m:r>
                    <m:r>
                      <a:rPr lang="el-GR" sz="2000" i="1">
                        <a:latin typeface="Cambria Math" panose="02040503050406030204" pitchFamily="18" charset="0"/>
                        <a:ea typeface="Cambria Math" panose="02040503050406030204" pitchFamily="18" charset="0"/>
                      </a:rPr>
                      <m:t>𝜃</m:t>
                    </m:r>
                    <m:r>
                      <a:rPr lang="en-IN" sz="2000" b="0" i="1" smtClean="0">
                        <a:latin typeface="Cambria Math" panose="02040503050406030204" pitchFamily="18" charset="0"/>
                        <a:ea typeface="Cambria Math" panose="02040503050406030204" pitchFamily="18" charset="0"/>
                      </a:rPr>
                      <m:t>=1</m:t>
                    </m:r>
                  </m:oMath>
                </a14:m>
                <a:r>
                  <a:rPr lang="en-IN" sz="2000" dirty="0">
                    <a:latin typeface="Cambria Math" panose="02040503050406030204" pitchFamily="18" charset="0"/>
                    <a:ea typeface="Cambria Math" panose="02040503050406030204" pitchFamily="18" charset="0"/>
                  </a:rPr>
                  <a:t> and </a:t>
                </a:r>
                <a14:m>
                  <m:oMath xmlns:m="http://schemas.openxmlformats.org/officeDocument/2006/math">
                    <m:r>
                      <m:rPr>
                        <m:sty m:val="p"/>
                      </m:rPr>
                      <a:rPr lang="en-IN" sz="2000" b="0" i="0" smtClean="0">
                        <a:latin typeface="Cambria Math" panose="02040503050406030204" pitchFamily="18" charset="0"/>
                        <a:ea typeface="Cambria Math" panose="02040503050406030204" pitchFamily="18" charset="0"/>
                      </a:rPr>
                      <m:t>Sin</m:t>
                    </m:r>
                    <m:r>
                      <m:rPr>
                        <m:sty m:val="p"/>
                      </m:rPr>
                      <a:rPr lang="el-GR" sz="2000" i="1">
                        <a:latin typeface="Cambria Math" panose="02040503050406030204" pitchFamily="18" charset="0"/>
                        <a:ea typeface="Cambria Math" panose="02040503050406030204" pitchFamily="18" charset="0"/>
                      </a:rPr>
                      <m:t>Δ</m:t>
                    </m:r>
                    <m:r>
                      <a:rPr lang="el-GR" sz="2000" i="1">
                        <a:latin typeface="Cambria Math" panose="02040503050406030204" pitchFamily="18" charset="0"/>
                        <a:ea typeface="Cambria Math" panose="02040503050406030204" pitchFamily="18" charset="0"/>
                      </a:rPr>
                      <m:t>𝜃</m:t>
                    </m:r>
                    <m:r>
                      <a:rPr lang="en-IN" sz="2000" b="0" i="1" smtClean="0">
                        <a:latin typeface="Cambria Math" panose="02040503050406030204" pitchFamily="18" charset="0"/>
                        <a:ea typeface="Cambria Math" panose="02040503050406030204" pitchFamily="18" charset="0"/>
                      </a:rPr>
                      <m:t>=</m:t>
                    </m:r>
                    <m:r>
                      <m:rPr>
                        <m:sty m:val="p"/>
                      </m:rPr>
                      <a:rPr lang="el-GR" sz="2000" i="1">
                        <a:latin typeface="Cambria Math" panose="02040503050406030204" pitchFamily="18" charset="0"/>
                        <a:ea typeface="Cambria Math" panose="02040503050406030204" pitchFamily="18" charset="0"/>
                      </a:rPr>
                      <m:t>Δ</m:t>
                    </m:r>
                    <m:r>
                      <a:rPr lang="el-GR" sz="2000" i="1">
                        <a:latin typeface="Cambria Math" panose="02040503050406030204" pitchFamily="18" charset="0"/>
                        <a:ea typeface="Cambria Math" panose="02040503050406030204" pitchFamily="18" charset="0"/>
                      </a:rPr>
                      <m:t>𝜃</m:t>
                    </m:r>
                  </m:oMath>
                </a14:m>
                <a:endParaRPr lang="en-IN" sz="2000" dirty="0">
                  <a:latin typeface="Cambria Math" panose="02040503050406030204" pitchFamily="18" charset="0"/>
                  <a:ea typeface="Cambria Math" panose="02040503050406030204" pitchFamily="18" charset="0"/>
                </a:endParaRPr>
              </a:p>
            </p:txBody>
          </p:sp>
        </mc:Choice>
        <mc:Fallback xmlns="">
          <p:sp>
            <p:nvSpPr>
              <p:cNvPr id="16" name="TextBox 15">
                <a:extLst>
                  <a:ext uri="{FF2B5EF4-FFF2-40B4-BE49-F238E27FC236}">
                    <a16:creationId xmlns:a16="http://schemas.microsoft.com/office/drawing/2014/main" id="{EA5DEC3B-2D64-529D-08C7-2D44EDEFB2D3}"/>
                  </a:ext>
                </a:extLst>
              </p:cNvPr>
              <p:cNvSpPr txBox="1">
                <a:spLocks noRot="1" noChangeAspect="1" noMove="1" noResize="1" noEditPoints="1" noAdjustHandles="1" noChangeArrowheads="1" noChangeShapeType="1" noTextEdit="1"/>
              </p:cNvSpPr>
              <p:nvPr/>
            </p:nvSpPr>
            <p:spPr>
              <a:xfrm>
                <a:off x="3338068" y="4960334"/>
                <a:ext cx="5569277" cy="400110"/>
              </a:xfrm>
              <a:prstGeom prst="rect">
                <a:avLst/>
              </a:prstGeom>
              <a:blipFill>
                <a:blip r:embed="rId9"/>
                <a:stretch>
                  <a:fillRect l="-1205" t="-9231" b="-2769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C660797-3CAF-0BAF-A14D-3EE5A06CBC9C}"/>
                  </a:ext>
                </a:extLst>
              </p:cNvPr>
              <p:cNvSpPr txBox="1"/>
              <p:nvPr/>
            </p:nvSpPr>
            <p:spPr>
              <a:xfrm>
                <a:off x="4007224" y="5439345"/>
                <a:ext cx="4177553"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2000" b="0" i="1" smtClean="0">
                          <a:latin typeface="Cambria Math" panose="02040503050406030204" pitchFamily="18" charset="0"/>
                          <a:ea typeface="Cambria Math" panose="02040503050406030204" pitchFamily="18" charset="0"/>
                        </a:rPr>
                        <m:t>⇒</m:t>
                      </m:r>
                      <m:r>
                        <a:rPr lang="en-IN" sz="2000" b="0" i="1" smtClean="0">
                          <a:latin typeface="Cambria Math" panose="02040503050406030204" pitchFamily="18" charset="0"/>
                          <a:ea typeface="Cambria Math" panose="02040503050406030204" pitchFamily="18" charset="0"/>
                        </a:rPr>
                        <m:t>𝑛</m:t>
                      </m:r>
                      <m:r>
                        <m:rPr>
                          <m:nor/>
                        </m:rPr>
                        <a:rPr lang="en-US" sz="2000" dirty="0">
                          <a:latin typeface="Cambria Math" panose="02040503050406030204" pitchFamily="18" charset="0"/>
                          <a:ea typeface="Cambria Math" panose="02040503050406030204" pitchFamily="18" charset="0"/>
                        </a:rPr>
                        <m:t>𝜆</m:t>
                      </m:r>
                      <m:r>
                        <m:rPr>
                          <m:nor/>
                        </m:rPr>
                        <a:rPr lang="en-IN" sz="2000" i="0" dirty="0" smtClean="0">
                          <a:latin typeface="Cambria Math" panose="02040503050406030204" pitchFamily="18" charset="0"/>
                          <a:ea typeface="Cambria Math" panose="02040503050406030204" pitchFamily="18" charset="0"/>
                        </a:rPr>
                        <m:t> = 2</m:t>
                      </m:r>
                      <m:d>
                        <m:dPr>
                          <m:ctrlPr>
                            <a:rPr lang="en-IN" sz="2000" b="0" i="1" dirty="0" smtClean="0">
                              <a:latin typeface="Cambria Math" panose="02040503050406030204" pitchFamily="18" charset="0"/>
                              <a:ea typeface="Cambria Math" panose="02040503050406030204" pitchFamily="18" charset="0"/>
                            </a:rPr>
                          </m:ctrlPr>
                        </m:dPr>
                        <m:e>
                          <m:r>
                            <a:rPr lang="en-IN" sz="2000" b="0" i="1" dirty="0" smtClean="0">
                              <a:latin typeface="Cambria Math" panose="02040503050406030204" pitchFamily="18" charset="0"/>
                              <a:ea typeface="Cambria Math" panose="02040503050406030204" pitchFamily="18" charset="0"/>
                            </a:rPr>
                            <m:t>𝑑</m:t>
                          </m:r>
                          <m:r>
                            <a:rPr lang="en-IN" sz="2000" b="0" i="1" dirty="0" smtClean="0">
                              <a:latin typeface="Cambria Math" panose="02040503050406030204" pitchFamily="18" charset="0"/>
                              <a:ea typeface="Cambria Math" panose="02040503050406030204" pitchFamily="18" charset="0"/>
                            </a:rPr>
                            <m:t>+</m:t>
                          </m:r>
                          <m:r>
                            <m:rPr>
                              <m:sty m:val="p"/>
                            </m:rPr>
                            <a:rPr lang="el-GR" sz="2000" i="1">
                              <a:latin typeface="Cambria Math" panose="02040503050406030204" pitchFamily="18" charset="0"/>
                              <a:ea typeface="Cambria Math" panose="02040503050406030204" pitchFamily="18" charset="0"/>
                            </a:rPr>
                            <m:t>Δ</m:t>
                          </m:r>
                          <m:r>
                            <a:rPr lang="en-IN" sz="2000" i="1">
                              <a:latin typeface="Cambria Math" panose="02040503050406030204" pitchFamily="18" charset="0"/>
                              <a:ea typeface="Cambria Math" panose="02040503050406030204" pitchFamily="18" charset="0"/>
                            </a:rPr>
                            <m:t>𝑑</m:t>
                          </m:r>
                        </m:e>
                      </m:d>
                      <m:r>
                        <a:rPr lang="en-IN" sz="2000" b="0" i="1" smtClean="0">
                          <a:latin typeface="Cambria Math" panose="02040503050406030204" pitchFamily="18" charset="0"/>
                          <a:ea typeface="Cambria Math" panose="02040503050406030204" pitchFamily="18" charset="0"/>
                        </a:rPr>
                        <m:t>(</m:t>
                      </m:r>
                      <m:r>
                        <a:rPr lang="en-IN" sz="2000" b="0" i="1" smtClean="0">
                          <a:latin typeface="Cambria Math" panose="02040503050406030204" pitchFamily="18" charset="0"/>
                          <a:ea typeface="Cambria Math" panose="02040503050406030204" pitchFamily="18" charset="0"/>
                        </a:rPr>
                        <m:t>𝑆𝑖𝑛</m:t>
                      </m:r>
                      <m:r>
                        <a:rPr lang="el-GR" sz="2000" i="1">
                          <a:latin typeface="Cambria Math" panose="02040503050406030204" pitchFamily="18" charset="0"/>
                          <a:ea typeface="Cambria Math" panose="02040503050406030204" pitchFamily="18" charset="0"/>
                        </a:rPr>
                        <m:t>𝜃</m:t>
                      </m:r>
                      <m:r>
                        <a:rPr lang="en-IN" sz="2000" b="0" i="1" smtClean="0">
                          <a:latin typeface="Cambria Math" panose="02040503050406030204" pitchFamily="18" charset="0"/>
                          <a:ea typeface="Cambria Math" panose="02040503050406030204" pitchFamily="18" charset="0"/>
                        </a:rPr>
                        <m:t>+</m:t>
                      </m:r>
                      <m:r>
                        <m:rPr>
                          <m:sty m:val="p"/>
                        </m:rPr>
                        <a:rPr lang="el-GR" sz="2000" i="1">
                          <a:latin typeface="Cambria Math" panose="02040503050406030204" pitchFamily="18" charset="0"/>
                          <a:ea typeface="Cambria Math" panose="02040503050406030204" pitchFamily="18" charset="0"/>
                        </a:rPr>
                        <m:t>Δ</m:t>
                      </m:r>
                      <m:r>
                        <a:rPr lang="el-GR" sz="2000" i="1">
                          <a:latin typeface="Cambria Math" panose="02040503050406030204" pitchFamily="18" charset="0"/>
                          <a:ea typeface="Cambria Math" panose="02040503050406030204" pitchFamily="18" charset="0"/>
                        </a:rPr>
                        <m:t>𝜃</m:t>
                      </m:r>
                      <m:r>
                        <a:rPr lang="en-IN" sz="2000" b="0" i="1" smtClean="0">
                          <a:latin typeface="Cambria Math" panose="02040503050406030204" pitchFamily="18" charset="0"/>
                          <a:ea typeface="Cambria Math" panose="02040503050406030204" pitchFamily="18" charset="0"/>
                        </a:rPr>
                        <m:t>.</m:t>
                      </m:r>
                      <m:r>
                        <a:rPr lang="en-IN" sz="2000" b="0" i="1" smtClean="0">
                          <a:latin typeface="Cambria Math" panose="02040503050406030204" pitchFamily="18" charset="0"/>
                          <a:ea typeface="Cambria Math" panose="02040503050406030204" pitchFamily="18" charset="0"/>
                        </a:rPr>
                        <m:t>𝐶𝑜𝑠</m:t>
                      </m:r>
                      <m:r>
                        <a:rPr lang="el-GR" sz="2000" i="1">
                          <a:latin typeface="Cambria Math" panose="02040503050406030204" pitchFamily="18" charset="0"/>
                          <a:ea typeface="Cambria Math" panose="02040503050406030204" pitchFamily="18" charset="0"/>
                        </a:rPr>
                        <m:t>𝜃</m:t>
                      </m:r>
                      <m:r>
                        <a:rPr lang="en-IN" sz="2000" b="0" i="1" smtClean="0">
                          <a:latin typeface="Cambria Math" panose="02040503050406030204" pitchFamily="18" charset="0"/>
                          <a:ea typeface="Cambria Math" panose="02040503050406030204" pitchFamily="18" charset="0"/>
                        </a:rPr>
                        <m:t>)</m:t>
                      </m:r>
                    </m:oMath>
                  </m:oMathPara>
                </a14:m>
                <a:endParaRPr lang="en-IN" sz="2000" dirty="0"/>
              </a:p>
            </p:txBody>
          </p:sp>
        </mc:Choice>
        <mc:Fallback xmlns="">
          <p:sp>
            <p:nvSpPr>
              <p:cNvPr id="18" name="TextBox 17">
                <a:extLst>
                  <a:ext uri="{FF2B5EF4-FFF2-40B4-BE49-F238E27FC236}">
                    <a16:creationId xmlns:a16="http://schemas.microsoft.com/office/drawing/2014/main" id="{3C660797-3CAF-0BAF-A14D-3EE5A06CBC9C}"/>
                  </a:ext>
                </a:extLst>
              </p:cNvPr>
              <p:cNvSpPr txBox="1">
                <a:spLocks noRot="1" noChangeAspect="1" noMove="1" noResize="1" noEditPoints="1" noAdjustHandles="1" noChangeArrowheads="1" noChangeShapeType="1" noTextEdit="1"/>
              </p:cNvSpPr>
              <p:nvPr/>
            </p:nvSpPr>
            <p:spPr>
              <a:xfrm>
                <a:off x="4007224" y="5439345"/>
                <a:ext cx="4177553" cy="400110"/>
              </a:xfrm>
              <a:prstGeom prst="rect">
                <a:avLst/>
              </a:prstGeom>
              <a:blipFill>
                <a:blip r:embed="rId10"/>
                <a:stretch>
                  <a:fillRect r="-292" b="-1515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87B74E6-34A6-59FA-0B2C-03BEC0FC5A95}"/>
                  </a:ext>
                </a:extLst>
              </p:cNvPr>
              <p:cNvSpPr txBox="1"/>
              <p:nvPr/>
            </p:nvSpPr>
            <p:spPr>
              <a:xfrm>
                <a:off x="3083327" y="5918356"/>
                <a:ext cx="6025346"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IN" sz="2000" b="0" i="1" smtClean="0">
                          <a:latin typeface="Cambria Math" panose="02040503050406030204" pitchFamily="18" charset="0"/>
                          <a:ea typeface="Cambria Math" panose="02040503050406030204" pitchFamily="18" charset="0"/>
                        </a:rPr>
                        <m:t>⇒</m:t>
                      </m:r>
                      <m:r>
                        <a:rPr lang="en-IN" sz="2000" b="0" i="1" smtClean="0">
                          <a:latin typeface="Cambria Math" panose="02040503050406030204" pitchFamily="18" charset="0"/>
                          <a:ea typeface="Cambria Math" panose="02040503050406030204" pitchFamily="18" charset="0"/>
                        </a:rPr>
                        <m:t>𝑛</m:t>
                      </m:r>
                      <m:r>
                        <m:rPr>
                          <m:nor/>
                        </m:rPr>
                        <a:rPr lang="en-US" sz="2000" dirty="0">
                          <a:latin typeface="Cambria Math" panose="02040503050406030204" pitchFamily="18" charset="0"/>
                          <a:ea typeface="Cambria Math" panose="02040503050406030204" pitchFamily="18" charset="0"/>
                        </a:rPr>
                        <m:t>𝜆</m:t>
                      </m:r>
                      <m:r>
                        <m:rPr>
                          <m:nor/>
                        </m:rPr>
                        <a:rPr lang="en-IN" sz="2000" i="0" dirty="0" smtClean="0">
                          <a:latin typeface="Cambria Math" panose="02040503050406030204" pitchFamily="18" charset="0"/>
                          <a:ea typeface="Cambria Math" panose="02040503050406030204" pitchFamily="18" charset="0"/>
                        </a:rPr>
                        <m:t> = 2</m:t>
                      </m:r>
                      <m:r>
                        <m:rPr>
                          <m:nor/>
                        </m:rPr>
                        <a:rPr lang="en-IN" sz="2000" b="0" i="0" dirty="0" smtClean="0">
                          <a:latin typeface="Cambria Math" panose="02040503050406030204" pitchFamily="18" charset="0"/>
                          <a:ea typeface="Cambria Math" panose="02040503050406030204" pitchFamily="18" charset="0"/>
                        </a:rPr>
                        <m:t>(</m:t>
                      </m:r>
                      <m:r>
                        <a:rPr lang="en-IN" sz="2000" b="0" i="1" dirty="0" smtClean="0">
                          <a:latin typeface="Cambria Math" panose="02040503050406030204" pitchFamily="18" charset="0"/>
                          <a:ea typeface="Cambria Math" panose="02040503050406030204" pitchFamily="18" charset="0"/>
                        </a:rPr>
                        <m:t>𝑑</m:t>
                      </m:r>
                      <m:r>
                        <a:rPr lang="en-IN" sz="2000" i="1">
                          <a:latin typeface="Cambria Math" panose="02040503050406030204" pitchFamily="18" charset="0"/>
                          <a:ea typeface="Cambria Math" panose="02040503050406030204" pitchFamily="18" charset="0"/>
                        </a:rPr>
                        <m:t>𝑆𝑖𝑛</m:t>
                      </m:r>
                      <m:r>
                        <a:rPr lang="el-GR" sz="2000" i="1">
                          <a:latin typeface="Cambria Math" panose="02040503050406030204" pitchFamily="18" charset="0"/>
                          <a:ea typeface="Cambria Math" panose="02040503050406030204" pitchFamily="18" charset="0"/>
                        </a:rPr>
                        <m:t>𝜃</m:t>
                      </m:r>
                      <m:r>
                        <a:rPr lang="en-IN" sz="2000" b="0" i="1" smtClean="0">
                          <a:latin typeface="Cambria Math" panose="02040503050406030204" pitchFamily="18" charset="0"/>
                          <a:ea typeface="Cambria Math" panose="02040503050406030204" pitchFamily="18" charset="0"/>
                        </a:rPr>
                        <m:t>+</m:t>
                      </m:r>
                      <m:r>
                        <a:rPr lang="en-IN" sz="2000" b="0" i="1" smtClean="0">
                          <a:latin typeface="Cambria Math" panose="02040503050406030204" pitchFamily="18" charset="0"/>
                          <a:ea typeface="Cambria Math" panose="02040503050406030204" pitchFamily="18" charset="0"/>
                        </a:rPr>
                        <m:t>𝑑</m:t>
                      </m:r>
                      <m:r>
                        <m:rPr>
                          <m:sty m:val="p"/>
                        </m:rPr>
                        <a:rPr lang="el-GR" sz="2000" i="1">
                          <a:latin typeface="Cambria Math" panose="02040503050406030204" pitchFamily="18" charset="0"/>
                          <a:ea typeface="Cambria Math" panose="02040503050406030204" pitchFamily="18" charset="0"/>
                        </a:rPr>
                        <m:t>Δ</m:t>
                      </m:r>
                      <m:r>
                        <a:rPr lang="el-GR" sz="2000" i="1">
                          <a:latin typeface="Cambria Math" panose="02040503050406030204" pitchFamily="18" charset="0"/>
                          <a:ea typeface="Cambria Math" panose="02040503050406030204" pitchFamily="18" charset="0"/>
                        </a:rPr>
                        <m:t>𝜃</m:t>
                      </m:r>
                      <m:r>
                        <a:rPr lang="en-IN" sz="2000" i="1">
                          <a:latin typeface="Cambria Math" panose="02040503050406030204" pitchFamily="18" charset="0"/>
                          <a:ea typeface="Cambria Math" panose="02040503050406030204" pitchFamily="18" charset="0"/>
                        </a:rPr>
                        <m:t>𝐶𝑜𝑠</m:t>
                      </m:r>
                      <m:r>
                        <a:rPr lang="el-GR" sz="2000" i="1">
                          <a:latin typeface="Cambria Math" panose="02040503050406030204" pitchFamily="18" charset="0"/>
                          <a:ea typeface="Cambria Math" panose="02040503050406030204" pitchFamily="18" charset="0"/>
                        </a:rPr>
                        <m:t>𝜃</m:t>
                      </m:r>
                      <m:r>
                        <a:rPr lang="en-IN" sz="2000" b="0" i="1" smtClean="0">
                          <a:latin typeface="Cambria Math" panose="02040503050406030204" pitchFamily="18" charset="0"/>
                          <a:ea typeface="Cambria Math" panose="02040503050406030204" pitchFamily="18" charset="0"/>
                        </a:rPr>
                        <m:t>+</m:t>
                      </m:r>
                      <m:r>
                        <m:rPr>
                          <m:sty m:val="p"/>
                        </m:rPr>
                        <a:rPr lang="el-GR" sz="2000" i="1">
                          <a:latin typeface="Cambria Math" panose="02040503050406030204" pitchFamily="18" charset="0"/>
                          <a:ea typeface="Cambria Math" panose="02040503050406030204" pitchFamily="18" charset="0"/>
                        </a:rPr>
                        <m:t>Δ</m:t>
                      </m:r>
                      <m:r>
                        <a:rPr lang="en-IN" sz="2000" b="0" i="1" smtClean="0">
                          <a:latin typeface="Cambria Math" panose="02040503050406030204" pitchFamily="18" charset="0"/>
                          <a:ea typeface="Cambria Math" panose="02040503050406030204" pitchFamily="18" charset="0"/>
                        </a:rPr>
                        <m:t>𝑑𝑆𝑖𝑛</m:t>
                      </m:r>
                      <m:r>
                        <a:rPr lang="el-GR" sz="2000" i="1">
                          <a:latin typeface="Cambria Math" panose="02040503050406030204" pitchFamily="18" charset="0"/>
                          <a:ea typeface="Cambria Math" panose="02040503050406030204" pitchFamily="18" charset="0"/>
                        </a:rPr>
                        <m:t>𝜃</m:t>
                      </m:r>
                      <m:r>
                        <a:rPr lang="en-IN" sz="2000" b="0" i="1" smtClean="0">
                          <a:latin typeface="Cambria Math" panose="02040503050406030204" pitchFamily="18" charset="0"/>
                          <a:ea typeface="Cambria Math" panose="02040503050406030204" pitchFamily="18" charset="0"/>
                        </a:rPr>
                        <m:t>+</m:t>
                      </m:r>
                      <m:r>
                        <m:rPr>
                          <m:sty m:val="p"/>
                        </m:rPr>
                        <a:rPr lang="el-GR" sz="2000" i="1">
                          <a:latin typeface="Cambria Math" panose="02040503050406030204" pitchFamily="18" charset="0"/>
                          <a:ea typeface="Cambria Math" panose="02040503050406030204" pitchFamily="18" charset="0"/>
                        </a:rPr>
                        <m:t>Δ</m:t>
                      </m:r>
                      <m:r>
                        <a:rPr lang="en-IN" sz="2000" b="0" i="1" smtClean="0">
                          <a:latin typeface="Cambria Math" panose="02040503050406030204" pitchFamily="18" charset="0"/>
                          <a:ea typeface="Cambria Math" panose="02040503050406030204" pitchFamily="18" charset="0"/>
                        </a:rPr>
                        <m:t>𝑑</m:t>
                      </m:r>
                      <m:r>
                        <m:rPr>
                          <m:sty m:val="p"/>
                        </m:rPr>
                        <a:rPr lang="el-GR" sz="2000" i="1">
                          <a:latin typeface="Cambria Math" panose="02040503050406030204" pitchFamily="18" charset="0"/>
                          <a:ea typeface="Cambria Math" panose="02040503050406030204" pitchFamily="18" charset="0"/>
                        </a:rPr>
                        <m:t>Δ</m:t>
                      </m:r>
                      <m:r>
                        <a:rPr lang="el-GR" sz="2000" i="1">
                          <a:latin typeface="Cambria Math" panose="02040503050406030204" pitchFamily="18" charset="0"/>
                          <a:ea typeface="Cambria Math" panose="02040503050406030204" pitchFamily="18" charset="0"/>
                        </a:rPr>
                        <m:t>𝜃</m:t>
                      </m:r>
                      <m:r>
                        <a:rPr lang="en-IN" sz="2000" i="1">
                          <a:latin typeface="Cambria Math" panose="02040503050406030204" pitchFamily="18" charset="0"/>
                          <a:ea typeface="Cambria Math" panose="02040503050406030204" pitchFamily="18" charset="0"/>
                        </a:rPr>
                        <m:t>𝐶𝑜𝑠</m:t>
                      </m:r>
                      <m:r>
                        <a:rPr lang="el-GR" sz="2000" i="1">
                          <a:latin typeface="Cambria Math" panose="02040503050406030204" pitchFamily="18" charset="0"/>
                          <a:ea typeface="Cambria Math" panose="02040503050406030204" pitchFamily="18" charset="0"/>
                        </a:rPr>
                        <m:t>𝜃</m:t>
                      </m:r>
                      <m:r>
                        <a:rPr lang="en-IN" sz="2000" b="0" i="1" smtClean="0">
                          <a:latin typeface="Cambria Math" panose="02040503050406030204" pitchFamily="18" charset="0"/>
                          <a:ea typeface="Cambria Math" panose="02040503050406030204" pitchFamily="18" charset="0"/>
                        </a:rPr>
                        <m:t>)</m:t>
                      </m:r>
                    </m:oMath>
                  </m:oMathPara>
                </a14:m>
                <a:endParaRPr lang="en-IN" sz="2000" dirty="0"/>
              </a:p>
            </p:txBody>
          </p:sp>
        </mc:Choice>
        <mc:Fallback xmlns="">
          <p:sp>
            <p:nvSpPr>
              <p:cNvPr id="19" name="TextBox 18">
                <a:extLst>
                  <a:ext uri="{FF2B5EF4-FFF2-40B4-BE49-F238E27FC236}">
                    <a16:creationId xmlns:a16="http://schemas.microsoft.com/office/drawing/2014/main" id="{487B74E6-34A6-59FA-0B2C-03BEC0FC5A95}"/>
                  </a:ext>
                </a:extLst>
              </p:cNvPr>
              <p:cNvSpPr txBox="1">
                <a:spLocks noRot="1" noChangeAspect="1" noMove="1" noResize="1" noEditPoints="1" noAdjustHandles="1" noChangeArrowheads="1" noChangeShapeType="1" noTextEdit="1"/>
              </p:cNvSpPr>
              <p:nvPr/>
            </p:nvSpPr>
            <p:spPr>
              <a:xfrm>
                <a:off x="3083327" y="5918356"/>
                <a:ext cx="6025346" cy="400110"/>
              </a:xfrm>
              <a:prstGeom prst="rect">
                <a:avLst/>
              </a:prstGeom>
              <a:blipFill>
                <a:blip r:embed="rId11"/>
                <a:stretch>
                  <a:fillRect b="-15385"/>
                </a:stretch>
              </a:blipFill>
            </p:spPr>
            <p:txBody>
              <a:bodyPr/>
              <a:lstStyle/>
              <a:p>
                <a:r>
                  <a:rPr lang="en-IN">
                    <a:noFill/>
                  </a:rPr>
                  <a:t> </a:t>
                </a:r>
              </a:p>
            </p:txBody>
          </p:sp>
        </mc:Fallback>
      </mc:AlternateContent>
      <p:cxnSp>
        <p:nvCxnSpPr>
          <p:cNvPr id="22" name="Straight Arrow Connector 21">
            <a:extLst>
              <a:ext uri="{FF2B5EF4-FFF2-40B4-BE49-F238E27FC236}">
                <a16:creationId xmlns:a16="http://schemas.microsoft.com/office/drawing/2014/main" id="{334A8676-5779-6968-395C-1B98B3147991}"/>
              </a:ext>
            </a:extLst>
          </p:cNvPr>
          <p:cNvCxnSpPr/>
          <p:nvPr/>
        </p:nvCxnSpPr>
        <p:spPr>
          <a:xfrm flipV="1">
            <a:off x="7713133" y="5839455"/>
            <a:ext cx="677334" cy="56134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0530261-67A7-F2D2-B341-A75E73A0AB2E}"/>
                  </a:ext>
                </a:extLst>
              </p:cNvPr>
              <p:cNvSpPr txBox="1"/>
              <p:nvPr/>
            </p:nvSpPr>
            <p:spPr>
              <a:xfrm>
                <a:off x="8329456" y="5606133"/>
                <a:ext cx="330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0</m:t>
                      </m:r>
                    </m:oMath>
                  </m:oMathPara>
                </a14:m>
                <a:endParaRPr lang="en-IN" dirty="0"/>
              </a:p>
            </p:txBody>
          </p:sp>
        </mc:Choice>
        <mc:Fallback xmlns="">
          <p:sp>
            <p:nvSpPr>
              <p:cNvPr id="23" name="TextBox 22">
                <a:extLst>
                  <a:ext uri="{FF2B5EF4-FFF2-40B4-BE49-F238E27FC236}">
                    <a16:creationId xmlns:a16="http://schemas.microsoft.com/office/drawing/2014/main" id="{50530261-67A7-F2D2-B341-A75E73A0AB2E}"/>
                  </a:ext>
                </a:extLst>
              </p:cNvPr>
              <p:cNvSpPr txBox="1">
                <a:spLocks noRot="1" noChangeAspect="1" noMove="1" noResize="1" noEditPoints="1" noAdjustHandles="1" noChangeArrowheads="1" noChangeShapeType="1" noTextEdit="1"/>
              </p:cNvSpPr>
              <p:nvPr/>
            </p:nvSpPr>
            <p:spPr>
              <a:xfrm>
                <a:off x="8329456" y="5606133"/>
                <a:ext cx="330200" cy="369332"/>
              </a:xfrm>
              <a:prstGeom prst="rect">
                <a:avLst/>
              </a:prstGeom>
              <a:blipFill>
                <a:blip r:embed="rId12"/>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238703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F9D6EFE-61C8-4AFC-DB07-660FA39202CE}"/>
              </a:ext>
            </a:extLst>
          </p:cNvPr>
          <p:cNvSpPr/>
          <p:nvPr/>
        </p:nvSpPr>
        <p:spPr>
          <a:xfrm>
            <a:off x="4948517" y="5782235"/>
            <a:ext cx="2250141" cy="60063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4" name="Rectangle 3">
            <a:extLst>
              <a:ext uri="{FF2B5EF4-FFF2-40B4-BE49-F238E27FC236}">
                <a16:creationId xmlns:a16="http://schemas.microsoft.com/office/drawing/2014/main" id="{75B52771-B28E-4509-164C-E00489C9107B}"/>
              </a:ext>
            </a:extLst>
          </p:cNvPr>
          <p:cNvSpPr/>
          <p:nvPr/>
        </p:nvSpPr>
        <p:spPr>
          <a:xfrm>
            <a:off x="367645" y="273377"/>
            <a:ext cx="11510128" cy="630653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182C6FB2-A3F7-6101-923D-EF449A3AD5DB}"/>
              </a:ext>
            </a:extLst>
          </p:cNvPr>
          <p:cNvSpPr txBox="1"/>
          <p:nvPr/>
        </p:nvSpPr>
        <p:spPr>
          <a:xfrm>
            <a:off x="5414127" y="605092"/>
            <a:ext cx="1417163" cy="769441"/>
          </a:xfrm>
          <a:prstGeom prst="rect">
            <a:avLst/>
          </a:prstGeom>
          <a:noFill/>
        </p:spPr>
        <p:txBody>
          <a:bodyPr wrap="square" rtlCol="0">
            <a:spAutoFit/>
          </a:bodyPr>
          <a:lstStyle/>
          <a:p>
            <a:r>
              <a:rPr lang="en-IN" sz="4400" b="1" dirty="0">
                <a:latin typeface="Roboto" panose="02000000000000000000" pitchFamily="2" charset="0"/>
                <a:ea typeface="Roboto" panose="02000000000000000000" pitchFamily="2" charset="0"/>
                <a:cs typeface="Roboto" panose="02000000000000000000" pitchFamily="2" charset="0"/>
              </a:rPr>
              <a:t>XRD</a:t>
            </a:r>
          </a:p>
        </p:txBody>
      </p:sp>
      <p:sp>
        <p:nvSpPr>
          <p:cNvPr id="3" name="Rectangle 2">
            <a:extLst>
              <a:ext uri="{FF2B5EF4-FFF2-40B4-BE49-F238E27FC236}">
                <a16:creationId xmlns:a16="http://schemas.microsoft.com/office/drawing/2014/main" id="{CE04C1BE-08A7-FE59-8B0F-DB395819745B}"/>
              </a:ext>
            </a:extLst>
          </p:cNvPr>
          <p:cNvSpPr/>
          <p:nvPr/>
        </p:nvSpPr>
        <p:spPr>
          <a:xfrm>
            <a:off x="5313575" y="622166"/>
            <a:ext cx="1417163" cy="735291"/>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2" descr="IIT Indore - Wikipedia">
            <a:extLst>
              <a:ext uri="{FF2B5EF4-FFF2-40B4-BE49-F238E27FC236}">
                <a16:creationId xmlns:a16="http://schemas.microsoft.com/office/drawing/2014/main" id="{48F9D076-EB89-472F-5FB6-CB7C8E7FE2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2544" y="462260"/>
            <a:ext cx="865300" cy="93340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DAE3CB2-DEE6-F402-51DB-3EF145AF4D9F}"/>
                  </a:ext>
                </a:extLst>
              </p:cNvPr>
              <p:cNvSpPr txBox="1"/>
              <p:nvPr/>
            </p:nvSpPr>
            <p:spPr>
              <a:xfrm>
                <a:off x="537882" y="1460357"/>
                <a:ext cx="1891553"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IN" sz="2000" b="0" i="1" smtClean="0">
                          <a:latin typeface="Cambria Math" panose="02040503050406030204" pitchFamily="18" charset="0"/>
                          <a:ea typeface="Cambria Math" panose="02040503050406030204" pitchFamily="18" charset="0"/>
                        </a:rPr>
                        <m:t>𝐵𝑢𝑡</m:t>
                      </m:r>
                      <m:r>
                        <a:rPr lang="en-IN" sz="2000" b="0" i="1" smtClean="0">
                          <a:latin typeface="Cambria Math" panose="02040503050406030204" pitchFamily="18" charset="0"/>
                          <a:ea typeface="Cambria Math" panose="02040503050406030204" pitchFamily="18" charset="0"/>
                        </a:rPr>
                        <m:t>, </m:t>
                      </m:r>
                      <m:r>
                        <m:rPr>
                          <m:sty m:val="p"/>
                        </m:rPr>
                        <a:rPr lang="el-GR" sz="2000" i="1" smtClean="0">
                          <a:latin typeface="Cambria Math" panose="02040503050406030204" pitchFamily="18" charset="0"/>
                          <a:ea typeface="Cambria Math" panose="02040503050406030204" pitchFamily="18" charset="0"/>
                        </a:rPr>
                        <m:t>Δ</m:t>
                      </m:r>
                      <m:r>
                        <a:rPr lang="en-IN" sz="2000" b="0" i="1" smtClean="0">
                          <a:latin typeface="Cambria Math" panose="02040503050406030204" pitchFamily="18" charset="0"/>
                          <a:ea typeface="Cambria Math" panose="02040503050406030204" pitchFamily="18" charset="0"/>
                        </a:rPr>
                        <m:t>𝑑</m:t>
                      </m:r>
                      <m:r>
                        <m:rPr>
                          <m:sty m:val="p"/>
                        </m:rPr>
                        <a:rPr lang="el-GR" sz="2000" i="1">
                          <a:latin typeface="Cambria Math" panose="02040503050406030204" pitchFamily="18" charset="0"/>
                          <a:ea typeface="Cambria Math" panose="02040503050406030204" pitchFamily="18" charset="0"/>
                        </a:rPr>
                        <m:t>Δ</m:t>
                      </m:r>
                      <m:r>
                        <a:rPr lang="el-GR" sz="2000" i="1">
                          <a:latin typeface="Cambria Math" panose="02040503050406030204" pitchFamily="18" charset="0"/>
                          <a:ea typeface="Cambria Math" panose="02040503050406030204" pitchFamily="18" charset="0"/>
                        </a:rPr>
                        <m:t>𝜃</m:t>
                      </m:r>
                      <m:r>
                        <a:rPr lang="en-IN" sz="2000" b="0" i="1" smtClean="0">
                          <a:latin typeface="Cambria Math" panose="02040503050406030204" pitchFamily="18" charset="0"/>
                          <a:ea typeface="Cambria Math" panose="02040503050406030204" pitchFamily="18" charset="0"/>
                        </a:rPr>
                        <m:t> ≈0</m:t>
                      </m:r>
                    </m:oMath>
                  </m:oMathPara>
                </a14:m>
                <a:endParaRPr lang="en-IN" sz="2000" dirty="0"/>
              </a:p>
            </p:txBody>
          </p:sp>
        </mc:Choice>
        <mc:Fallback xmlns="">
          <p:sp>
            <p:nvSpPr>
              <p:cNvPr id="7" name="TextBox 6">
                <a:extLst>
                  <a:ext uri="{FF2B5EF4-FFF2-40B4-BE49-F238E27FC236}">
                    <a16:creationId xmlns:a16="http://schemas.microsoft.com/office/drawing/2014/main" id="{DDAE3CB2-DEE6-F402-51DB-3EF145AF4D9F}"/>
                  </a:ext>
                </a:extLst>
              </p:cNvPr>
              <p:cNvSpPr txBox="1">
                <a:spLocks noRot="1" noChangeAspect="1" noMove="1" noResize="1" noEditPoints="1" noAdjustHandles="1" noChangeArrowheads="1" noChangeShapeType="1" noTextEdit="1"/>
              </p:cNvSpPr>
              <p:nvPr/>
            </p:nvSpPr>
            <p:spPr>
              <a:xfrm>
                <a:off x="537882" y="1460357"/>
                <a:ext cx="1891553" cy="400110"/>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23A42AE-5527-9ECD-7290-98547789286A}"/>
                  </a:ext>
                </a:extLst>
              </p:cNvPr>
              <p:cNvSpPr txBox="1"/>
              <p:nvPr/>
            </p:nvSpPr>
            <p:spPr>
              <a:xfrm>
                <a:off x="2711824" y="1932184"/>
                <a:ext cx="6768353"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IN" sz="2000" i="1" smtClean="0">
                          <a:latin typeface="Cambria Math" panose="02040503050406030204" pitchFamily="18" charset="0"/>
                          <a:ea typeface="Cambria Math" panose="02040503050406030204" pitchFamily="18" charset="0"/>
                        </a:rPr>
                        <m:t>𝑇h𝑒𝑟𝑒𝑓𝑜𝑟𝑒</m:t>
                      </m:r>
                      <m:r>
                        <a:rPr lang="en-IN" sz="2000" i="1" smtClean="0">
                          <a:latin typeface="Cambria Math" panose="02040503050406030204" pitchFamily="18" charset="0"/>
                          <a:ea typeface="Cambria Math" panose="02040503050406030204" pitchFamily="18" charset="0"/>
                        </a:rPr>
                        <m:t>,  </m:t>
                      </m:r>
                      <m:r>
                        <a:rPr lang="en-IN" sz="2000" i="1">
                          <a:latin typeface="Cambria Math" panose="02040503050406030204" pitchFamily="18" charset="0"/>
                          <a:ea typeface="Cambria Math" panose="02040503050406030204" pitchFamily="18" charset="0"/>
                        </a:rPr>
                        <m:t>𝑛</m:t>
                      </m:r>
                      <m:r>
                        <m:rPr>
                          <m:nor/>
                        </m:rPr>
                        <a:rPr lang="en-US" sz="2000" dirty="0">
                          <a:latin typeface="Cambria Math" panose="02040503050406030204" pitchFamily="18" charset="0"/>
                          <a:ea typeface="Cambria Math" panose="02040503050406030204" pitchFamily="18" charset="0"/>
                        </a:rPr>
                        <m:t>𝜆</m:t>
                      </m:r>
                      <m:r>
                        <m:rPr>
                          <m:nor/>
                        </m:rPr>
                        <a:rPr lang="en-IN" sz="2000" dirty="0">
                          <a:latin typeface="Cambria Math" panose="02040503050406030204" pitchFamily="18" charset="0"/>
                          <a:ea typeface="Cambria Math" panose="02040503050406030204" pitchFamily="18" charset="0"/>
                        </a:rPr>
                        <m:t> = 2(</m:t>
                      </m:r>
                      <m:r>
                        <a:rPr lang="en-IN" sz="2000" i="1" dirty="0">
                          <a:latin typeface="Cambria Math" panose="02040503050406030204" pitchFamily="18" charset="0"/>
                          <a:ea typeface="Cambria Math" panose="02040503050406030204" pitchFamily="18" charset="0"/>
                        </a:rPr>
                        <m:t>𝑑</m:t>
                      </m:r>
                      <m:r>
                        <a:rPr lang="en-IN" sz="2000" i="1">
                          <a:latin typeface="Cambria Math" panose="02040503050406030204" pitchFamily="18" charset="0"/>
                          <a:ea typeface="Cambria Math" panose="02040503050406030204" pitchFamily="18" charset="0"/>
                        </a:rPr>
                        <m:t>𝑆𝑖𝑛</m:t>
                      </m:r>
                      <m:r>
                        <a:rPr lang="el-GR" sz="2000" i="1">
                          <a:latin typeface="Cambria Math" panose="02040503050406030204" pitchFamily="18" charset="0"/>
                          <a:ea typeface="Cambria Math" panose="02040503050406030204" pitchFamily="18" charset="0"/>
                        </a:rPr>
                        <m:t>𝜃</m:t>
                      </m:r>
                      <m:r>
                        <a:rPr lang="en-IN" sz="2000" i="1">
                          <a:latin typeface="Cambria Math" panose="02040503050406030204" pitchFamily="18" charset="0"/>
                          <a:ea typeface="Cambria Math" panose="02040503050406030204" pitchFamily="18" charset="0"/>
                        </a:rPr>
                        <m:t>+</m:t>
                      </m:r>
                      <m:r>
                        <a:rPr lang="en-IN" sz="2000" i="1">
                          <a:latin typeface="Cambria Math" panose="02040503050406030204" pitchFamily="18" charset="0"/>
                          <a:ea typeface="Cambria Math" panose="02040503050406030204" pitchFamily="18" charset="0"/>
                        </a:rPr>
                        <m:t>𝑑</m:t>
                      </m:r>
                      <m:r>
                        <m:rPr>
                          <m:sty m:val="p"/>
                        </m:rPr>
                        <a:rPr lang="el-GR" sz="2000" i="1">
                          <a:latin typeface="Cambria Math" panose="02040503050406030204" pitchFamily="18" charset="0"/>
                          <a:ea typeface="Cambria Math" panose="02040503050406030204" pitchFamily="18" charset="0"/>
                        </a:rPr>
                        <m:t>Δ</m:t>
                      </m:r>
                      <m:r>
                        <a:rPr lang="el-GR" sz="2000" i="1">
                          <a:latin typeface="Cambria Math" panose="02040503050406030204" pitchFamily="18" charset="0"/>
                          <a:ea typeface="Cambria Math" panose="02040503050406030204" pitchFamily="18" charset="0"/>
                        </a:rPr>
                        <m:t>𝜃</m:t>
                      </m:r>
                      <m:r>
                        <a:rPr lang="en-IN" sz="2000" i="1">
                          <a:latin typeface="Cambria Math" panose="02040503050406030204" pitchFamily="18" charset="0"/>
                          <a:ea typeface="Cambria Math" panose="02040503050406030204" pitchFamily="18" charset="0"/>
                        </a:rPr>
                        <m:t>𝐶𝑜𝑠</m:t>
                      </m:r>
                      <m:r>
                        <a:rPr lang="el-GR" sz="2000" i="1">
                          <a:latin typeface="Cambria Math" panose="02040503050406030204" pitchFamily="18" charset="0"/>
                          <a:ea typeface="Cambria Math" panose="02040503050406030204" pitchFamily="18" charset="0"/>
                        </a:rPr>
                        <m:t>𝜃</m:t>
                      </m:r>
                      <m:r>
                        <a:rPr lang="en-IN" sz="2000" i="1">
                          <a:latin typeface="Cambria Math" panose="02040503050406030204" pitchFamily="18" charset="0"/>
                          <a:ea typeface="Cambria Math" panose="02040503050406030204" pitchFamily="18" charset="0"/>
                        </a:rPr>
                        <m:t>+</m:t>
                      </m:r>
                      <m:r>
                        <m:rPr>
                          <m:sty m:val="p"/>
                        </m:rPr>
                        <a:rPr lang="el-GR" sz="2000" i="1">
                          <a:latin typeface="Cambria Math" panose="02040503050406030204" pitchFamily="18" charset="0"/>
                          <a:ea typeface="Cambria Math" panose="02040503050406030204" pitchFamily="18" charset="0"/>
                        </a:rPr>
                        <m:t>Δ</m:t>
                      </m:r>
                      <m:r>
                        <a:rPr lang="en-IN" sz="2000" i="1">
                          <a:latin typeface="Cambria Math" panose="02040503050406030204" pitchFamily="18" charset="0"/>
                          <a:ea typeface="Cambria Math" panose="02040503050406030204" pitchFamily="18" charset="0"/>
                        </a:rPr>
                        <m:t>𝑑𝑆𝑖𝑛</m:t>
                      </m:r>
                      <m:r>
                        <a:rPr lang="el-GR" sz="2000" i="1">
                          <a:latin typeface="Cambria Math" panose="02040503050406030204" pitchFamily="18" charset="0"/>
                          <a:ea typeface="Cambria Math" panose="02040503050406030204" pitchFamily="18" charset="0"/>
                        </a:rPr>
                        <m:t>𝜃</m:t>
                      </m:r>
                      <m:r>
                        <a:rPr lang="en-IN" sz="2000" i="1">
                          <a:latin typeface="Cambria Math" panose="02040503050406030204" pitchFamily="18" charset="0"/>
                          <a:ea typeface="Cambria Math" panose="02040503050406030204" pitchFamily="18" charset="0"/>
                        </a:rPr>
                        <m:t>)</m:t>
                      </m:r>
                      <m:r>
                        <a:rPr lang="en-IN" sz="2000" b="0" i="1" smtClean="0">
                          <a:latin typeface="Cambria Math" panose="02040503050406030204" pitchFamily="18" charset="0"/>
                          <a:ea typeface="Cambria Math" panose="02040503050406030204" pitchFamily="18" charset="0"/>
                        </a:rPr>
                        <m:t>  →(2)</m:t>
                      </m:r>
                    </m:oMath>
                  </m:oMathPara>
                </a14:m>
                <a:endParaRPr lang="en-IN" sz="2000" dirty="0"/>
              </a:p>
            </p:txBody>
          </p:sp>
        </mc:Choice>
        <mc:Fallback xmlns="">
          <p:sp>
            <p:nvSpPr>
              <p:cNvPr id="8" name="TextBox 7">
                <a:extLst>
                  <a:ext uri="{FF2B5EF4-FFF2-40B4-BE49-F238E27FC236}">
                    <a16:creationId xmlns:a16="http://schemas.microsoft.com/office/drawing/2014/main" id="{023A42AE-5527-9ECD-7290-98547789286A}"/>
                  </a:ext>
                </a:extLst>
              </p:cNvPr>
              <p:cNvSpPr txBox="1">
                <a:spLocks noRot="1" noChangeAspect="1" noMove="1" noResize="1" noEditPoints="1" noAdjustHandles="1" noChangeArrowheads="1" noChangeShapeType="1" noTextEdit="1"/>
              </p:cNvSpPr>
              <p:nvPr/>
            </p:nvSpPr>
            <p:spPr>
              <a:xfrm>
                <a:off x="2711824" y="1932184"/>
                <a:ext cx="6768353" cy="400110"/>
              </a:xfrm>
              <a:prstGeom prst="rect">
                <a:avLst/>
              </a:prstGeom>
              <a:blipFill>
                <a:blip r:embed="rId5"/>
                <a:stretch>
                  <a:fillRect l="-450" r="-270" b="-1363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40E60B6-D1AA-10EF-19AA-5AA19CE34254}"/>
                  </a:ext>
                </a:extLst>
              </p:cNvPr>
              <p:cNvSpPr txBox="1"/>
              <p:nvPr/>
            </p:nvSpPr>
            <p:spPr>
              <a:xfrm>
                <a:off x="4224618" y="2455447"/>
                <a:ext cx="3742765"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IN" sz="2000" b="0" i="1" smtClean="0">
                          <a:latin typeface="Cambria Math" panose="02040503050406030204" pitchFamily="18" charset="0"/>
                          <a:ea typeface="Cambria Math" panose="02040503050406030204" pitchFamily="18" charset="0"/>
                        </a:rPr>
                        <m:t>𝑆𝑢𝑏𝑡𝑟𝑎𝑐𝑡𝑖𝑛𝑔</m:t>
                      </m:r>
                      <m:r>
                        <a:rPr lang="en-IN" sz="2000" b="0" i="1" smtClean="0">
                          <a:latin typeface="Cambria Math" panose="02040503050406030204" pitchFamily="18" charset="0"/>
                          <a:ea typeface="Cambria Math" panose="02040503050406030204" pitchFamily="18" charset="0"/>
                        </a:rPr>
                        <m:t> </m:t>
                      </m:r>
                      <m:d>
                        <m:dPr>
                          <m:ctrlPr>
                            <a:rPr lang="en-IN" sz="2000" b="0" i="1" smtClean="0">
                              <a:latin typeface="Cambria Math" panose="02040503050406030204" pitchFamily="18" charset="0"/>
                              <a:ea typeface="Cambria Math" panose="02040503050406030204" pitchFamily="18" charset="0"/>
                            </a:rPr>
                          </m:ctrlPr>
                        </m:dPr>
                        <m:e>
                          <m:r>
                            <a:rPr lang="en-IN" sz="2000" b="0" i="1" smtClean="0">
                              <a:latin typeface="Cambria Math" panose="02040503050406030204" pitchFamily="18" charset="0"/>
                              <a:ea typeface="Cambria Math" panose="02040503050406030204" pitchFamily="18" charset="0"/>
                            </a:rPr>
                            <m:t>2</m:t>
                          </m:r>
                        </m:e>
                      </m:d>
                      <m:r>
                        <a:rPr lang="en-IN" sz="2000" b="0" i="1" smtClean="0">
                          <a:latin typeface="Cambria Math" panose="02040503050406030204" pitchFamily="18" charset="0"/>
                          <a:ea typeface="Cambria Math" panose="02040503050406030204" pitchFamily="18" charset="0"/>
                        </a:rPr>
                        <m:t> </m:t>
                      </m:r>
                      <m:r>
                        <a:rPr lang="en-IN" sz="2000" b="0" i="1" smtClean="0">
                          <a:latin typeface="Cambria Math" panose="02040503050406030204" pitchFamily="18" charset="0"/>
                          <a:ea typeface="Cambria Math" panose="02040503050406030204" pitchFamily="18" charset="0"/>
                        </a:rPr>
                        <m:t>𝑎𝑛𝑑</m:t>
                      </m:r>
                      <m:r>
                        <a:rPr lang="en-IN" sz="2000" b="0" i="1" smtClean="0">
                          <a:latin typeface="Cambria Math" panose="02040503050406030204" pitchFamily="18" charset="0"/>
                          <a:ea typeface="Cambria Math" panose="02040503050406030204" pitchFamily="18" charset="0"/>
                        </a:rPr>
                        <m:t> </m:t>
                      </m:r>
                      <m:d>
                        <m:dPr>
                          <m:ctrlPr>
                            <a:rPr lang="en-IN" sz="2000" b="0" i="1" smtClean="0">
                              <a:latin typeface="Cambria Math" panose="02040503050406030204" pitchFamily="18" charset="0"/>
                              <a:ea typeface="Cambria Math" panose="02040503050406030204" pitchFamily="18" charset="0"/>
                            </a:rPr>
                          </m:ctrlPr>
                        </m:dPr>
                        <m:e>
                          <m:r>
                            <a:rPr lang="en-IN" sz="2000" b="0" i="1" smtClean="0">
                              <a:latin typeface="Cambria Math" panose="02040503050406030204" pitchFamily="18" charset="0"/>
                              <a:ea typeface="Cambria Math" panose="02040503050406030204" pitchFamily="18" charset="0"/>
                            </a:rPr>
                            <m:t>1</m:t>
                          </m:r>
                        </m:e>
                      </m:d>
                      <m:r>
                        <a:rPr lang="en-IN" sz="2000" b="0" i="1" smtClean="0">
                          <a:latin typeface="Cambria Math" panose="02040503050406030204" pitchFamily="18" charset="0"/>
                          <a:ea typeface="Cambria Math" panose="02040503050406030204" pitchFamily="18" charset="0"/>
                        </a:rPr>
                        <m:t> </m:t>
                      </m:r>
                      <m:r>
                        <a:rPr lang="en-IN" sz="2000" b="0" i="1" smtClean="0">
                          <a:latin typeface="Cambria Math" panose="02040503050406030204" pitchFamily="18" charset="0"/>
                          <a:ea typeface="Cambria Math" panose="02040503050406030204" pitchFamily="18" charset="0"/>
                        </a:rPr>
                        <m:t>𝑔𝑖𝑣𝑒𝑠</m:t>
                      </m:r>
                      <m:r>
                        <a:rPr lang="en-IN" sz="2000" b="0" i="1" smtClean="0">
                          <a:latin typeface="Cambria Math" panose="02040503050406030204" pitchFamily="18" charset="0"/>
                          <a:ea typeface="Cambria Math" panose="02040503050406030204" pitchFamily="18" charset="0"/>
                        </a:rPr>
                        <m:t> ;</m:t>
                      </m:r>
                    </m:oMath>
                  </m:oMathPara>
                </a14:m>
                <a:endParaRPr lang="en-IN" sz="2000" dirty="0"/>
              </a:p>
            </p:txBody>
          </p:sp>
        </mc:Choice>
        <mc:Fallback xmlns="">
          <p:sp>
            <p:nvSpPr>
              <p:cNvPr id="9" name="TextBox 8">
                <a:extLst>
                  <a:ext uri="{FF2B5EF4-FFF2-40B4-BE49-F238E27FC236}">
                    <a16:creationId xmlns:a16="http://schemas.microsoft.com/office/drawing/2014/main" id="{340E60B6-D1AA-10EF-19AA-5AA19CE34254}"/>
                  </a:ext>
                </a:extLst>
              </p:cNvPr>
              <p:cNvSpPr txBox="1">
                <a:spLocks noRot="1" noChangeAspect="1" noMove="1" noResize="1" noEditPoints="1" noAdjustHandles="1" noChangeArrowheads="1" noChangeShapeType="1" noTextEdit="1"/>
              </p:cNvSpPr>
              <p:nvPr/>
            </p:nvSpPr>
            <p:spPr>
              <a:xfrm>
                <a:off x="4224618" y="2455447"/>
                <a:ext cx="3742765" cy="400110"/>
              </a:xfrm>
              <a:prstGeom prst="rect">
                <a:avLst/>
              </a:prstGeom>
              <a:blipFill>
                <a:blip r:embed="rId6"/>
                <a:stretch>
                  <a:fillRect l="-651" b="-1538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0D810E-B5BB-2B68-16B4-5F7F3E21E1D0}"/>
                  </a:ext>
                </a:extLst>
              </p:cNvPr>
              <p:cNvSpPr txBox="1"/>
              <p:nvPr/>
            </p:nvSpPr>
            <p:spPr>
              <a:xfrm>
                <a:off x="4159531" y="3001672"/>
                <a:ext cx="4347882"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IN" sz="2000" i="1" smtClean="0">
                          <a:latin typeface="Cambria Math" panose="02040503050406030204" pitchFamily="18" charset="0"/>
                          <a:ea typeface="Cambria Math" panose="02040503050406030204" pitchFamily="18" charset="0"/>
                        </a:rPr>
                        <m:t>𝑛</m:t>
                      </m:r>
                      <m:r>
                        <m:rPr>
                          <m:nor/>
                        </m:rPr>
                        <a:rPr lang="en-US" sz="2000" dirty="0">
                          <a:latin typeface="Cambria Math" panose="02040503050406030204" pitchFamily="18" charset="0"/>
                          <a:ea typeface="Cambria Math" panose="02040503050406030204" pitchFamily="18" charset="0"/>
                        </a:rPr>
                        <m:t>𝜆</m:t>
                      </m:r>
                      <m:r>
                        <m:rPr>
                          <m:nor/>
                        </m:rPr>
                        <a:rPr lang="en-IN" sz="2000" dirty="0">
                          <a:latin typeface="Cambria Math" panose="02040503050406030204" pitchFamily="18" charset="0"/>
                          <a:ea typeface="Cambria Math" panose="02040503050406030204" pitchFamily="18" charset="0"/>
                        </a:rPr>
                        <m:t> = 2</m:t>
                      </m:r>
                      <m:r>
                        <a:rPr lang="en-IN" sz="2000" i="1" dirty="0">
                          <a:latin typeface="Cambria Math" panose="02040503050406030204" pitchFamily="18" charset="0"/>
                          <a:ea typeface="Cambria Math" panose="02040503050406030204" pitchFamily="18" charset="0"/>
                        </a:rPr>
                        <m:t>𝑑</m:t>
                      </m:r>
                      <m:r>
                        <a:rPr lang="en-IN" sz="2000" i="1">
                          <a:latin typeface="Cambria Math" panose="02040503050406030204" pitchFamily="18" charset="0"/>
                          <a:ea typeface="Cambria Math" panose="02040503050406030204" pitchFamily="18" charset="0"/>
                        </a:rPr>
                        <m:t>𝑆𝑖𝑛</m:t>
                      </m:r>
                      <m:r>
                        <a:rPr lang="el-GR" sz="2000" i="1">
                          <a:latin typeface="Cambria Math" panose="02040503050406030204" pitchFamily="18" charset="0"/>
                          <a:ea typeface="Cambria Math" panose="02040503050406030204" pitchFamily="18" charset="0"/>
                        </a:rPr>
                        <m:t>𝜃</m:t>
                      </m:r>
                      <m:r>
                        <a:rPr lang="en-IN" sz="2000" i="1">
                          <a:latin typeface="Cambria Math" panose="02040503050406030204" pitchFamily="18" charset="0"/>
                          <a:ea typeface="Cambria Math" panose="02040503050406030204" pitchFamily="18" charset="0"/>
                        </a:rPr>
                        <m:t>+</m:t>
                      </m:r>
                      <m:r>
                        <a:rPr lang="en-IN" sz="2000" b="0" i="1" smtClean="0">
                          <a:latin typeface="Cambria Math" panose="02040503050406030204" pitchFamily="18" charset="0"/>
                          <a:ea typeface="Cambria Math" panose="02040503050406030204" pitchFamily="18" charset="0"/>
                        </a:rPr>
                        <m:t>2</m:t>
                      </m:r>
                      <m:r>
                        <a:rPr lang="en-IN" sz="2000" i="1">
                          <a:latin typeface="Cambria Math" panose="02040503050406030204" pitchFamily="18" charset="0"/>
                          <a:ea typeface="Cambria Math" panose="02040503050406030204" pitchFamily="18" charset="0"/>
                        </a:rPr>
                        <m:t>𝑑</m:t>
                      </m:r>
                      <m:r>
                        <m:rPr>
                          <m:sty m:val="p"/>
                        </m:rPr>
                        <a:rPr lang="el-GR" sz="2000" i="1">
                          <a:latin typeface="Cambria Math" panose="02040503050406030204" pitchFamily="18" charset="0"/>
                          <a:ea typeface="Cambria Math" panose="02040503050406030204" pitchFamily="18" charset="0"/>
                        </a:rPr>
                        <m:t>Δ</m:t>
                      </m:r>
                      <m:r>
                        <a:rPr lang="el-GR" sz="2000" i="1">
                          <a:latin typeface="Cambria Math" panose="02040503050406030204" pitchFamily="18" charset="0"/>
                          <a:ea typeface="Cambria Math" panose="02040503050406030204" pitchFamily="18" charset="0"/>
                        </a:rPr>
                        <m:t>𝜃</m:t>
                      </m:r>
                      <m:r>
                        <a:rPr lang="en-IN" sz="2000" i="1">
                          <a:latin typeface="Cambria Math" panose="02040503050406030204" pitchFamily="18" charset="0"/>
                          <a:ea typeface="Cambria Math" panose="02040503050406030204" pitchFamily="18" charset="0"/>
                        </a:rPr>
                        <m:t>𝐶𝑜𝑠</m:t>
                      </m:r>
                      <m:r>
                        <a:rPr lang="el-GR" sz="2000" i="1">
                          <a:latin typeface="Cambria Math" panose="02040503050406030204" pitchFamily="18" charset="0"/>
                          <a:ea typeface="Cambria Math" panose="02040503050406030204" pitchFamily="18" charset="0"/>
                        </a:rPr>
                        <m:t>𝜃</m:t>
                      </m:r>
                      <m:r>
                        <a:rPr lang="en-IN" sz="2000" i="1">
                          <a:latin typeface="Cambria Math" panose="02040503050406030204" pitchFamily="18" charset="0"/>
                          <a:ea typeface="Cambria Math" panose="02040503050406030204" pitchFamily="18" charset="0"/>
                        </a:rPr>
                        <m:t>+</m:t>
                      </m:r>
                      <m:r>
                        <a:rPr lang="en-IN" sz="2000" b="0" i="1" smtClean="0">
                          <a:latin typeface="Cambria Math" panose="02040503050406030204" pitchFamily="18" charset="0"/>
                          <a:ea typeface="Cambria Math" panose="02040503050406030204" pitchFamily="18" charset="0"/>
                        </a:rPr>
                        <m:t>2</m:t>
                      </m:r>
                      <m:r>
                        <m:rPr>
                          <m:sty m:val="p"/>
                        </m:rPr>
                        <a:rPr lang="el-GR" sz="2000" i="1">
                          <a:latin typeface="Cambria Math" panose="02040503050406030204" pitchFamily="18" charset="0"/>
                          <a:ea typeface="Cambria Math" panose="02040503050406030204" pitchFamily="18" charset="0"/>
                        </a:rPr>
                        <m:t>Δ</m:t>
                      </m:r>
                      <m:r>
                        <a:rPr lang="en-IN" sz="2000" i="1">
                          <a:latin typeface="Cambria Math" panose="02040503050406030204" pitchFamily="18" charset="0"/>
                          <a:ea typeface="Cambria Math" panose="02040503050406030204" pitchFamily="18" charset="0"/>
                        </a:rPr>
                        <m:t>𝑑𝑆𝑖𝑛</m:t>
                      </m:r>
                      <m:r>
                        <a:rPr lang="el-GR" sz="2000" i="1">
                          <a:latin typeface="Cambria Math" panose="02040503050406030204" pitchFamily="18" charset="0"/>
                          <a:ea typeface="Cambria Math" panose="02040503050406030204" pitchFamily="18" charset="0"/>
                        </a:rPr>
                        <m:t>𝜃</m:t>
                      </m:r>
                    </m:oMath>
                  </m:oMathPara>
                </a14:m>
                <a:endParaRPr lang="en-IN" sz="2000" dirty="0"/>
              </a:p>
            </p:txBody>
          </p:sp>
        </mc:Choice>
        <mc:Fallback xmlns="">
          <p:sp>
            <p:nvSpPr>
              <p:cNvPr id="11" name="TextBox 10">
                <a:extLst>
                  <a:ext uri="{FF2B5EF4-FFF2-40B4-BE49-F238E27FC236}">
                    <a16:creationId xmlns:a16="http://schemas.microsoft.com/office/drawing/2014/main" id="{4A0D810E-B5BB-2B68-16B4-5F7F3E21E1D0}"/>
                  </a:ext>
                </a:extLst>
              </p:cNvPr>
              <p:cNvSpPr txBox="1">
                <a:spLocks noRot="1" noChangeAspect="1" noMove="1" noResize="1" noEditPoints="1" noAdjustHandles="1" noChangeArrowheads="1" noChangeShapeType="1" noTextEdit="1"/>
              </p:cNvSpPr>
              <p:nvPr/>
            </p:nvSpPr>
            <p:spPr>
              <a:xfrm>
                <a:off x="4159531" y="3001672"/>
                <a:ext cx="4347882" cy="400110"/>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6551E7A-1E53-E7FA-CA95-E6C35A01DDC6}"/>
                  </a:ext>
                </a:extLst>
              </p:cNvPr>
              <p:cNvSpPr txBox="1"/>
              <p:nvPr/>
            </p:nvSpPr>
            <p:spPr>
              <a:xfrm>
                <a:off x="3097559" y="3477006"/>
                <a:ext cx="3633179"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IN" sz="2000" b="0" i="1" smtClean="0">
                          <a:latin typeface="Cambria Math" panose="02040503050406030204" pitchFamily="18" charset="0"/>
                          <a:ea typeface="Cambria Math" panose="02040503050406030204" pitchFamily="18" charset="0"/>
                        </a:rPr>
                        <m:t> (−)           </m:t>
                      </m:r>
                      <m:r>
                        <a:rPr lang="en-IN" sz="2000" i="1" smtClean="0">
                          <a:latin typeface="Cambria Math" panose="02040503050406030204" pitchFamily="18" charset="0"/>
                          <a:ea typeface="Cambria Math" panose="02040503050406030204" pitchFamily="18" charset="0"/>
                        </a:rPr>
                        <m:t>𝑛</m:t>
                      </m:r>
                      <m:r>
                        <m:rPr>
                          <m:nor/>
                        </m:rPr>
                        <a:rPr lang="en-US" sz="2000" dirty="0">
                          <a:latin typeface="Cambria Math" panose="02040503050406030204" pitchFamily="18" charset="0"/>
                          <a:ea typeface="Cambria Math" panose="02040503050406030204" pitchFamily="18" charset="0"/>
                        </a:rPr>
                        <m:t>𝜆</m:t>
                      </m:r>
                      <m:r>
                        <m:rPr>
                          <m:nor/>
                        </m:rPr>
                        <a:rPr lang="en-IN" sz="2000" dirty="0">
                          <a:latin typeface="Cambria Math" panose="02040503050406030204" pitchFamily="18" charset="0"/>
                          <a:ea typeface="Cambria Math" panose="02040503050406030204" pitchFamily="18" charset="0"/>
                        </a:rPr>
                        <m:t> = 2</m:t>
                      </m:r>
                      <m:r>
                        <a:rPr lang="en-IN" sz="2000" i="1" dirty="0">
                          <a:latin typeface="Cambria Math" panose="02040503050406030204" pitchFamily="18" charset="0"/>
                          <a:ea typeface="Cambria Math" panose="02040503050406030204" pitchFamily="18" charset="0"/>
                        </a:rPr>
                        <m:t>𝑑</m:t>
                      </m:r>
                      <m:r>
                        <a:rPr lang="en-IN" sz="2000" i="1">
                          <a:latin typeface="Cambria Math" panose="02040503050406030204" pitchFamily="18" charset="0"/>
                          <a:ea typeface="Cambria Math" panose="02040503050406030204" pitchFamily="18" charset="0"/>
                        </a:rPr>
                        <m:t>𝑆𝑖𝑛</m:t>
                      </m:r>
                      <m:r>
                        <a:rPr lang="el-GR" sz="2000" i="1">
                          <a:latin typeface="Cambria Math" panose="02040503050406030204" pitchFamily="18" charset="0"/>
                          <a:ea typeface="Cambria Math" panose="02040503050406030204" pitchFamily="18" charset="0"/>
                        </a:rPr>
                        <m:t>𝜃</m:t>
                      </m:r>
                    </m:oMath>
                  </m:oMathPara>
                </a14:m>
                <a:endParaRPr lang="en-IN" sz="2000" dirty="0"/>
              </a:p>
            </p:txBody>
          </p:sp>
        </mc:Choice>
        <mc:Fallback xmlns="">
          <p:sp>
            <p:nvSpPr>
              <p:cNvPr id="12" name="TextBox 11">
                <a:extLst>
                  <a:ext uri="{FF2B5EF4-FFF2-40B4-BE49-F238E27FC236}">
                    <a16:creationId xmlns:a16="http://schemas.microsoft.com/office/drawing/2014/main" id="{96551E7A-1E53-E7FA-CA95-E6C35A01DDC6}"/>
                  </a:ext>
                </a:extLst>
              </p:cNvPr>
              <p:cNvSpPr txBox="1">
                <a:spLocks noRot="1" noChangeAspect="1" noMove="1" noResize="1" noEditPoints="1" noAdjustHandles="1" noChangeArrowheads="1" noChangeShapeType="1" noTextEdit="1"/>
              </p:cNvSpPr>
              <p:nvPr/>
            </p:nvSpPr>
            <p:spPr>
              <a:xfrm>
                <a:off x="3097559" y="3477006"/>
                <a:ext cx="3633179" cy="400110"/>
              </a:xfrm>
              <a:prstGeom prst="rect">
                <a:avLst/>
              </a:prstGeom>
              <a:blipFill>
                <a:blip r:embed="rId8"/>
                <a:stretch>
                  <a:fillRect b="-15152"/>
                </a:stretch>
              </a:blipFill>
            </p:spPr>
            <p:txBody>
              <a:bodyPr/>
              <a:lstStyle/>
              <a:p>
                <a:r>
                  <a:rPr lang="en-IN">
                    <a:noFill/>
                  </a:rPr>
                  <a:t> </a:t>
                </a:r>
              </a:p>
            </p:txBody>
          </p:sp>
        </mc:Fallback>
      </mc:AlternateContent>
      <p:cxnSp>
        <p:nvCxnSpPr>
          <p:cNvPr id="14" name="Straight Connector 13">
            <a:extLst>
              <a:ext uri="{FF2B5EF4-FFF2-40B4-BE49-F238E27FC236}">
                <a16:creationId xmlns:a16="http://schemas.microsoft.com/office/drawing/2014/main" id="{95EE84C4-CB33-7777-7343-7C58A0587083}"/>
              </a:ext>
            </a:extLst>
          </p:cNvPr>
          <p:cNvCxnSpPr/>
          <p:nvPr/>
        </p:nvCxnSpPr>
        <p:spPr>
          <a:xfrm>
            <a:off x="2277035" y="3989294"/>
            <a:ext cx="759310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8EBC8D0-FCA5-22FD-87B6-BCF47ED572F6}"/>
                  </a:ext>
                </a:extLst>
              </p:cNvPr>
              <p:cNvSpPr txBox="1"/>
              <p:nvPr/>
            </p:nvSpPr>
            <p:spPr>
              <a:xfrm>
                <a:off x="4224618" y="4157907"/>
                <a:ext cx="3135405"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IN" sz="2000" b="0" i="1" smtClean="0">
                          <a:latin typeface="Cambria Math" panose="02040503050406030204" pitchFamily="18" charset="0"/>
                          <a:ea typeface="Cambria Math" panose="02040503050406030204" pitchFamily="18" charset="0"/>
                        </a:rPr>
                        <m:t>2</m:t>
                      </m:r>
                      <m:r>
                        <a:rPr lang="en-IN" sz="2000" i="1">
                          <a:latin typeface="Cambria Math" panose="02040503050406030204" pitchFamily="18" charset="0"/>
                          <a:ea typeface="Cambria Math" panose="02040503050406030204" pitchFamily="18" charset="0"/>
                        </a:rPr>
                        <m:t>𝑑</m:t>
                      </m:r>
                      <m:r>
                        <m:rPr>
                          <m:sty m:val="p"/>
                        </m:rPr>
                        <a:rPr lang="el-GR" sz="2000" i="1">
                          <a:latin typeface="Cambria Math" panose="02040503050406030204" pitchFamily="18" charset="0"/>
                          <a:ea typeface="Cambria Math" panose="02040503050406030204" pitchFamily="18" charset="0"/>
                        </a:rPr>
                        <m:t>Δ</m:t>
                      </m:r>
                      <m:r>
                        <a:rPr lang="el-GR" sz="2000" i="1">
                          <a:latin typeface="Cambria Math" panose="02040503050406030204" pitchFamily="18" charset="0"/>
                          <a:ea typeface="Cambria Math" panose="02040503050406030204" pitchFamily="18" charset="0"/>
                        </a:rPr>
                        <m:t>𝜃</m:t>
                      </m:r>
                      <m:r>
                        <a:rPr lang="en-IN" sz="2000" i="1">
                          <a:latin typeface="Cambria Math" panose="02040503050406030204" pitchFamily="18" charset="0"/>
                          <a:ea typeface="Cambria Math" panose="02040503050406030204" pitchFamily="18" charset="0"/>
                        </a:rPr>
                        <m:t>𝐶𝑜𝑠</m:t>
                      </m:r>
                      <m:r>
                        <a:rPr lang="el-GR" sz="2000" i="1">
                          <a:latin typeface="Cambria Math" panose="02040503050406030204" pitchFamily="18" charset="0"/>
                          <a:ea typeface="Cambria Math" panose="02040503050406030204" pitchFamily="18" charset="0"/>
                        </a:rPr>
                        <m:t>𝜃</m:t>
                      </m:r>
                      <m:r>
                        <a:rPr lang="en-IN" sz="2000" i="1">
                          <a:latin typeface="Cambria Math" panose="02040503050406030204" pitchFamily="18" charset="0"/>
                          <a:ea typeface="Cambria Math" panose="02040503050406030204" pitchFamily="18" charset="0"/>
                        </a:rPr>
                        <m:t>+</m:t>
                      </m:r>
                      <m:r>
                        <a:rPr lang="en-IN" sz="2000" b="0" i="1" smtClean="0">
                          <a:latin typeface="Cambria Math" panose="02040503050406030204" pitchFamily="18" charset="0"/>
                          <a:ea typeface="Cambria Math" panose="02040503050406030204" pitchFamily="18" charset="0"/>
                        </a:rPr>
                        <m:t>2</m:t>
                      </m:r>
                      <m:r>
                        <m:rPr>
                          <m:sty m:val="p"/>
                        </m:rPr>
                        <a:rPr lang="el-GR" sz="2000" i="1">
                          <a:latin typeface="Cambria Math" panose="02040503050406030204" pitchFamily="18" charset="0"/>
                          <a:ea typeface="Cambria Math" panose="02040503050406030204" pitchFamily="18" charset="0"/>
                        </a:rPr>
                        <m:t>Δ</m:t>
                      </m:r>
                      <m:r>
                        <a:rPr lang="en-IN" sz="2000" i="1">
                          <a:latin typeface="Cambria Math" panose="02040503050406030204" pitchFamily="18" charset="0"/>
                          <a:ea typeface="Cambria Math" panose="02040503050406030204" pitchFamily="18" charset="0"/>
                        </a:rPr>
                        <m:t>𝑑𝑆𝑖𝑛</m:t>
                      </m:r>
                      <m:r>
                        <a:rPr lang="el-GR" sz="2000" i="1">
                          <a:latin typeface="Cambria Math" panose="02040503050406030204" pitchFamily="18" charset="0"/>
                          <a:ea typeface="Cambria Math" panose="02040503050406030204" pitchFamily="18" charset="0"/>
                        </a:rPr>
                        <m:t>𝜃</m:t>
                      </m:r>
                      <m:r>
                        <a:rPr lang="en-IN" sz="2000" b="0" i="1" smtClean="0">
                          <a:latin typeface="Cambria Math" panose="02040503050406030204" pitchFamily="18" charset="0"/>
                          <a:ea typeface="Cambria Math" panose="02040503050406030204" pitchFamily="18" charset="0"/>
                        </a:rPr>
                        <m:t>=0</m:t>
                      </m:r>
                    </m:oMath>
                  </m:oMathPara>
                </a14:m>
                <a:endParaRPr lang="en-IN" sz="2000" dirty="0"/>
              </a:p>
            </p:txBody>
          </p:sp>
        </mc:Choice>
        <mc:Fallback xmlns="">
          <p:sp>
            <p:nvSpPr>
              <p:cNvPr id="15" name="TextBox 14">
                <a:extLst>
                  <a:ext uri="{FF2B5EF4-FFF2-40B4-BE49-F238E27FC236}">
                    <a16:creationId xmlns:a16="http://schemas.microsoft.com/office/drawing/2014/main" id="{E8EBC8D0-FCA5-22FD-87B6-BCF47ED572F6}"/>
                  </a:ext>
                </a:extLst>
              </p:cNvPr>
              <p:cNvSpPr txBox="1">
                <a:spLocks noRot="1" noChangeAspect="1" noMove="1" noResize="1" noEditPoints="1" noAdjustHandles="1" noChangeArrowheads="1" noChangeShapeType="1" noTextEdit="1"/>
              </p:cNvSpPr>
              <p:nvPr/>
            </p:nvSpPr>
            <p:spPr>
              <a:xfrm>
                <a:off x="4224618" y="4157907"/>
                <a:ext cx="3135405" cy="400110"/>
              </a:xfrm>
              <a:prstGeom prst="rect">
                <a:avLst/>
              </a:prstGeom>
              <a:blipFill>
                <a:blip r:embed="rId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1C7E1F0-4C85-9F2F-0328-BDE7990F63B6}"/>
                  </a:ext>
                </a:extLst>
              </p:cNvPr>
              <p:cNvSpPr txBox="1"/>
              <p:nvPr/>
            </p:nvSpPr>
            <p:spPr>
              <a:xfrm>
                <a:off x="1668556" y="4589540"/>
                <a:ext cx="8854888" cy="538161"/>
              </a:xfrm>
              <a:prstGeom prst="rect">
                <a:avLst/>
              </a:prstGeom>
              <a:noFill/>
            </p:spPr>
            <p:txBody>
              <a:bodyPr wrap="square">
                <a:spAutoFit/>
              </a:bodyPr>
              <a:lstStyle/>
              <a:p>
                <a14:m>
                  <m:oMath xmlns:m="http://schemas.openxmlformats.org/officeDocument/2006/math">
                    <m:r>
                      <a:rPr lang="en-IN" sz="2000" b="0" i="1" smtClean="0">
                        <a:latin typeface="Cambria Math" panose="02040503050406030204" pitchFamily="18" charset="0"/>
                        <a:ea typeface="Cambria Math" panose="02040503050406030204" pitchFamily="18" charset="0"/>
                      </a:rPr>
                      <m:t>⇒</m:t>
                    </m:r>
                    <m:r>
                      <m:rPr>
                        <m:sty m:val="p"/>
                      </m:rPr>
                      <a:rPr lang="el-GR" sz="2000" i="1">
                        <a:latin typeface="Cambria Math" panose="02040503050406030204" pitchFamily="18" charset="0"/>
                        <a:ea typeface="Cambria Math" panose="02040503050406030204" pitchFamily="18" charset="0"/>
                      </a:rPr>
                      <m:t>Δ</m:t>
                    </m:r>
                    <m:r>
                      <a:rPr lang="el-GR" sz="2000" i="1">
                        <a:latin typeface="Cambria Math" panose="02040503050406030204" pitchFamily="18" charset="0"/>
                        <a:ea typeface="Cambria Math" panose="02040503050406030204" pitchFamily="18" charset="0"/>
                      </a:rPr>
                      <m:t>𝜃</m:t>
                    </m:r>
                    <m:r>
                      <a:rPr lang="en-IN" sz="2000" b="0" i="1" smtClean="0">
                        <a:latin typeface="Cambria Math" panose="02040503050406030204" pitchFamily="18" charset="0"/>
                        <a:ea typeface="Cambria Math" panose="02040503050406030204" pitchFamily="18" charset="0"/>
                      </a:rPr>
                      <m:t>=−</m:t>
                    </m:r>
                    <m:f>
                      <m:fPr>
                        <m:ctrlPr>
                          <a:rPr lang="en-IN" sz="2000" b="0" i="1" smtClean="0">
                            <a:latin typeface="Cambria Math" panose="02040503050406030204" pitchFamily="18" charset="0"/>
                            <a:ea typeface="Cambria Math" panose="02040503050406030204" pitchFamily="18" charset="0"/>
                          </a:rPr>
                        </m:ctrlPr>
                      </m:fPr>
                      <m:num>
                        <m:r>
                          <m:rPr>
                            <m:sty m:val="p"/>
                          </m:rPr>
                          <a:rPr lang="el-GR" sz="2000" i="1">
                            <a:latin typeface="Cambria Math" panose="02040503050406030204" pitchFamily="18" charset="0"/>
                            <a:ea typeface="Cambria Math" panose="02040503050406030204" pitchFamily="18" charset="0"/>
                          </a:rPr>
                          <m:t>Δ</m:t>
                        </m:r>
                        <m:r>
                          <a:rPr lang="en-IN" sz="2000" i="1">
                            <a:latin typeface="Cambria Math" panose="02040503050406030204" pitchFamily="18" charset="0"/>
                            <a:ea typeface="Cambria Math" panose="02040503050406030204" pitchFamily="18" charset="0"/>
                          </a:rPr>
                          <m:t>𝑑</m:t>
                        </m:r>
                      </m:num>
                      <m:den>
                        <m:r>
                          <a:rPr lang="en-IN" sz="2000" i="1">
                            <a:latin typeface="Cambria Math" panose="02040503050406030204" pitchFamily="18" charset="0"/>
                            <a:ea typeface="Cambria Math" panose="02040503050406030204" pitchFamily="18" charset="0"/>
                          </a:rPr>
                          <m:t>𝑑</m:t>
                        </m:r>
                      </m:den>
                    </m:f>
                    <m:r>
                      <a:rPr lang="en-IN" sz="2000" b="0" i="1" smtClean="0">
                        <a:latin typeface="Cambria Math" panose="02040503050406030204" pitchFamily="18" charset="0"/>
                        <a:ea typeface="Cambria Math" panose="02040503050406030204" pitchFamily="18" charset="0"/>
                      </a:rPr>
                      <m:t> </m:t>
                    </m:r>
                    <m:r>
                      <a:rPr lang="en-IN" sz="2000" b="0" i="1" smtClean="0">
                        <a:latin typeface="Cambria Math" panose="02040503050406030204" pitchFamily="18" charset="0"/>
                        <a:ea typeface="Cambria Math" panose="02040503050406030204" pitchFamily="18" charset="0"/>
                      </a:rPr>
                      <m:t>𝑇𝑎𝑛</m:t>
                    </m:r>
                    <m:r>
                      <a:rPr lang="el-GR" sz="2000" i="1">
                        <a:latin typeface="Cambria Math" panose="02040503050406030204" pitchFamily="18" charset="0"/>
                        <a:ea typeface="Cambria Math" panose="02040503050406030204" pitchFamily="18" charset="0"/>
                      </a:rPr>
                      <m:t>𝜃</m:t>
                    </m:r>
                    <m:r>
                      <a:rPr lang="en-IN" sz="2000" b="0" i="1" smtClean="0">
                        <a:latin typeface="Cambria Math" panose="02040503050406030204" pitchFamily="18" charset="0"/>
                        <a:ea typeface="Cambria Math" panose="02040503050406030204" pitchFamily="18" charset="0"/>
                      </a:rPr>
                      <m:t> =−</m:t>
                    </m:r>
                  </m:oMath>
                </a14:m>
                <a:r>
                  <a:rPr lang="en-US" sz="2000" dirty="0">
                    <a:ea typeface="Cambria Math" panose="02040503050406030204" pitchFamily="18" charset="0"/>
                  </a:rPr>
                  <a:t> </a:t>
                </a:r>
                <a14:m>
                  <m:oMath xmlns:m="http://schemas.openxmlformats.org/officeDocument/2006/math">
                    <m:r>
                      <a:rPr lang="en-US" sz="2800" i="1">
                        <a:latin typeface="Cambria Math" panose="02040503050406030204" pitchFamily="18" charset="0"/>
                        <a:ea typeface="Cambria Math" panose="02040503050406030204" pitchFamily="18" charset="0"/>
                      </a:rPr>
                      <m:t>𝜀</m:t>
                    </m:r>
                  </m:oMath>
                </a14:m>
                <a:r>
                  <a:rPr lang="en-IN" sz="2000" dirty="0"/>
                  <a:t> </a:t>
                </a:r>
                <a14:m>
                  <m:oMath xmlns:m="http://schemas.openxmlformats.org/officeDocument/2006/math">
                    <m:r>
                      <a:rPr lang="en-IN" sz="2000" i="1">
                        <a:latin typeface="Cambria Math" panose="02040503050406030204" pitchFamily="18" charset="0"/>
                        <a:ea typeface="Cambria Math" panose="02040503050406030204" pitchFamily="18" charset="0"/>
                      </a:rPr>
                      <m:t>𝑇𝑎𝑛</m:t>
                    </m:r>
                    <m:r>
                      <a:rPr lang="el-GR" sz="2000" i="1">
                        <a:latin typeface="Cambria Math" panose="02040503050406030204" pitchFamily="18" charset="0"/>
                        <a:ea typeface="Cambria Math" panose="02040503050406030204" pitchFamily="18" charset="0"/>
                      </a:rPr>
                      <m:t>𝜃</m:t>
                    </m:r>
                  </m:oMath>
                </a14:m>
                <a:r>
                  <a:rPr lang="en-IN" sz="2000" dirty="0"/>
                  <a:t>    ( negative sign indicates direction of peak shift)</a:t>
                </a:r>
              </a:p>
            </p:txBody>
          </p:sp>
        </mc:Choice>
        <mc:Fallback xmlns="">
          <p:sp>
            <p:nvSpPr>
              <p:cNvPr id="16" name="TextBox 15">
                <a:extLst>
                  <a:ext uri="{FF2B5EF4-FFF2-40B4-BE49-F238E27FC236}">
                    <a16:creationId xmlns:a16="http://schemas.microsoft.com/office/drawing/2014/main" id="{C1C7E1F0-4C85-9F2F-0328-BDE7990F63B6}"/>
                  </a:ext>
                </a:extLst>
              </p:cNvPr>
              <p:cNvSpPr txBox="1">
                <a:spLocks noRot="1" noChangeAspect="1" noMove="1" noResize="1" noEditPoints="1" noAdjustHandles="1" noChangeArrowheads="1" noChangeShapeType="1" noTextEdit="1"/>
              </p:cNvSpPr>
              <p:nvPr/>
            </p:nvSpPr>
            <p:spPr>
              <a:xfrm>
                <a:off x="1668556" y="4589540"/>
                <a:ext cx="8854888" cy="538161"/>
              </a:xfrm>
              <a:prstGeom prst="rect">
                <a:avLst/>
              </a:prstGeom>
              <a:blipFill>
                <a:blip r:embed="rId10"/>
                <a:stretch>
                  <a:fillRect r="-275" b="-909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1E1FBC0-7733-C26F-2AFC-DBC789EB828A}"/>
                  </a:ext>
                </a:extLst>
              </p:cNvPr>
              <p:cNvSpPr txBox="1"/>
              <p:nvPr/>
            </p:nvSpPr>
            <p:spPr>
              <a:xfrm>
                <a:off x="3672410" y="5251157"/>
                <a:ext cx="484718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𝑃𝑒𝑎𝑘</m:t>
                      </m:r>
                      <m:r>
                        <a:rPr lang="en-IN" b="0" i="1" smtClean="0">
                          <a:latin typeface="Cambria Math" panose="02040503050406030204" pitchFamily="18" charset="0"/>
                        </a:rPr>
                        <m:t> </m:t>
                      </m:r>
                      <m:r>
                        <a:rPr lang="en-IN" b="0" i="1" smtClean="0">
                          <a:latin typeface="Cambria Math" panose="02040503050406030204" pitchFamily="18" charset="0"/>
                        </a:rPr>
                        <m:t>𝐵𝑟𝑜𝑎𝑑𝑒𝑛𝑖𝑛𝑔</m:t>
                      </m:r>
                      <m:r>
                        <a:rPr lang="en-IN" b="0" i="1" smtClean="0">
                          <a:latin typeface="Cambria Math" panose="02040503050406030204" pitchFamily="18" charset="0"/>
                        </a:rPr>
                        <m:t> </m:t>
                      </m:r>
                      <m:r>
                        <a:rPr lang="en-IN" b="0" i="1" smtClean="0">
                          <a:latin typeface="Cambria Math" panose="02040503050406030204" pitchFamily="18" charset="0"/>
                        </a:rPr>
                        <m:t>𝑑𝑢𝑒</m:t>
                      </m:r>
                      <m:r>
                        <a:rPr lang="en-IN" b="0" i="1" smtClean="0">
                          <a:latin typeface="Cambria Math" panose="02040503050406030204" pitchFamily="18" charset="0"/>
                        </a:rPr>
                        <m:t> </m:t>
                      </m:r>
                      <m:r>
                        <a:rPr lang="en-IN" b="0" i="1" smtClean="0">
                          <a:latin typeface="Cambria Math" panose="02040503050406030204" pitchFamily="18" charset="0"/>
                        </a:rPr>
                        <m:t>𝑡𝑜</m:t>
                      </m:r>
                      <m:r>
                        <a:rPr lang="en-IN" b="0" i="1" smtClean="0">
                          <a:latin typeface="Cambria Math" panose="02040503050406030204" pitchFamily="18" charset="0"/>
                        </a:rPr>
                        <m:t> </m:t>
                      </m:r>
                      <m:r>
                        <a:rPr lang="en-IN" b="0" i="1" smtClean="0">
                          <a:latin typeface="Cambria Math" panose="02040503050406030204" pitchFamily="18" charset="0"/>
                        </a:rPr>
                        <m:t>𝑠𝑡𝑟𝑎𝑖𝑛</m:t>
                      </m:r>
                      <m:r>
                        <a:rPr lang="en-IN" b="0" i="1" smtClean="0">
                          <a:latin typeface="Cambria Math" panose="02040503050406030204" pitchFamily="18" charset="0"/>
                        </a:rPr>
                        <m:t>  </m:t>
                      </m:r>
                      <m:sSub>
                        <m:sSubPr>
                          <m:ctrlPr>
                            <a:rPr lang="en-US" i="1">
                              <a:latin typeface="Cambria Math" panose="02040503050406030204" pitchFamily="18" charset="0"/>
                              <a:ea typeface="Verdana" panose="020B0604030504040204" pitchFamily="34" charset="0"/>
                            </a:rPr>
                          </m:ctrlPr>
                        </m:sSubPr>
                        <m:e>
                          <m:r>
                            <a:rPr lang="en-US" i="1">
                              <a:latin typeface="Cambria Math" panose="02040503050406030204" pitchFamily="18" charset="0"/>
                              <a:ea typeface="Cambria Math" panose="02040503050406030204" pitchFamily="18" charset="0"/>
                            </a:rPr>
                            <m:t>𝛽</m:t>
                          </m:r>
                        </m:e>
                        <m:sub>
                          <m:r>
                            <a:rPr lang="en-IN" i="1">
                              <a:latin typeface="Cambria Math" panose="02040503050406030204" pitchFamily="18" charset="0"/>
                              <a:ea typeface="Verdana" panose="020B0604030504040204" pitchFamily="34" charset="0"/>
                            </a:rPr>
                            <m:t>𝑠</m:t>
                          </m:r>
                          <m:r>
                            <a:rPr lang="en-IN" b="0" i="1" smtClean="0">
                              <a:latin typeface="Cambria Math" panose="02040503050406030204" pitchFamily="18" charset="0"/>
                              <a:ea typeface="Verdana" panose="020B0604030504040204" pitchFamily="34" charset="0"/>
                            </a:rPr>
                            <m:t>𝑡𝑟𝑎𝑖𝑛</m:t>
                          </m:r>
                        </m:sub>
                      </m:sSub>
                      <m:r>
                        <a:rPr lang="en-IN" b="0" i="1" smtClean="0">
                          <a:latin typeface="Cambria Math" panose="02040503050406030204" pitchFamily="18" charset="0"/>
                          <a:ea typeface="Verdana" panose="020B0604030504040204" pitchFamily="34" charset="0"/>
                        </a:rPr>
                        <m:t>=2</m:t>
                      </m:r>
                      <m:r>
                        <m:rPr>
                          <m:sty m:val="p"/>
                        </m:rPr>
                        <a:rPr lang="el-GR" i="1">
                          <a:latin typeface="Cambria Math" panose="02040503050406030204" pitchFamily="18" charset="0"/>
                          <a:ea typeface="Cambria Math" panose="02040503050406030204" pitchFamily="18" charset="0"/>
                        </a:rPr>
                        <m:t>Δ</m:t>
                      </m:r>
                      <m:r>
                        <a:rPr lang="el-GR" i="1">
                          <a:latin typeface="Cambria Math" panose="02040503050406030204" pitchFamily="18" charset="0"/>
                          <a:ea typeface="Cambria Math" panose="02040503050406030204" pitchFamily="18" charset="0"/>
                        </a:rPr>
                        <m:t>𝜃</m:t>
                      </m:r>
                    </m:oMath>
                  </m:oMathPara>
                </a14:m>
                <a:endParaRPr lang="en-IN" dirty="0"/>
              </a:p>
            </p:txBody>
          </p:sp>
        </mc:Choice>
        <mc:Fallback xmlns="">
          <p:sp>
            <p:nvSpPr>
              <p:cNvPr id="17" name="TextBox 16">
                <a:extLst>
                  <a:ext uri="{FF2B5EF4-FFF2-40B4-BE49-F238E27FC236}">
                    <a16:creationId xmlns:a16="http://schemas.microsoft.com/office/drawing/2014/main" id="{01E1FBC0-7733-C26F-2AFC-DBC789EB828A}"/>
                  </a:ext>
                </a:extLst>
              </p:cNvPr>
              <p:cNvSpPr txBox="1">
                <a:spLocks noRot="1" noChangeAspect="1" noMove="1" noResize="1" noEditPoints="1" noAdjustHandles="1" noChangeArrowheads="1" noChangeShapeType="1" noTextEdit="1"/>
              </p:cNvSpPr>
              <p:nvPr/>
            </p:nvSpPr>
            <p:spPr>
              <a:xfrm>
                <a:off x="3672410" y="5251157"/>
                <a:ext cx="4847180" cy="369332"/>
              </a:xfrm>
              <a:prstGeom prst="rect">
                <a:avLst/>
              </a:prstGeom>
              <a:blipFill>
                <a:blip r:embed="rId11"/>
                <a:stretch>
                  <a:fillRect b="-1311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B39C138-EA90-7096-54AB-8B319FF209F0}"/>
                  </a:ext>
                </a:extLst>
              </p:cNvPr>
              <p:cNvSpPr txBox="1"/>
              <p:nvPr/>
            </p:nvSpPr>
            <p:spPr>
              <a:xfrm>
                <a:off x="4867835" y="5866502"/>
                <a:ext cx="245633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ea typeface="Verdana" panose="020B0604030504040204" pitchFamily="34" charset="0"/>
                            </a:rPr>
                          </m:ctrlPr>
                        </m:sSubPr>
                        <m:e>
                          <m:r>
                            <a:rPr lang="en-US" sz="2000" i="1">
                              <a:latin typeface="Cambria Math" panose="02040503050406030204" pitchFamily="18" charset="0"/>
                              <a:ea typeface="Cambria Math" panose="02040503050406030204" pitchFamily="18" charset="0"/>
                            </a:rPr>
                            <m:t>𝛽</m:t>
                          </m:r>
                        </m:e>
                        <m:sub>
                          <m:r>
                            <a:rPr lang="en-IN" sz="2000" i="1">
                              <a:latin typeface="Cambria Math" panose="02040503050406030204" pitchFamily="18" charset="0"/>
                              <a:ea typeface="Verdana" panose="020B0604030504040204" pitchFamily="34" charset="0"/>
                            </a:rPr>
                            <m:t>𝑠</m:t>
                          </m:r>
                          <m:r>
                            <a:rPr lang="en-IN" sz="2000" b="0" i="1" smtClean="0">
                              <a:latin typeface="Cambria Math" panose="02040503050406030204" pitchFamily="18" charset="0"/>
                              <a:ea typeface="Verdana" panose="020B0604030504040204" pitchFamily="34" charset="0"/>
                            </a:rPr>
                            <m:t>𝑡𝑟𝑎𝑖𝑛</m:t>
                          </m:r>
                        </m:sub>
                      </m:sSub>
                      <m:r>
                        <a:rPr lang="en-IN" sz="2000" b="0" i="1" smtClean="0">
                          <a:latin typeface="Cambria Math" panose="02040503050406030204" pitchFamily="18" charset="0"/>
                          <a:ea typeface="Verdana" panose="020B0604030504040204" pitchFamily="34" charset="0"/>
                        </a:rPr>
                        <m:t>=2</m:t>
                      </m:r>
                      <m:r>
                        <a:rPr lang="en-US" sz="2000" i="1">
                          <a:latin typeface="Cambria Math" panose="02040503050406030204" pitchFamily="18" charset="0"/>
                          <a:ea typeface="Cambria Math" panose="02040503050406030204" pitchFamily="18" charset="0"/>
                        </a:rPr>
                        <m:t>𝜀</m:t>
                      </m:r>
                      <m:r>
                        <m:rPr>
                          <m:nor/>
                        </m:rPr>
                        <a:rPr lang="en-IN" sz="2000" dirty="0"/>
                        <m:t> </m:t>
                      </m:r>
                      <m:r>
                        <a:rPr lang="en-IN" sz="2000" i="1">
                          <a:latin typeface="Cambria Math" panose="02040503050406030204" pitchFamily="18" charset="0"/>
                          <a:ea typeface="Cambria Math" panose="02040503050406030204" pitchFamily="18" charset="0"/>
                        </a:rPr>
                        <m:t>𝑇𝑎𝑛</m:t>
                      </m:r>
                      <m:r>
                        <a:rPr lang="el-GR" sz="2000" i="1">
                          <a:latin typeface="Cambria Math" panose="02040503050406030204" pitchFamily="18" charset="0"/>
                          <a:ea typeface="Cambria Math" panose="02040503050406030204" pitchFamily="18" charset="0"/>
                        </a:rPr>
                        <m:t>𝜃</m:t>
                      </m:r>
                    </m:oMath>
                  </m:oMathPara>
                </a14:m>
                <a:endParaRPr lang="en-IN" sz="2000" dirty="0"/>
              </a:p>
            </p:txBody>
          </p:sp>
        </mc:Choice>
        <mc:Fallback xmlns="">
          <p:sp>
            <p:nvSpPr>
              <p:cNvPr id="19" name="TextBox 18">
                <a:extLst>
                  <a:ext uri="{FF2B5EF4-FFF2-40B4-BE49-F238E27FC236}">
                    <a16:creationId xmlns:a16="http://schemas.microsoft.com/office/drawing/2014/main" id="{BB39C138-EA90-7096-54AB-8B319FF209F0}"/>
                  </a:ext>
                </a:extLst>
              </p:cNvPr>
              <p:cNvSpPr txBox="1">
                <a:spLocks noRot="1" noChangeAspect="1" noMove="1" noResize="1" noEditPoints="1" noAdjustHandles="1" noChangeArrowheads="1" noChangeShapeType="1" noTextEdit="1"/>
              </p:cNvSpPr>
              <p:nvPr/>
            </p:nvSpPr>
            <p:spPr>
              <a:xfrm>
                <a:off x="4867835" y="5866502"/>
                <a:ext cx="2456330" cy="400110"/>
              </a:xfrm>
              <a:prstGeom prst="rect">
                <a:avLst/>
              </a:prstGeom>
              <a:blipFill>
                <a:blip r:embed="rId12"/>
                <a:stretch>
                  <a:fillRect b="-13636"/>
                </a:stretch>
              </a:blipFill>
            </p:spPr>
            <p:txBody>
              <a:bodyPr/>
              <a:lstStyle/>
              <a:p>
                <a:r>
                  <a:rPr lang="en-IN">
                    <a:noFill/>
                  </a:rPr>
                  <a:t> </a:t>
                </a:r>
              </a:p>
            </p:txBody>
          </p:sp>
        </mc:Fallback>
      </mc:AlternateContent>
      <p:cxnSp>
        <p:nvCxnSpPr>
          <p:cNvPr id="23" name="Straight Connector 22">
            <a:extLst>
              <a:ext uri="{FF2B5EF4-FFF2-40B4-BE49-F238E27FC236}">
                <a16:creationId xmlns:a16="http://schemas.microsoft.com/office/drawing/2014/main" id="{5A846A50-440A-7DED-664A-2F9452280E38}"/>
              </a:ext>
            </a:extLst>
          </p:cNvPr>
          <p:cNvCxnSpPr/>
          <p:nvPr/>
        </p:nvCxnSpPr>
        <p:spPr>
          <a:xfrm flipV="1">
            <a:off x="4159531" y="3001672"/>
            <a:ext cx="488669" cy="400110"/>
          </a:xfrm>
          <a:prstGeom prst="line">
            <a:avLst/>
          </a:prstGeom>
          <a:ln w="19050"/>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45CD0F8A-83A0-FF6F-CE63-63A37E3D56E9}"/>
              </a:ext>
            </a:extLst>
          </p:cNvPr>
          <p:cNvCxnSpPr/>
          <p:nvPr/>
        </p:nvCxnSpPr>
        <p:spPr>
          <a:xfrm flipV="1">
            <a:off x="4159530" y="3477006"/>
            <a:ext cx="488669" cy="400110"/>
          </a:xfrm>
          <a:prstGeom prst="line">
            <a:avLst/>
          </a:prstGeom>
          <a:ln w="1905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F691B001-DE30-D13D-6347-232A62FD73C4}"/>
              </a:ext>
            </a:extLst>
          </p:cNvPr>
          <p:cNvCxnSpPr/>
          <p:nvPr/>
        </p:nvCxnSpPr>
        <p:spPr>
          <a:xfrm flipV="1">
            <a:off x="4948014" y="3492768"/>
            <a:ext cx="488669" cy="400110"/>
          </a:xfrm>
          <a:prstGeom prst="line">
            <a:avLst/>
          </a:prstGeom>
          <a:ln w="1905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595BE536-F93B-497B-B5DC-4F2CEF3EFD3E}"/>
              </a:ext>
            </a:extLst>
          </p:cNvPr>
          <p:cNvCxnSpPr/>
          <p:nvPr/>
        </p:nvCxnSpPr>
        <p:spPr>
          <a:xfrm flipV="1">
            <a:off x="4948014" y="3001672"/>
            <a:ext cx="488669" cy="400110"/>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30961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B52771-B28E-4509-164C-E00489C9107B}"/>
              </a:ext>
            </a:extLst>
          </p:cNvPr>
          <p:cNvSpPr/>
          <p:nvPr/>
        </p:nvSpPr>
        <p:spPr>
          <a:xfrm>
            <a:off x="367645" y="273377"/>
            <a:ext cx="11510128" cy="630653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182C6FB2-A3F7-6101-923D-EF449A3AD5DB}"/>
              </a:ext>
            </a:extLst>
          </p:cNvPr>
          <p:cNvSpPr txBox="1"/>
          <p:nvPr/>
        </p:nvSpPr>
        <p:spPr>
          <a:xfrm>
            <a:off x="5414127" y="605092"/>
            <a:ext cx="1417163" cy="769441"/>
          </a:xfrm>
          <a:prstGeom prst="rect">
            <a:avLst/>
          </a:prstGeom>
          <a:noFill/>
        </p:spPr>
        <p:txBody>
          <a:bodyPr wrap="square" rtlCol="0">
            <a:spAutoFit/>
          </a:bodyPr>
          <a:lstStyle/>
          <a:p>
            <a:r>
              <a:rPr lang="en-IN" sz="4400" b="1" dirty="0">
                <a:latin typeface="Roboto" panose="02000000000000000000" pitchFamily="2" charset="0"/>
                <a:ea typeface="Roboto" panose="02000000000000000000" pitchFamily="2" charset="0"/>
                <a:cs typeface="Roboto" panose="02000000000000000000" pitchFamily="2" charset="0"/>
              </a:rPr>
              <a:t>XRD</a:t>
            </a:r>
          </a:p>
        </p:txBody>
      </p:sp>
      <p:sp>
        <p:nvSpPr>
          <p:cNvPr id="3" name="Rectangle 2">
            <a:extLst>
              <a:ext uri="{FF2B5EF4-FFF2-40B4-BE49-F238E27FC236}">
                <a16:creationId xmlns:a16="http://schemas.microsoft.com/office/drawing/2014/main" id="{CE04C1BE-08A7-FE59-8B0F-DB395819745B}"/>
              </a:ext>
            </a:extLst>
          </p:cNvPr>
          <p:cNvSpPr/>
          <p:nvPr/>
        </p:nvSpPr>
        <p:spPr>
          <a:xfrm>
            <a:off x="5313575" y="622166"/>
            <a:ext cx="1417163" cy="735291"/>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2" descr="IIT Indore - Wikipedia">
            <a:extLst>
              <a:ext uri="{FF2B5EF4-FFF2-40B4-BE49-F238E27FC236}">
                <a16:creationId xmlns:a16="http://schemas.microsoft.com/office/drawing/2014/main" id="{48F9D076-EB89-472F-5FB6-CB7C8E7FE2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2544" y="462260"/>
            <a:ext cx="865300" cy="93340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689AE94-CD10-CE1D-5D93-007E07CE7538}"/>
              </a:ext>
            </a:extLst>
          </p:cNvPr>
          <p:cNvSpPr txBox="1"/>
          <p:nvPr/>
        </p:nvSpPr>
        <p:spPr>
          <a:xfrm>
            <a:off x="565941" y="1600266"/>
            <a:ext cx="10912429" cy="1015663"/>
          </a:xfrm>
          <a:prstGeom prst="rect">
            <a:avLst/>
          </a:prstGeom>
          <a:noFill/>
        </p:spPr>
        <p:txBody>
          <a:bodyPr wrap="square" rtlCol="0">
            <a:spAutoFit/>
          </a:bodyPr>
          <a:lstStyle/>
          <a:p>
            <a:pPr marL="342900" indent="-342900" algn="just">
              <a:buFont typeface="Wingdings" panose="05000000000000000000" pitchFamily="2" charset="2"/>
              <a:buChar char="Ø"/>
            </a:pPr>
            <a:r>
              <a:rPr lang="en-IN" sz="2000" b="1" dirty="0">
                <a:latin typeface="Verdana" panose="020B0604030504040204" pitchFamily="34" charset="0"/>
                <a:ea typeface="Verdana" panose="020B0604030504040204" pitchFamily="34" charset="0"/>
              </a:rPr>
              <a:t>Instrument Broadening: </a:t>
            </a:r>
            <a:r>
              <a:rPr lang="en-US" sz="2000" dirty="0">
                <a:latin typeface="Verdana" panose="020B0604030504040204" pitchFamily="34" charset="0"/>
                <a:ea typeface="Verdana" panose="020B0604030504040204" pitchFamily="34" charset="0"/>
              </a:rPr>
              <a:t>This refers to the additional broadening of diffraction peaks caused by imperfections and limitations of the instrument itself, rather than the sample.</a:t>
            </a:r>
          </a:p>
        </p:txBody>
      </p:sp>
      <p:sp>
        <p:nvSpPr>
          <p:cNvPr id="9" name="TextBox 8">
            <a:extLst>
              <a:ext uri="{FF2B5EF4-FFF2-40B4-BE49-F238E27FC236}">
                <a16:creationId xmlns:a16="http://schemas.microsoft.com/office/drawing/2014/main" id="{B7AABE70-8334-3BBA-4748-3388145FE63D}"/>
              </a:ext>
            </a:extLst>
          </p:cNvPr>
          <p:cNvSpPr txBox="1"/>
          <p:nvPr/>
        </p:nvSpPr>
        <p:spPr>
          <a:xfrm>
            <a:off x="4018839" y="3339446"/>
            <a:ext cx="4154323" cy="2737031"/>
          </a:xfrm>
          <a:prstGeom prst="rect">
            <a:avLst/>
          </a:prstGeom>
          <a:noFill/>
        </p:spPr>
        <p:txBody>
          <a:bodyPr wrap="square" rtlCol="0">
            <a:spAutoFit/>
          </a:bodyPr>
          <a:lstStyle/>
          <a:p>
            <a:pPr marL="285750" indent="-285750">
              <a:lnSpc>
                <a:spcPct val="250000"/>
              </a:lnSpc>
              <a:buFont typeface="Wingdings" panose="05000000000000000000" pitchFamily="2" charset="2"/>
              <a:buChar char="§"/>
            </a:pPr>
            <a:r>
              <a:rPr lang="en-US" dirty="0">
                <a:latin typeface="Verdana" panose="020B0604030504040204" pitchFamily="34" charset="0"/>
                <a:ea typeface="Verdana" panose="020B0604030504040204" pitchFamily="34" charset="0"/>
              </a:rPr>
              <a:t>Detector resolution</a:t>
            </a:r>
          </a:p>
          <a:p>
            <a:pPr marL="285750" indent="-285750">
              <a:lnSpc>
                <a:spcPct val="250000"/>
              </a:lnSpc>
              <a:buFont typeface="Wingdings" panose="05000000000000000000" pitchFamily="2" charset="2"/>
              <a:buChar char="§"/>
            </a:pPr>
            <a:r>
              <a:rPr lang="en-US" dirty="0">
                <a:latin typeface="Verdana" panose="020B0604030504040204" pitchFamily="34" charset="0"/>
                <a:ea typeface="Verdana" panose="020B0604030504040204" pitchFamily="34" charset="0"/>
              </a:rPr>
              <a:t>Crystal imperfections in optics</a:t>
            </a:r>
          </a:p>
          <a:p>
            <a:pPr marL="285750" indent="-285750">
              <a:lnSpc>
                <a:spcPct val="250000"/>
              </a:lnSpc>
              <a:buFont typeface="Wingdings" panose="05000000000000000000" pitchFamily="2" charset="2"/>
              <a:buChar char="§"/>
            </a:pPr>
            <a:r>
              <a:rPr lang="en-US" dirty="0">
                <a:latin typeface="Verdana" panose="020B0604030504040204" pitchFamily="34" charset="0"/>
                <a:ea typeface="Verdana" panose="020B0604030504040204" pitchFamily="34" charset="0"/>
              </a:rPr>
              <a:t>Instrument vibrations</a:t>
            </a:r>
          </a:p>
          <a:p>
            <a:pPr marL="285750" indent="-285750">
              <a:lnSpc>
                <a:spcPct val="250000"/>
              </a:lnSpc>
              <a:buFont typeface="Wingdings" panose="05000000000000000000" pitchFamily="2" charset="2"/>
              <a:buChar char="§"/>
            </a:pPr>
            <a:r>
              <a:rPr lang="en-US" dirty="0">
                <a:latin typeface="Verdana" panose="020B0604030504040204" pitchFamily="34" charset="0"/>
                <a:ea typeface="Verdana" panose="020B0604030504040204" pitchFamily="34" charset="0"/>
              </a:rPr>
              <a:t>X-ray source size</a:t>
            </a:r>
            <a:endParaRPr lang="en-IN" dirty="0">
              <a:latin typeface="Verdana" panose="020B0604030504040204" pitchFamily="34" charset="0"/>
              <a:ea typeface="Verdana" panose="020B0604030504040204" pitchFamily="34"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A8562E7-FE4F-08F7-4DE0-FFD284F6BD26}"/>
                  </a:ext>
                </a:extLst>
              </p:cNvPr>
              <p:cNvSpPr txBox="1"/>
              <p:nvPr/>
            </p:nvSpPr>
            <p:spPr>
              <a:xfrm>
                <a:off x="1109820" y="2946453"/>
                <a:ext cx="8608613" cy="453137"/>
              </a:xfrm>
              <a:prstGeom prst="rect">
                <a:avLst/>
              </a:prstGeom>
              <a:noFill/>
            </p:spPr>
            <p:txBody>
              <a:bodyPr wrap="square" rtlCol="0">
                <a:spAutoFit/>
              </a:bodyPr>
              <a:lstStyle/>
              <a:p>
                <a14:m>
                  <m:oMath xmlns:m="http://schemas.openxmlformats.org/officeDocument/2006/math">
                    <m:r>
                      <a:rPr lang="en-IN" sz="2400" b="1" i="1" smtClean="0">
                        <a:latin typeface="Cambria Math" panose="02040503050406030204" pitchFamily="18" charset="0"/>
                        <a:ea typeface="Verdana" panose="020B0604030504040204" pitchFamily="34" charset="0"/>
                      </a:rPr>
                      <m:t>→</m:t>
                    </m:r>
                  </m:oMath>
                </a14:m>
                <a:r>
                  <a:rPr lang="en-US" sz="2000" b="1" dirty="0">
                    <a:latin typeface="Verdana" panose="020B0604030504040204" pitchFamily="34" charset="0"/>
                    <a:ea typeface="Verdana" panose="020B0604030504040204" pitchFamily="34" charset="0"/>
                  </a:rPr>
                  <a:t>  Factors contributing to Instrument Broadening:</a:t>
                </a:r>
                <a:endParaRPr lang="en-IN" sz="2000" b="1" dirty="0"/>
              </a:p>
            </p:txBody>
          </p:sp>
        </mc:Choice>
        <mc:Fallback xmlns="">
          <p:sp>
            <p:nvSpPr>
              <p:cNvPr id="16" name="TextBox 15">
                <a:extLst>
                  <a:ext uri="{FF2B5EF4-FFF2-40B4-BE49-F238E27FC236}">
                    <a16:creationId xmlns:a16="http://schemas.microsoft.com/office/drawing/2014/main" id="{2A8562E7-FE4F-08F7-4DE0-FFD284F6BD26}"/>
                  </a:ext>
                </a:extLst>
              </p:cNvPr>
              <p:cNvSpPr txBox="1">
                <a:spLocks noRot="1" noChangeAspect="1" noMove="1" noResize="1" noEditPoints="1" noAdjustHandles="1" noChangeArrowheads="1" noChangeShapeType="1" noTextEdit="1"/>
              </p:cNvSpPr>
              <p:nvPr/>
            </p:nvSpPr>
            <p:spPr>
              <a:xfrm>
                <a:off x="1109820" y="2946453"/>
                <a:ext cx="8608613" cy="453137"/>
              </a:xfrm>
              <a:prstGeom prst="rect">
                <a:avLst/>
              </a:prstGeom>
              <a:blipFill>
                <a:blip r:embed="rId4"/>
                <a:stretch>
                  <a:fillRect b="-20000"/>
                </a:stretch>
              </a:blipFill>
            </p:spPr>
            <p:txBody>
              <a:bodyPr/>
              <a:lstStyle/>
              <a:p>
                <a:r>
                  <a:rPr lang="en-IN">
                    <a:noFill/>
                  </a:rPr>
                  <a:t> </a:t>
                </a:r>
              </a:p>
            </p:txBody>
          </p:sp>
        </mc:Fallback>
      </mc:AlternateContent>
    </p:spTree>
    <p:extLst>
      <p:ext uri="{BB962C8B-B14F-4D97-AF65-F5344CB8AC3E}">
        <p14:creationId xmlns:p14="http://schemas.microsoft.com/office/powerpoint/2010/main" val="1207446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B52771-B28E-4509-164C-E00489C9107B}"/>
              </a:ext>
            </a:extLst>
          </p:cNvPr>
          <p:cNvSpPr/>
          <p:nvPr/>
        </p:nvSpPr>
        <p:spPr>
          <a:xfrm>
            <a:off x="367645" y="290311"/>
            <a:ext cx="11510128" cy="630653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182C6FB2-A3F7-6101-923D-EF449A3AD5DB}"/>
              </a:ext>
            </a:extLst>
          </p:cNvPr>
          <p:cNvSpPr txBox="1"/>
          <p:nvPr/>
        </p:nvSpPr>
        <p:spPr>
          <a:xfrm>
            <a:off x="4379260" y="605092"/>
            <a:ext cx="3433481" cy="769441"/>
          </a:xfrm>
          <a:prstGeom prst="rect">
            <a:avLst/>
          </a:prstGeom>
          <a:noFill/>
        </p:spPr>
        <p:txBody>
          <a:bodyPr wrap="square" rtlCol="0">
            <a:spAutoFit/>
          </a:bodyPr>
          <a:lstStyle/>
          <a:p>
            <a:r>
              <a:rPr lang="en-IN" sz="4400" b="1" dirty="0">
                <a:latin typeface="Roboto" panose="02000000000000000000" pitchFamily="2" charset="0"/>
                <a:ea typeface="Roboto" panose="02000000000000000000" pitchFamily="2" charset="0"/>
                <a:cs typeface="Roboto" panose="02000000000000000000" pitchFamily="2" charset="0"/>
              </a:rPr>
              <a:t>Curve Fitting</a:t>
            </a:r>
          </a:p>
        </p:txBody>
      </p:sp>
      <p:sp>
        <p:nvSpPr>
          <p:cNvPr id="3" name="Rectangle 2">
            <a:extLst>
              <a:ext uri="{FF2B5EF4-FFF2-40B4-BE49-F238E27FC236}">
                <a16:creationId xmlns:a16="http://schemas.microsoft.com/office/drawing/2014/main" id="{CE04C1BE-08A7-FE59-8B0F-DB395819745B}"/>
              </a:ext>
            </a:extLst>
          </p:cNvPr>
          <p:cNvSpPr/>
          <p:nvPr/>
        </p:nvSpPr>
        <p:spPr>
          <a:xfrm>
            <a:off x="4379261" y="622166"/>
            <a:ext cx="3433480" cy="735291"/>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2" descr="IIT Indore - Wikipedia">
            <a:extLst>
              <a:ext uri="{FF2B5EF4-FFF2-40B4-BE49-F238E27FC236}">
                <a16:creationId xmlns:a16="http://schemas.microsoft.com/office/drawing/2014/main" id="{48F9D076-EB89-472F-5FB6-CB7C8E7FE2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2544" y="462260"/>
            <a:ext cx="865300" cy="933402"/>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2980890B-6FC8-7369-81E0-B040E8916FB2}"/>
              </a:ext>
            </a:extLst>
          </p:cNvPr>
          <p:cNvGrpSpPr/>
          <p:nvPr/>
        </p:nvGrpSpPr>
        <p:grpSpPr>
          <a:xfrm>
            <a:off x="540048" y="1774646"/>
            <a:ext cx="11111903" cy="831829"/>
            <a:chOff x="476293" y="2481314"/>
            <a:chExt cx="11111903" cy="831829"/>
          </a:xfrm>
        </p:grpSpPr>
        <p:sp>
          <p:nvSpPr>
            <p:cNvPr id="6" name="TextBox 5">
              <a:extLst>
                <a:ext uri="{FF2B5EF4-FFF2-40B4-BE49-F238E27FC236}">
                  <a16:creationId xmlns:a16="http://schemas.microsoft.com/office/drawing/2014/main" id="{50ADF3AB-3ACD-8C2E-B461-8F72378CE74A}"/>
                </a:ext>
              </a:extLst>
            </p:cNvPr>
            <p:cNvSpPr txBox="1"/>
            <p:nvPr/>
          </p:nvSpPr>
          <p:spPr>
            <a:xfrm>
              <a:off x="476293" y="2481314"/>
              <a:ext cx="11111903"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Verdana" panose="020B0604030504040204" pitchFamily="34" charset="0"/>
                  <a:ea typeface="Verdana" panose="020B0604030504040204" pitchFamily="34" charset="0"/>
                </a:rPr>
                <a:t>Curve fitting of a X-ray diffractogram is essential because:</a:t>
              </a:r>
            </a:p>
          </p:txBody>
        </p:sp>
        <p:sp>
          <p:nvSpPr>
            <p:cNvPr id="7" name="TextBox 6">
              <a:extLst>
                <a:ext uri="{FF2B5EF4-FFF2-40B4-BE49-F238E27FC236}">
                  <a16:creationId xmlns:a16="http://schemas.microsoft.com/office/drawing/2014/main" id="{B905EE9F-63DB-652E-89DA-27C79A5A33B8}"/>
                </a:ext>
              </a:extLst>
            </p:cNvPr>
            <p:cNvSpPr txBox="1"/>
            <p:nvPr/>
          </p:nvSpPr>
          <p:spPr>
            <a:xfrm>
              <a:off x="820272" y="2974589"/>
              <a:ext cx="3558988" cy="338554"/>
            </a:xfrm>
            <a:prstGeom prst="rect">
              <a:avLst/>
            </a:prstGeom>
            <a:noFill/>
          </p:spPr>
          <p:txBody>
            <a:bodyPr wrap="square" rtlCol="0">
              <a:spAutoFit/>
            </a:bodyPr>
            <a:lstStyle/>
            <a:p>
              <a:pPr marL="285750" indent="-285750">
                <a:buFont typeface="Wingdings" panose="05000000000000000000" pitchFamily="2" charset="2"/>
                <a:buChar char="Ø"/>
              </a:pPr>
              <a:r>
                <a:rPr lang="en-IN" sz="1600" dirty="0">
                  <a:latin typeface="Verdana" panose="020B0604030504040204" pitchFamily="34" charset="0"/>
                  <a:ea typeface="Verdana" panose="020B0604030504040204" pitchFamily="34" charset="0"/>
                </a:rPr>
                <a:t>Accurate Peak identification</a:t>
              </a:r>
            </a:p>
          </p:txBody>
        </p:sp>
        <p:sp>
          <p:nvSpPr>
            <p:cNvPr id="10" name="TextBox 9">
              <a:extLst>
                <a:ext uri="{FF2B5EF4-FFF2-40B4-BE49-F238E27FC236}">
                  <a16:creationId xmlns:a16="http://schemas.microsoft.com/office/drawing/2014/main" id="{0CE7FE15-F5BA-2AC0-3B4A-63FF7E2A131E}"/>
                </a:ext>
              </a:extLst>
            </p:cNvPr>
            <p:cNvSpPr txBox="1"/>
            <p:nvPr/>
          </p:nvSpPr>
          <p:spPr>
            <a:xfrm>
              <a:off x="4807022" y="2974589"/>
              <a:ext cx="2631373" cy="338554"/>
            </a:xfrm>
            <a:prstGeom prst="rect">
              <a:avLst/>
            </a:prstGeom>
            <a:noFill/>
          </p:spPr>
          <p:txBody>
            <a:bodyPr wrap="square" rtlCol="0">
              <a:spAutoFit/>
            </a:bodyPr>
            <a:lstStyle/>
            <a:p>
              <a:pPr marL="285750" indent="-285750">
                <a:buFont typeface="Wingdings" panose="05000000000000000000" pitchFamily="2" charset="2"/>
                <a:buChar char="Ø"/>
              </a:pPr>
              <a:r>
                <a:rPr lang="en-IN" sz="1600" dirty="0">
                  <a:latin typeface="Verdana" panose="020B0604030504040204" pitchFamily="34" charset="0"/>
                  <a:ea typeface="Verdana" panose="020B0604030504040204" pitchFamily="34" charset="0"/>
                </a:rPr>
                <a:t>Quantitative Analysis</a:t>
              </a:r>
            </a:p>
          </p:txBody>
        </p:sp>
        <p:sp>
          <p:nvSpPr>
            <p:cNvPr id="11" name="TextBox 10">
              <a:extLst>
                <a:ext uri="{FF2B5EF4-FFF2-40B4-BE49-F238E27FC236}">
                  <a16:creationId xmlns:a16="http://schemas.microsoft.com/office/drawing/2014/main" id="{19B65EDD-566D-AB6A-0472-3041F5D89174}"/>
                </a:ext>
              </a:extLst>
            </p:cNvPr>
            <p:cNvSpPr txBox="1"/>
            <p:nvPr/>
          </p:nvSpPr>
          <p:spPr>
            <a:xfrm>
              <a:off x="8144595" y="2972896"/>
              <a:ext cx="2631373" cy="338554"/>
            </a:xfrm>
            <a:prstGeom prst="rect">
              <a:avLst/>
            </a:prstGeom>
            <a:noFill/>
          </p:spPr>
          <p:txBody>
            <a:bodyPr wrap="square" rtlCol="0">
              <a:spAutoFit/>
            </a:bodyPr>
            <a:lstStyle/>
            <a:p>
              <a:pPr marL="285750" indent="-285750">
                <a:buFont typeface="Wingdings" panose="05000000000000000000" pitchFamily="2" charset="2"/>
                <a:buChar char="Ø"/>
              </a:pPr>
              <a:r>
                <a:rPr lang="en-IN" sz="1600" dirty="0">
                  <a:latin typeface="Verdana" panose="020B0604030504040204" pitchFamily="34" charset="0"/>
                  <a:ea typeface="Verdana" panose="020B0604030504040204" pitchFamily="34" charset="0"/>
                </a:rPr>
                <a:t>Noise Reduction</a:t>
              </a:r>
            </a:p>
          </p:txBody>
        </p:sp>
      </p:grpSp>
      <p:grpSp>
        <p:nvGrpSpPr>
          <p:cNvPr id="13" name="Group 12">
            <a:extLst>
              <a:ext uri="{FF2B5EF4-FFF2-40B4-BE49-F238E27FC236}">
                <a16:creationId xmlns:a16="http://schemas.microsoft.com/office/drawing/2014/main" id="{15C6722F-E090-22FD-4A30-6B6D5BD1C91B}"/>
              </a:ext>
            </a:extLst>
          </p:cNvPr>
          <p:cNvGrpSpPr/>
          <p:nvPr/>
        </p:nvGrpSpPr>
        <p:grpSpPr>
          <a:xfrm>
            <a:off x="540047" y="3087244"/>
            <a:ext cx="11111903" cy="2750515"/>
            <a:chOff x="476292" y="3484705"/>
            <a:chExt cx="11111903" cy="2750515"/>
          </a:xfrm>
        </p:grpSpPr>
        <p:sp>
          <p:nvSpPr>
            <p:cNvPr id="12" name="TextBox 11">
              <a:extLst>
                <a:ext uri="{FF2B5EF4-FFF2-40B4-BE49-F238E27FC236}">
                  <a16:creationId xmlns:a16="http://schemas.microsoft.com/office/drawing/2014/main" id="{1352DE52-070B-D974-A869-9B19B5701192}"/>
                </a:ext>
              </a:extLst>
            </p:cNvPr>
            <p:cNvSpPr txBox="1"/>
            <p:nvPr/>
          </p:nvSpPr>
          <p:spPr>
            <a:xfrm>
              <a:off x="476292" y="3484705"/>
              <a:ext cx="11111903" cy="923330"/>
            </a:xfrm>
            <a:prstGeom prst="rect">
              <a:avLst/>
            </a:prstGeom>
            <a:noFill/>
          </p:spPr>
          <p:txBody>
            <a:bodyPr wrap="square" rtlCol="0">
              <a:spAutoFit/>
            </a:bodyPr>
            <a:lstStyle/>
            <a:p>
              <a:pPr marL="342900" indent="-342900" algn="just">
                <a:buFont typeface="Arial" panose="020B0604020202020204" pitchFamily="34" charset="0"/>
                <a:buChar char="•"/>
              </a:pPr>
              <a:r>
                <a:rPr lang="en-US" b="1" dirty="0">
                  <a:latin typeface="Verdana" panose="020B0604030504040204" pitchFamily="34" charset="0"/>
                  <a:ea typeface="Verdana" panose="020B0604030504040204" pitchFamily="34" charset="0"/>
                </a:rPr>
                <a:t>The Gaussian function </a:t>
              </a:r>
              <a:r>
                <a:rPr lang="en-US" dirty="0">
                  <a:latin typeface="Verdana" panose="020B0604030504040204" pitchFamily="34" charset="0"/>
                  <a:ea typeface="Verdana" panose="020B0604030504040204" pitchFamily="34" charset="0"/>
                </a:rPr>
                <a:t>is often the best choice for fitting a X-ray diffractogram due to its ability to accurately represent the shape of diffraction peaks, which are typically symmetrical and bell-shaped.</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1AFE04E-BF0A-F004-42CD-DFFF119EC4E6}"/>
                    </a:ext>
                  </a:extLst>
                </p:cNvPr>
                <p:cNvSpPr txBox="1"/>
                <p:nvPr/>
              </p:nvSpPr>
              <p:spPr>
                <a:xfrm>
                  <a:off x="3409756" y="4608401"/>
                  <a:ext cx="2895600" cy="6650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𝑦</m:t>
                        </m:r>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m:t>
                        </m:r>
                        <m:r>
                          <a:rPr lang="en-IN" b="0" i="1" smtClean="0">
                            <a:latin typeface="Cambria Math" panose="02040503050406030204" pitchFamily="18" charset="0"/>
                          </a:rPr>
                          <m:t>𝐴</m:t>
                        </m:r>
                        <m:r>
                          <a:rPr lang="en-IN" b="0" i="1" smtClean="0">
                            <a:latin typeface="Cambria Math" panose="02040503050406030204" pitchFamily="18" charset="0"/>
                          </a:rPr>
                          <m:t> . </m:t>
                        </m:r>
                        <m:r>
                          <m:rPr>
                            <m:sty m:val="p"/>
                          </m:rPr>
                          <a:rPr lang="en-IN" b="0" i="0" smtClean="0">
                            <a:latin typeface="Cambria Math" panose="02040503050406030204" pitchFamily="18" charset="0"/>
                          </a:rPr>
                          <m:t>exp</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𝑜</m:t>
                                        </m:r>
                                      </m:sub>
                                    </m:sSub>
                                  </m:e>
                                </m:d>
                              </m:e>
                              <m:sup>
                                <m:r>
                                  <a:rPr lang="en-IN" b="0" i="1" smtClean="0">
                                    <a:latin typeface="Cambria Math" panose="02040503050406030204" pitchFamily="18" charset="0"/>
                                  </a:rPr>
                                  <m:t>2</m:t>
                                </m:r>
                              </m:sup>
                            </m:sSup>
                          </m:num>
                          <m:den>
                            <m:r>
                              <a:rPr lang="en-IN" b="0" i="1" smtClean="0">
                                <a:latin typeface="Cambria Math" panose="02040503050406030204" pitchFamily="18" charset="0"/>
                              </a:rPr>
                              <m:t>2</m:t>
                            </m:r>
                            <m:sSup>
                              <m:sSupPr>
                                <m:ctrlPr>
                                  <a:rPr lang="en-IN" b="0" i="1" smtClean="0">
                                    <a:latin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𝜎</m:t>
                                </m:r>
                              </m:e>
                              <m:sup>
                                <m:r>
                                  <a:rPr lang="en-IN" b="0" i="1" smtClean="0">
                                    <a:latin typeface="Cambria Math" panose="02040503050406030204" pitchFamily="18" charset="0"/>
                                  </a:rPr>
                                  <m:t>2</m:t>
                                </m:r>
                              </m:sup>
                            </m:sSup>
                          </m:den>
                        </m:f>
                        <m:r>
                          <a:rPr lang="en-IN" b="0" i="1" smtClean="0">
                            <a:latin typeface="Cambria Math" panose="02040503050406030204" pitchFamily="18" charset="0"/>
                          </a:rPr>
                          <m:t>)</m:t>
                        </m:r>
                      </m:oMath>
                    </m:oMathPara>
                  </a14:m>
                  <a:endParaRPr lang="en-IN" dirty="0"/>
                </a:p>
              </p:txBody>
            </p:sp>
          </mc:Choice>
          <mc:Fallback xmlns="">
            <p:sp>
              <p:nvSpPr>
                <p:cNvPr id="17" name="TextBox 16">
                  <a:extLst>
                    <a:ext uri="{FF2B5EF4-FFF2-40B4-BE49-F238E27FC236}">
                      <a16:creationId xmlns:a16="http://schemas.microsoft.com/office/drawing/2014/main" id="{71AFE04E-BF0A-F004-42CD-DFFF119EC4E6}"/>
                    </a:ext>
                  </a:extLst>
                </p:cNvPr>
                <p:cNvSpPr txBox="1">
                  <a:spLocks noRot="1" noChangeAspect="1" noMove="1" noResize="1" noEditPoints="1" noAdjustHandles="1" noChangeArrowheads="1" noChangeShapeType="1" noTextEdit="1"/>
                </p:cNvSpPr>
                <p:nvPr/>
              </p:nvSpPr>
              <p:spPr>
                <a:xfrm>
                  <a:off x="3409756" y="4608401"/>
                  <a:ext cx="2895600" cy="665054"/>
                </a:xfrm>
                <a:prstGeom prst="rect">
                  <a:avLst/>
                </a:prstGeom>
                <a:blipFill>
                  <a:blip r:embed="rId4"/>
                  <a:stretch>
                    <a:fillRect/>
                  </a:stretch>
                </a:blipFill>
              </p:spPr>
              <p:txBody>
                <a:bodyPr/>
                <a:lstStyle/>
                <a:p>
                  <a:r>
                    <a:rPr lang="en-IN">
                      <a:noFill/>
                    </a:rPr>
                    <a:t> </a:t>
                  </a:r>
                </a:p>
              </p:txBody>
            </p:sp>
          </mc:Fallback>
        </mc:AlternateContent>
        <p:sp>
          <p:nvSpPr>
            <p:cNvPr id="18" name="TextBox 17">
              <a:extLst>
                <a:ext uri="{FF2B5EF4-FFF2-40B4-BE49-F238E27FC236}">
                  <a16:creationId xmlns:a16="http://schemas.microsoft.com/office/drawing/2014/main" id="{D60F2971-E7D2-6A40-0E60-5570873EE47B}"/>
                </a:ext>
              </a:extLst>
            </p:cNvPr>
            <p:cNvSpPr txBox="1"/>
            <p:nvPr/>
          </p:nvSpPr>
          <p:spPr>
            <a:xfrm>
              <a:off x="814474" y="4792276"/>
              <a:ext cx="2816232" cy="369332"/>
            </a:xfrm>
            <a:prstGeom prst="rect">
              <a:avLst/>
            </a:prstGeom>
            <a:noFill/>
          </p:spPr>
          <p:txBody>
            <a:bodyPr wrap="square" rtlCol="0">
              <a:spAutoFit/>
            </a:bodyPr>
            <a:lstStyle/>
            <a:p>
              <a:pPr marL="285750" indent="-285750">
                <a:buFont typeface="Wingdings" panose="05000000000000000000" pitchFamily="2" charset="2"/>
                <a:buChar char="Ø"/>
              </a:pPr>
              <a:r>
                <a:rPr lang="en-IN" b="1" dirty="0">
                  <a:latin typeface="Verdana" panose="020B0604030504040204" pitchFamily="34" charset="0"/>
                  <a:ea typeface="Verdana" panose="020B0604030504040204" pitchFamily="34" charset="0"/>
                </a:rPr>
                <a:t>Gauss Function –</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52F3E1C-7715-8C88-2873-CA305194B6C3}"/>
                    </a:ext>
                  </a:extLst>
                </p:cNvPr>
                <p:cNvSpPr txBox="1"/>
                <p:nvPr/>
              </p:nvSpPr>
              <p:spPr>
                <a:xfrm>
                  <a:off x="6947647" y="4671930"/>
                  <a:ext cx="4132848" cy="1015663"/>
                </a:xfrm>
                <a:prstGeom prst="rect">
                  <a:avLst/>
                </a:prstGeom>
                <a:noFill/>
              </p:spPr>
              <p:txBody>
                <a:bodyPr wrap="square" rtlCol="0">
                  <a:spAutoFit/>
                </a:bodyPr>
                <a:lstStyle/>
                <a:p>
                  <a:r>
                    <a:rPr lang="en-US" sz="2000" dirty="0"/>
                    <a:t>Where, </a:t>
                  </a:r>
                  <a14:m>
                    <m:oMath xmlns:m="http://schemas.openxmlformats.org/officeDocument/2006/math">
                      <m:r>
                        <a:rPr lang="en-IN" sz="2000" b="0" i="1" smtClean="0">
                          <a:latin typeface="Cambria Math" panose="02040503050406030204" pitchFamily="18" charset="0"/>
                        </a:rPr>
                        <m:t>𝐴</m:t>
                      </m:r>
                    </m:oMath>
                  </a14:m>
                  <a:r>
                    <a:rPr lang="en-US" sz="2000" dirty="0"/>
                    <a:t> – Peak Height (Amplitude).</a:t>
                  </a:r>
                </a:p>
                <a:p>
                  <a14:m>
                    <m:oMath xmlns:m="http://schemas.openxmlformats.org/officeDocument/2006/math">
                      <m:r>
                        <a:rPr lang="en-IN" sz="2000" b="0" i="1" smtClean="0">
                          <a:latin typeface="Cambria Math" panose="02040503050406030204" pitchFamily="18" charset="0"/>
                          <a:ea typeface="Cambria Math" panose="02040503050406030204" pitchFamily="18" charset="0"/>
                        </a:rPr>
                        <m:t>               </m:t>
                      </m:r>
                      <m:r>
                        <a:rPr lang="en-IN" sz="2000" i="1">
                          <a:latin typeface="Cambria Math" panose="02040503050406030204" pitchFamily="18" charset="0"/>
                          <a:ea typeface="Cambria Math" panose="02040503050406030204" pitchFamily="18" charset="0"/>
                        </a:rPr>
                        <m:t>𝜎</m:t>
                      </m:r>
                    </m:oMath>
                  </a14:m>
                  <a:r>
                    <a:rPr lang="en-US" sz="2000" dirty="0"/>
                    <a:t> – Standard deviation.</a:t>
                  </a:r>
                </a:p>
                <a:p>
                  <a14:m>
                    <m:oMath xmlns:m="http://schemas.openxmlformats.org/officeDocument/2006/math">
                      <m:sSub>
                        <m:sSubPr>
                          <m:ctrlPr>
                            <a:rPr lang="en-IN" sz="2000" i="1">
                              <a:latin typeface="Cambria Math" panose="02040503050406030204" pitchFamily="18" charset="0"/>
                            </a:rPr>
                          </m:ctrlPr>
                        </m:sSubPr>
                        <m:e>
                          <m:r>
                            <a:rPr lang="en-IN" sz="2000" b="0" i="1" smtClean="0">
                              <a:latin typeface="Cambria Math" panose="02040503050406030204" pitchFamily="18" charset="0"/>
                            </a:rPr>
                            <m:t>              </m:t>
                          </m:r>
                          <m:r>
                            <a:rPr lang="en-IN" sz="2000" i="1">
                              <a:latin typeface="Cambria Math" panose="02040503050406030204" pitchFamily="18" charset="0"/>
                            </a:rPr>
                            <m:t>𝑥</m:t>
                          </m:r>
                        </m:e>
                        <m:sub>
                          <m:r>
                            <a:rPr lang="en-IN" sz="2000" i="1">
                              <a:latin typeface="Cambria Math" panose="02040503050406030204" pitchFamily="18" charset="0"/>
                            </a:rPr>
                            <m:t>𝑜</m:t>
                          </m:r>
                        </m:sub>
                      </m:sSub>
                    </m:oMath>
                  </a14:m>
                  <a:r>
                    <a:rPr lang="en-US" sz="2000" dirty="0"/>
                    <a:t> – Peak Position.</a:t>
                  </a:r>
                </a:p>
              </p:txBody>
            </p:sp>
          </mc:Choice>
          <mc:Fallback xmlns="">
            <p:sp>
              <p:nvSpPr>
                <p:cNvPr id="20" name="TextBox 19">
                  <a:extLst>
                    <a:ext uri="{FF2B5EF4-FFF2-40B4-BE49-F238E27FC236}">
                      <a16:creationId xmlns:a16="http://schemas.microsoft.com/office/drawing/2014/main" id="{E52F3E1C-7715-8C88-2873-CA305194B6C3}"/>
                    </a:ext>
                  </a:extLst>
                </p:cNvPr>
                <p:cNvSpPr txBox="1">
                  <a:spLocks noRot="1" noChangeAspect="1" noMove="1" noResize="1" noEditPoints="1" noAdjustHandles="1" noChangeArrowheads="1" noChangeShapeType="1" noTextEdit="1"/>
                </p:cNvSpPr>
                <p:nvPr/>
              </p:nvSpPr>
              <p:spPr>
                <a:xfrm>
                  <a:off x="6947647" y="4671930"/>
                  <a:ext cx="4132848" cy="1015663"/>
                </a:xfrm>
                <a:prstGeom prst="rect">
                  <a:avLst/>
                </a:prstGeom>
                <a:blipFill>
                  <a:blip r:embed="rId5"/>
                  <a:stretch>
                    <a:fillRect l="-1475" t="-2994" b="-958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2ABB9AB-8C64-C709-623F-75AC590F3B94}"/>
                    </a:ext>
                  </a:extLst>
                </p:cNvPr>
                <p:cNvSpPr txBox="1"/>
                <p:nvPr/>
              </p:nvSpPr>
              <p:spPr>
                <a:xfrm>
                  <a:off x="814474" y="5705908"/>
                  <a:ext cx="3349634" cy="529312"/>
                </a:xfrm>
                <a:prstGeom prst="rect">
                  <a:avLst/>
                </a:prstGeom>
                <a:noFill/>
              </p:spPr>
              <p:txBody>
                <a:bodyPr wrap="square" rtlCol="0">
                  <a:spAutoFit/>
                </a:bodyPr>
                <a:lstStyle/>
                <a:p>
                  <a:pPr marL="285750" indent="-285750">
                    <a:buFont typeface="Wingdings" panose="05000000000000000000" pitchFamily="2" charset="2"/>
                    <a:buChar char="Ø"/>
                  </a:pPr>
                  <a:r>
                    <a:rPr lang="en-IN" dirty="0">
                      <a:latin typeface="Cambria Math" panose="02040503050406030204" pitchFamily="18" charset="0"/>
                      <a:ea typeface="Cambria Math" panose="02040503050406030204" pitchFamily="18" charset="0"/>
                    </a:rPr>
                    <a:t>FWHM occurs at </a:t>
                  </a:r>
                  <a14:m>
                    <m:oMath xmlns:m="http://schemas.openxmlformats.org/officeDocument/2006/math">
                      <m:r>
                        <a:rPr lang="en-IN" sz="2000" b="0" i="1" smtClean="0">
                          <a:latin typeface="Cambria Math" panose="02040503050406030204" pitchFamily="18" charset="0"/>
                          <a:ea typeface="Cambria Math" panose="02040503050406030204" pitchFamily="18" charset="0"/>
                        </a:rPr>
                        <m:t>𝑦</m:t>
                      </m:r>
                      <m:d>
                        <m:dPr>
                          <m:ctrlPr>
                            <a:rPr lang="en-IN" sz="2000" b="0" i="1" smtClean="0">
                              <a:latin typeface="Cambria Math" panose="02040503050406030204" pitchFamily="18" charset="0"/>
                              <a:ea typeface="Cambria Math" panose="02040503050406030204" pitchFamily="18" charset="0"/>
                            </a:rPr>
                          </m:ctrlPr>
                        </m:dPr>
                        <m:e>
                          <m:r>
                            <a:rPr lang="en-IN" sz="2000" b="0" i="1" smtClean="0">
                              <a:latin typeface="Cambria Math" panose="02040503050406030204" pitchFamily="18" charset="0"/>
                              <a:ea typeface="Cambria Math" panose="02040503050406030204" pitchFamily="18" charset="0"/>
                            </a:rPr>
                            <m:t>𝑥</m:t>
                          </m:r>
                        </m:e>
                      </m:d>
                      <m:r>
                        <a:rPr lang="en-IN" sz="2000" b="0" i="1" smtClean="0">
                          <a:latin typeface="Cambria Math" panose="02040503050406030204" pitchFamily="18" charset="0"/>
                          <a:ea typeface="Cambria Math" panose="02040503050406030204" pitchFamily="18" charset="0"/>
                        </a:rPr>
                        <m:t>=</m:t>
                      </m:r>
                    </m:oMath>
                  </a14:m>
                  <a:r>
                    <a:rPr lang="en-IN" dirty="0">
                      <a:latin typeface="Cambria Math" panose="02040503050406030204" pitchFamily="18" charset="0"/>
                      <a:ea typeface="Cambria Math" panose="02040503050406030204" pitchFamily="18" charset="0"/>
                    </a:rPr>
                    <a:t> </a:t>
                  </a:r>
                  <a14:m>
                    <m:oMath xmlns:m="http://schemas.openxmlformats.org/officeDocument/2006/math">
                      <m:f>
                        <m:fPr>
                          <m:ctrlPr>
                            <a:rPr lang="en-IN" sz="2000" i="1">
                              <a:latin typeface="Cambria Math" panose="02040503050406030204" pitchFamily="18" charset="0"/>
                              <a:ea typeface="Cambria Math" panose="02040503050406030204" pitchFamily="18" charset="0"/>
                            </a:rPr>
                          </m:ctrlPr>
                        </m:fPr>
                        <m:num>
                          <m:r>
                            <a:rPr lang="en-IN" sz="2000" i="1">
                              <a:latin typeface="Cambria Math" panose="02040503050406030204" pitchFamily="18" charset="0"/>
                              <a:ea typeface="Cambria Math" panose="02040503050406030204" pitchFamily="18" charset="0"/>
                            </a:rPr>
                            <m:t>𝐴</m:t>
                          </m:r>
                        </m:num>
                        <m:den>
                          <m:r>
                            <a:rPr lang="en-IN" sz="2000" i="1">
                              <a:latin typeface="Cambria Math" panose="02040503050406030204" pitchFamily="18" charset="0"/>
                              <a:ea typeface="Cambria Math" panose="02040503050406030204" pitchFamily="18" charset="0"/>
                            </a:rPr>
                            <m:t>2</m:t>
                          </m:r>
                        </m:den>
                      </m:f>
                      <m:r>
                        <a:rPr lang="en-IN" sz="2000" i="1">
                          <a:latin typeface="Cambria Math" panose="02040503050406030204" pitchFamily="18" charset="0"/>
                          <a:ea typeface="Cambria Math" panose="02040503050406030204" pitchFamily="18" charset="0"/>
                        </a:rPr>
                        <m:t> </m:t>
                      </m:r>
                    </m:oMath>
                  </a14:m>
                  <a:endParaRPr lang="en-IN" dirty="0">
                    <a:latin typeface="Cambria Math" panose="02040503050406030204" pitchFamily="18" charset="0"/>
                    <a:ea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A2ABB9AB-8C64-C709-623F-75AC590F3B94}"/>
                    </a:ext>
                  </a:extLst>
                </p:cNvPr>
                <p:cNvSpPr txBox="1">
                  <a:spLocks noRot="1" noChangeAspect="1" noMove="1" noResize="1" noEditPoints="1" noAdjustHandles="1" noChangeArrowheads="1" noChangeShapeType="1" noTextEdit="1"/>
                </p:cNvSpPr>
                <p:nvPr/>
              </p:nvSpPr>
              <p:spPr>
                <a:xfrm>
                  <a:off x="814474" y="5705908"/>
                  <a:ext cx="3349634" cy="529312"/>
                </a:xfrm>
                <a:prstGeom prst="rect">
                  <a:avLst/>
                </a:prstGeom>
                <a:blipFill>
                  <a:blip r:embed="rId6"/>
                  <a:stretch>
                    <a:fillRect l="-1091" b="-22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8EF5D34-79AF-118F-C375-6E8428AFABDB}"/>
                    </a:ext>
                  </a:extLst>
                </p:cNvPr>
                <p:cNvSpPr txBox="1"/>
                <p:nvPr/>
              </p:nvSpPr>
              <p:spPr>
                <a:xfrm>
                  <a:off x="4256338" y="5766822"/>
                  <a:ext cx="2691309" cy="40748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m:t>
                        </m:r>
                        <m:r>
                          <m:rPr>
                            <m:sty m:val="p"/>
                          </m:rPr>
                          <a:rPr lang="en-IN" b="0" i="0" smtClean="0">
                            <a:latin typeface="Cambria Math" panose="02040503050406030204" pitchFamily="18" charset="0"/>
                          </a:rPr>
                          <m:t>FWHM</m:t>
                        </m:r>
                        <m:r>
                          <a:rPr lang="en-IN" b="0" i="1" smtClean="0">
                            <a:latin typeface="Cambria Math" panose="02040503050406030204" pitchFamily="18" charset="0"/>
                          </a:rPr>
                          <m:t>=2</m:t>
                        </m:r>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2 </m:t>
                            </m:r>
                            <m:r>
                              <a:rPr lang="en-IN" b="0" i="1" smtClean="0">
                                <a:latin typeface="Cambria Math" panose="02040503050406030204" pitchFamily="18" charset="0"/>
                              </a:rPr>
                              <m:t>𝑙𝑛</m:t>
                            </m:r>
                            <m:r>
                              <a:rPr lang="en-IN" b="0" i="1" smtClean="0">
                                <a:latin typeface="Cambria Math" panose="02040503050406030204" pitchFamily="18" charset="0"/>
                              </a:rPr>
                              <m:t>2</m:t>
                            </m:r>
                          </m:e>
                        </m:rad>
                        <m:r>
                          <a:rPr lang="en-IN" b="0" i="1" smtClean="0">
                            <a:latin typeface="Cambria Math" panose="02040503050406030204" pitchFamily="18" charset="0"/>
                          </a:rPr>
                          <m:t> </m:t>
                        </m:r>
                        <m:r>
                          <a:rPr lang="en-IN" i="1">
                            <a:latin typeface="Cambria Math" panose="02040503050406030204" pitchFamily="18" charset="0"/>
                            <a:ea typeface="Cambria Math" panose="02040503050406030204" pitchFamily="18" charset="0"/>
                          </a:rPr>
                          <m:t>𝜎</m:t>
                        </m:r>
                      </m:oMath>
                    </m:oMathPara>
                  </a14:m>
                  <a:endParaRPr lang="en-IN" dirty="0"/>
                </a:p>
              </p:txBody>
            </p:sp>
          </mc:Choice>
          <mc:Fallback xmlns="">
            <p:sp>
              <p:nvSpPr>
                <p:cNvPr id="22" name="TextBox 21">
                  <a:extLst>
                    <a:ext uri="{FF2B5EF4-FFF2-40B4-BE49-F238E27FC236}">
                      <a16:creationId xmlns:a16="http://schemas.microsoft.com/office/drawing/2014/main" id="{18EF5D34-79AF-118F-C375-6E8428AFABDB}"/>
                    </a:ext>
                  </a:extLst>
                </p:cNvPr>
                <p:cNvSpPr txBox="1">
                  <a:spLocks noRot="1" noChangeAspect="1" noMove="1" noResize="1" noEditPoints="1" noAdjustHandles="1" noChangeArrowheads="1" noChangeShapeType="1" noTextEdit="1"/>
                </p:cNvSpPr>
                <p:nvPr/>
              </p:nvSpPr>
              <p:spPr>
                <a:xfrm>
                  <a:off x="4256338" y="5766822"/>
                  <a:ext cx="2691309" cy="407484"/>
                </a:xfrm>
                <a:prstGeom prst="rect">
                  <a:avLst/>
                </a:prstGeom>
                <a:blipFill>
                  <a:blip r:embed="rId7"/>
                  <a:stretch>
                    <a:fillRect/>
                  </a:stretch>
                </a:blipFill>
              </p:spPr>
              <p:txBody>
                <a:bodyPr/>
                <a:lstStyle/>
                <a:p>
                  <a:r>
                    <a:rPr lang="en-IN">
                      <a:noFill/>
                    </a:rPr>
                    <a:t> </a:t>
                  </a:r>
                </a:p>
              </p:txBody>
            </p:sp>
          </mc:Fallback>
        </mc:AlternateContent>
      </p:grpSp>
    </p:spTree>
    <p:extLst>
      <p:ext uri="{BB962C8B-B14F-4D97-AF65-F5344CB8AC3E}">
        <p14:creationId xmlns:p14="http://schemas.microsoft.com/office/powerpoint/2010/main" val="628488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B52771-B28E-4509-164C-E00489C9107B}"/>
              </a:ext>
            </a:extLst>
          </p:cNvPr>
          <p:cNvSpPr/>
          <p:nvPr/>
        </p:nvSpPr>
        <p:spPr>
          <a:xfrm>
            <a:off x="367645" y="273377"/>
            <a:ext cx="11510128" cy="630653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182C6FB2-A3F7-6101-923D-EF449A3AD5DB}"/>
              </a:ext>
            </a:extLst>
          </p:cNvPr>
          <p:cNvSpPr txBox="1"/>
          <p:nvPr/>
        </p:nvSpPr>
        <p:spPr>
          <a:xfrm>
            <a:off x="3740524" y="605092"/>
            <a:ext cx="4710952" cy="769441"/>
          </a:xfrm>
          <a:prstGeom prst="rect">
            <a:avLst/>
          </a:prstGeom>
          <a:noFill/>
        </p:spPr>
        <p:txBody>
          <a:bodyPr wrap="square" rtlCol="0">
            <a:spAutoFit/>
          </a:bodyPr>
          <a:lstStyle/>
          <a:p>
            <a:r>
              <a:rPr lang="en-IN" sz="4400" b="1" dirty="0">
                <a:latin typeface="Roboto" panose="02000000000000000000" pitchFamily="2" charset="0"/>
                <a:ea typeface="Roboto" panose="02000000000000000000" pitchFamily="2" charset="0"/>
                <a:cs typeface="Roboto" panose="02000000000000000000" pitchFamily="2" charset="0"/>
              </a:rPr>
              <a:t>Strain Calculation</a:t>
            </a:r>
          </a:p>
        </p:txBody>
      </p:sp>
      <p:sp>
        <p:nvSpPr>
          <p:cNvPr id="3" name="Rectangle 2">
            <a:extLst>
              <a:ext uri="{FF2B5EF4-FFF2-40B4-BE49-F238E27FC236}">
                <a16:creationId xmlns:a16="http://schemas.microsoft.com/office/drawing/2014/main" id="{CE04C1BE-08A7-FE59-8B0F-DB395819745B}"/>
              </a:ext>
            </a:extLst>
          </p:cNvPr>
          <p:cNvSpPr/>
          <p:nvPr/>
        </p:nvSpPr>
        <p:spPr>
          <a:xfrm>
            <a:off x="3740524" y="622166"/>
            <a:ext cx="4641476" cy="735291"/>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2" descr="IIT Indore - Wikipedia">
            <a:extLst>
              <a:ext uri="{FF2B5EF4-FFF2-40B4-BE49-F238E27FC236}">
                <a16:creationId xmlns:a16="http://schemas.microsoft.com/office/drawing/2014/main" id="{48F9D076-EB89-472F-5FB6-CB7C8E7FE2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2544" y="462260"/>
            <a:ext cx="865300" cy="93340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689AE94-CD10-CE1D-5D93-007E07CE7538}"/>
              </a:ext>
            </a:extLst>
          </p:cNvPr>
          <p:cNvSpPr txBox="1"/>
          <p:nvPr/>
        </p:nvSpPr>
        <p:spPr>
          <a:xfrm>
            <a:off x="476294" y="1584545"/>
            <a:ext cx="10820971" cy="707886"/>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latin typeface="Verdana" panose="020B0604030504040204" pitchFamily="34" charset="0"/>
                <a:ea typeface="Verdana" panose="020B0604030504040204" pitchFamily="34" charset="0"/>
              </a:rPr>
              <a:t>Since Gaussian broadening combines quadratically, the relation becomes additive in terms of squares.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2598086-239A-2070-6E82-24FC225C26E0}"/>
                  </a:ext>
                </a:extLst>
              </p:cNvPr>
              <p:cNvSpPr txBox="1"/>
              <p:nvPr/>
            </p:nvSpPr>
            <p:spPr>
              <a:xfrm>
                <a:off x="4545106" y="2462190"/>
                <a:ext cx="3101788" cy="4128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IN" i="1" smtClean="0">
                              <a:latin typeface="Cambria Math" panose="02040503050406030204" pitchFamily="18" charset="0"/>
                            </a:rPr>
                          </m:ctrlPr>
                        </m:sSubSupPr>
                        <m:e>
                          <m:r>
                            <a:rPr lang="en-IN" i="1" smtClean="0">
                              <a:latin typeface="Cambria Math" panose="02040503050406030204" pitchFamily="18" charset="0"/>
                              <a:ea typeface="Cambria Math" panose="02040503050406030204" pitchFamily="18" charset="0"/>
                            </a:rPr>
                            <m:t>𝛽</m:t>
                          </m:r>
                        </m:e>
                        <m:sub>
                          <m:r>
                            <a:rPr lang="en-IN" b="0" i="1" smtClean="0">
                              <a:latin typeface="Cambria Math" panose="02040503050406030204" pitchFamily="18" charset="0"/>
                            </a:rPr>
                            <m:t>𝑒𝑥𝑝</m:t>
                          </m:r>
                        </m:sub>
                        <m:sup>
                          <m:r>
                            <a:rPr lang="en-IN" b="0" i="1" smtClean="0">
                              <a:latin typeface="Cambria Math" panose="02040503050406030204" pitchFamily="18" charset="0"/>
                            </a:rPr>
                            <m:t>2</m:t>
                          </m:r>
                        </m:sup>
                      </m:sSubSup>
                      <m:r>
                        <a:rPr lang="en-IN" b="0" i="1" smtClean="0">
                          <a:latin typeface="Cambria Math" panose="02040503050406030204" pitchFamily="18" charset="0"/>
                        </a:rPr>
                        <m:t>=</m:t>
                      </m:r>
                      <m:sSubSup>
                        <m:sSubSupPr>
                          <m:ctrlPr>
                            <a:rPr lang="en-IN" i="1">
                              <a:latin typeface="Cambria Math" panose="02040503050406030204" pitchFamily="18" charset="0"/>
                            </a:rPr>
                          </m:ctrlPr>
                        </m:sSubSupPr>
                        <m:e>
                          <m:r>
                            <a:rPr lang="en-IN" i="1">
                              <a:latin typeface="Cambria Math" panose="02040503050406030204" pitchFamily="18" charset="0"/>
                              <a:ea typeface="Cambria Math" panose="02040503050406030204" pitchFamily="18" charset="0"/>
                            </a:rPr>
                            <m:t>𝛽</m:t>
                          </m:r>
                        </m:e>
                        <m:sub>
                          <m:r>
                            <a:rPr lang="en-IN" b="0" i="1" smtClean="0">
                              <a:latin typeface="Cambria Math" panose="02040503050406030204" pitchFamily="18" charset="0"/>
                              <a:ea typeface="Cambria Math" panose="02040503050406030204" pitchFamily="18" charset="0"/>
                            </a:rPr>
                            <m:t>𝑠𝑖𝑧𝑒</m:t>
                          </m:r>
                        </m:sub>
                        <m:sup>
                          <m:r>
                            <a:rPr lang="en-IN" i="1">
                              <a:latin typeface="Cambria Math" panose="02040503050406030204" pitchFamily="18" charset="0"/>
                            </a:rPr>
                            <m:t>2</m:t>
                          </m:r>
                        </m:sup>
                      </m:sSubSup>
                      <m:r>
                        <a:rPr lang="en-IN" b="0" i="1" smtClean="0">
                          <a:latin typeface="Cambria Math" panose="02040503050406030204" pitchFamily="18" charset="0"/>
                        </a:rPr>
                        <m:t>+</m:t>
                      </m:r>
                      <m:sSubSup>
                        <m:sSubSupPr>
                          <m:ctrlPr>
                            <a:rPr lang="en-IN" i="1">
                              <a:latin typeface="Cambria Math" panose="02040503050406030204" pitchFamily="18" charset="0"/>
                            </a:rPr>
                          </m:ctrlPr>
                        </m:sSubSupPr>
                        <m:e>
                          <m:r>
                            <a:rPr lang="en-IN" i="1">
                              <a:latin typeface="Cambria Math" panose="02040503050406030204" pitchFamily="18" charset="0"/>
                              <a:ea typeface="Cambria Math" panose="02040503050406030204" pitchFamily="18" charset="0"/>
                            </a:rPr>
                            <m:t>𝛽</m:t>
                          </m:r>
                        </m:e>
                        <m:sub>
                          <m:r>
                            <a:rPr lang="en-IN" b="0" i="1" smtClean="0">
                              <a:latin typeface="Cambria Math" panose="02040503050406030204" pitchFamily="18" charset="0"/>
                              <a:ea typeface="Cambria Math" panose="02040503050406030204" pitchFamily="18" charset="0"/>
                            </a:rPr>
                            <m:t>𝑠𝑡𝑟𝑎𝑖𝑛</m:t>
                          </m:r>
                        </m:sub>
                        <m:sup>
                          <m:r>
                            <a:rPr lang="en-IN" i="1">
                              <a:latin typeface="Cambria Math" panose="02040503050406030204" pitchFamily="18" charset="0"/>
                            </a:rPr>
                            <m:t>2</m:t>
                          </m:r>
                        </m:sup>
                      </m:sSubSup>
                      <m:r>
                        <a:rPr lang="en-IN" b="0" i="1" smtClean="0">
                          <a:latin typeface="Cambria Math" panose="02040503050406030204" pitchFamily="18" charset="0"/>
                        </a:rPr>
                        <m:t>+</m:t>
                      </m:r>
                      <m:sSubSup>
                        <m:sSubSupPr>
                          <m:ctrlPr>
                            <a:rPr lang="en-IN" i="1">
                              <a:latin typeface="Cambria Math" panose="02040503050406030204" pitchFamily="18" charset="0"/>
                            </a:rPr>
                          </m:ctrlPr>
                        </m:sSubSupPr>
                        <m:e>
                          <m:r>
                            <a:rPr lang="en-IN" i="1">
                              <a:latin typeface="Cambria Math" panose="02040503050406030204" pitchFamily="18" charset="0"/>
                              <a:ea typeface="Cambria Math" panose="02040503050406030204" pitchFamily="18" charset="0"/>
                            </a:rPr>
                            <m:t>𝛽</m:t>
                          </m:r>
                        </m:e>
                        <m:sub>
                          <m:r>
                            <a:rPr lang="en-IN" b="0" i="1" smtClean="0">
                              <a:latin typeface="Cambria Math" panose="02040503050406030204" pitchFamily="18" charset="0"/>
                              <a:ea typeface="Cambria Math" panose="02040503050406030204" pitchFamily="18" charset="0"/>
                            </a:rPr>
                            <m:t>𝑖𝑛𝑠𝑡</m:t>
                          </m:r>
                        </m:sub>
                        <m:sup>
                          <m:r>
                            <a:rPr lang="en-IN" i="1">
                              <a:latin typeface="Cambria Math" panose="02040503050406030204" pitchFamily="18" charset="0"/>
                            </a:rPr>
                            <m:t>2</m:t>
                          </m:r>
                        </m:sup>
                      </m:sSubSup>
                    </m:oMath>
                  </m:oMathPara>
                </a14:m>
                <a:endParaRPr lang="en-IN" dirty="0"/>
              </a:p>
            </p:txBody>
          </p:sp>
        </mc:Choice>
        <mc:Fallback xmlns="">
          <p:sp>
            <p:nvSpPr>
              <p:cNvPr id="9" name="TextBox 8">
                <a:extLst>
                  <a:ext uri="{FF2B5EF4-FFF2-40B4-BE49-F238E27FC236}">
                    <a16:creationId xmlns:a16="http://schemas.microsoft.com/office/drawing/2014/main" id="{92598086-239A-2070-6E82-24FC225C26E0}"/>
                  </a:ext>
                </a:extLst>
              </p:cNvPr>
              <p:cNvSpPr txBox="1">
                <a:spLocks noRot="1" noChangeAspect="1" noMove="1" noResize="1" noEditPoints="1" noAdjustHandles="1" noChangeArrowheads="1" noChangeShapeType="1" noTextEdit="1"/>
              </p:cNvSpPr>
              <p:nvPr/>
            </p:nvSpPr>
            <p:spPr>
              <a:xfrm>
                <a:off x="4545106" y="2462190"/>
                <a:ext cx="3101788" cy="412870"/>
              </a:xfrm>
              <a:prstGeom prst="rect">
                <a:avLst/>
              </a:prstGeom>
              <a:blipFill>
                <a:blip r:embed="rId4"/>
                <a:stretch>
                  <a:fillRect b="-441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21735E4-C0B8-F6DC-480E-57B00F90F827}"/>
                  </a:ext>
                </a:extLst>
              </p:cNvPr>
              <p:cNvSpPr txBox="1"/>
              <p:nvPr/>
            </p:nvSpPr>
            <p:spPr>
              <a:xfrm>
                <a:off x="4141694" y="3050819"/>
                <a:ext cx="3908613" cy="552780"/>
              </a:xfrm>
              <a:prstGeom prst="rect">
                <a:avLst/>
              </a:prstGeom>
              <a:noFill/>
            </p:spPr>
            <p:txBody>
              <a:bodyPr wrap="square" rtlCol="0">
                <a:spAutoFit/>
              </a:bodyPr>
              <a:lstStyle/>
              <a:p>
                <a14:m>
                  <m:oMath xmlns:m="http://schemas.openxmlformats.org/officeDocument/2006/math">
                    <m:sSubSup>
                      <m:sSubSupPr>
                        <m:ctrlPr>
                          <a:rPr lang="en-IN" i="1" smtClean="0">
                            <a:latin typeface="Cambria Math" panose="02040503050406030204" pitchFamily="18" charset="0"/>
                          </a:rPr>
                        </m:ctrlPr>
                      </m:sSubSupPr>
                      <m:e>
                        <m:r>
                          <a:rPr lang="en-IN" i="1" smtClean="0">
                            <a:latin typeface="Cambria Math" panose="02040503050406030204" pitchFamily="18" charset="0"/>
                            <a:ea typeface="Cambria Math" panose="02040503050406030204" pitchFamily="18" charset="0"/>
                          </a:rPr>
                          <m:t>𝛽</m:t>
                        </m:r>
                      </m:e>
                      <m:sub>
                        <m:r>
                          <a:rPr lang="en-IN" b="0" i="1" smtClean="0">
                            <a:latin typeface="Cambria Math" panose="02040503050406030204" pitchFamily="18" charset="0"/>
                          </a:rPr>
                          <m:t>𝑒𝑥𝑝</m:t>
                        </m:r>
                      </m:sub>
                      <m:sup>
                        <m:r>
                          <a:rPr lang="en-IN" b="0" i="1" smtClean="0">
                            <a:latin typeface="Cambria Math" panose="02040503050406030204" pitchFamily="18" charset="0"/>
                          </a:rPr>
                          <m:t>2</m:t>
                        </m:r>
                      </m:sup>
                    </m:sSubSup>
                    <m:r>
                      <a:rPr lang="en-IN" b="0" i="1" smtClean="0">
                        <a:latin typeface="Cambria Math" panose="02040503050406030204" pitchFamily="18" charset="0"/>
                      </a:rPr>
                      <m:t>−</m:t>
                    </m:r>
                    <m:sSubSup>
                      <m:sSubSupPr>
                        <m:ctrlPr>
                          <a:rPr lang="en-IN" i="1">
                            <a:latin typeface="Cambria Math" panose="02040503050406030204" pitchFamily="18" charset="0"/>
                          </a:rPr>
                        </m:ctrlPr>
                      </m:sSubSupPr>
                      <m:e>
                        <m:r>
                          <a:rPr lang="en-IN" i="1">
                            <a:latin typeface="Cambria Math" panose="02040503050406030204" pitchFamily="18" charset="0"/>
                            <a:ea typeface="Cambria Math" panose="02040503050406030204" pitchFamily="18" charset="0"/>
                          </a:rPr>
                          <m:t>𝛽</m:t>
                        </m:r>
                      </m:e>
                      <m:sub>
                        <m:r>
                          <a:rPr lang="en-IN" i="1">
                            <a:latin typeface="Cambria Math" panose="02040503050406030204" pitchFamily="18" charset="0"/>
                            <a:ea typeface="Cambria Math" panose="02040503050406030204" pitchFamily="18" charset="0"/>
                          </a:rPr>
                          <m:t>𝑖𝑛𝑠</m:t>
                        </m:r>
                        <m:r>
                          <a:rPr lang="en-IN" b="0" i="1" smtClean="0">
                            <a:latin typeface="Cambria Math" panose="02040503050406030204" pitchFamily="18" charset="0"/>
                            <a:ea typeface="Cambria Math" panose="02040503050406030204" pitchFamily="18" charset="0"/>
                          </a:rPr>
                          <m:t>𝑡</m:t>
                        </m:r>
                      </m:sub>
                      <m:sup>
                        <m:r>
                          <a:rPr lang="en-IN" i="1">
                            <a:latin typeface="Cambria Math" panose="02040503050406030204" pitchFamily="18" charset="0"/>
                          </a:rPr>
                          <m:t>2</m:t>
                        </m:r>
                      </m:sup>
                    </m:sSubSup>
                    <m:r>
                      <a:rPr lang="en-IN" b="0" i="1" smtClean="0">
                        <a:latin typeface="Cambria Math" panose="02040503050406030204" pitchFamily="18" charset="0"/>
                      </a:rPr>
                      <m:t>= </m:t>
                    </m:r>
                    <m:f>
                      <m:fPr>
                        <m:ctrlPr>
                          <a:rPr lang="en-IN" b="0" i="1" smtClean="0">
                            <a:latin typeface="Cambria Math" panose="02040503050406030204" pitchFamily="18" charset="0"/>
                          </a:rPr>
                        </m:ctrlPr>
                      </m:fPr>
                      <m:num>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r>
                                  <a:rPr lang="en-IN" b="0" i="1" smtClean="0">
                                    <a:latin typeface="Cambria Math" panose="02040503050406030204" pitchFamily="18" charset="0"/>
                                  </a:rPr>
                                  <m:t>𝐾</m:t>
                                </m:r>
                                <m:r>
                                  <a:rPr lang="en-IN" b="0" i="1" smtClean="0">
                                    <a:latin typeface="Cambria Math" panose="02040503050406030204" pitchFamily="18" charset="0"/>
                                    <a:ea typeface="Cambria Math" panose="02040503050406030204" pitchFamily="18" charset="0"/>
                                  </a:rPr>
                                  <m:t>𝜆</m:t>
                                </m:r>
                              </m:e>
                            </m:d>
                          </m:e>
                          <m:sup>
                            <m:r>
                              <a:rPr lang="en-IN" b="0" i="1" smtClean="0">
                                <a:latin typeface="Cambria Math" panose="02040503050406030204" pitchFamily="18" charset="0"/>
                              </a:rPr>
                              <m:t>2</m:t>
                            </m:r>
                          </m:sup>
                        </m:sSup>
                      </m:num>
                      <m:den>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r>
                                  <a:rPr lang="en-IN" b="0" i="1" smtClean="0">
                                    <a:latin typeface="Cambria Math" panose="02040503050406030204" pitchFamily="18" charset="0"/>
                                  </a:rPr>
                                  <m:t>𝐷𝐶𝑜𝑠</m:t>
                                </m:r>
                                <m:r>
                                  <a:rPr lang="en-IN" b="0" i="1" smtClean="0">
                                    <a:latin typeface="Cambria Math" panose="02040503050406030204" pitchFamily="18" charset="0"/>
                                    <a:ea typeface="Cambria Math" panose="02040503050406030204" pitchFamily="18" charset="0"/>
                                  </a:rPr>
                                  <m:t>𝜃</m:t>
                                </m:r>
                              </m:e>
                            </m:d>
                          </m:e>
                          <m:sup>
                            <m:r>
                              <a:rPr lang="en-IN" b="0" i="1" smtClean="0">
                                <a:latin typeface="Cambria Math" panose="02040503050406030204" pitchFamily="18" charset="0"/>
                              </a:rPr>
                              <m:t>2</m:t>
                            </m:r>
                          </m:sup>
                        </m:sSup>
                      </m:den>
                    </m:f>
                    <m:r>
                      <a:rPr lang="en-IN" b="0" i="1" smtClean="0">
                        <a:latin typeface="Cambria Math" panose="02040503050406030204" pitchFamily="18" charset="0"/>
                      </a:rPr>
                      <m:t>+ </m:t>
                    </m:r>
                    <m:sSup>
                      <m:sSupPr>
                        <m:ctrlPr>
                          <a:rPr lang="en-IN" b="0" i="1" smtClean="0">
                            <a:latin typeface="Cambria Math" panose="02040503050406030204" pitchFamily="18" charset="0"/>
                          </a:rPr>
                        </m:ctrlPr>
                      </m:sSupPr>
                      <m:e>
                        <m:r>
                          <a:rPr lang="en-IN" b="0" i="1" smtClean="0">
                            <a:latin typeface="Cambria Math" panose="02040503050406030204" pitchFamily="18" charset="0"/>
                          </a:rPr>
                          <m:t>(2</m:t>
                        </m:r>
                        <m:r>
                          <a:rPr lang="en-IN" b="0" i="1" smtClean="0">
                            <a:latin typeface="Cambria Math" panose="02040503050406030204" pitchFamily="18" charset="0"/>
                            <a:ea typeface="Cambria Math" panose="02040503050406030204" pitchFamily="18" charset="0"/>
                          </a:rPr>
                          <m:t>𝜀</m:t>
                        </m:r>
                        <m:r>
                          <a:rPr lang="en-IN" b="0" i="1" smtClean="0">
                            <a:latin typeface="Cambria Math" panose="02040503050406030204" pitchFamily="18" charset="0"/>
                            <a:ea typeface="Cambria Math" panose="02040503050406030204" pitchFamily="18" charset="0"/>
                          </a:rPr>
                          <m:t> </m:t>
                        </m:r>
                        <m:r>
                          <a:rPr lang="en-IN" b="0" i="1" smtClean="0">
                            <a:latin typeface="Cambria Math" panose="02040503050406030204" pitchFamily="18" charset="0"/>
                            <a:ea typeface="Cambria Math" panose="02040503050406030204" pitchFamily="18" charset="0"/>
                          </a:rPr>
                          <m:t>𝑇𝑎𝑛</m:t>
                        </m:r>
                        <m:r>
                          <a:rPr lang="en-IN" b="0" i="1" smtClean="0">
                            <a:latin typeface="Cambria Math" panose="02040503050406030204" pitchFamily="18" charset="0"/>
                            <a:ea typeface="Cambria Math" panose="02040503050406030204" pitchFamily="18" charset="0"/>
                          </a:rPr>
                          <m:t>𝜃</m:t>
                        </m:r>
                        <m:r>
                          <a:rPr lang="en-IN" b="0" i="1" smtClean="0">
                            <a:latin typeface="Cambria Math" panose="02040503050406030204" pitchFamily="18" charset="0"/>
                            <a:ea typeface="Cambria Math" panose="02040503050406030204" pitchFamily="18" charset="0"/>
                          </a:rPr>
                          <m:t>)</m:t>
                        </m:r>
                      </m:e>
                      <m:sup>
                        <m:r>
                          <a:rPr lang="en-IN" b="0" i="1" smtClean="0">
                            <a:latin typeface="Cambria Math" panose="02040503050406030204" pitchFamily="18" charset="0"/>
                          </a:rPr>
                          <m:t>2</m:t>
                        </m:r>
                      </m:sup>
                    </m:sSup>
                  </m:oMath>
                </a14:m>
                <a:r>
                  <a:rPr lang="en-IN" dirty="0"/>
                  <a:t> </a:t>
                </a:r>
              </a:p>
            </p:txBody>
          </p:sp>
        </mc:Choice>
        <mc:Fallback xmlns="">
          <p:sp>
            <p:nvSpPr>
              <p:cNvPr id="13" name="TextBox 12">
                <a:extLst>
                  <a:ext uri="{FF2B5EF4-FFF2-40B4-BE49-F238E27FC236}">
                    <a16:creationId xmlns:a16="http://schemas.microsoft.com/office/drawing/2014/main" id="{121735E4-C0B8-F6DC-480E-57B00F90F827}"/>
                  </a:ext>
                </a:extLst>
              </p:cNvPr>
              <p:cNvSpPr txBox="1">
                <a:spLocks noRot="1" noChangeAspect="1" noMove="1" noResize="1" noEditPoints="1" noAdjustHandles="1" noChangeArrowheads="1" noChangeShapeType="1" noTextEdit="1"/>
              </p:cNvSpPr>
              <p:nvPr/>
            </p:nvSpPr>
            <p:spPr>
              <a:xfrm>
                <a:off x="4141694" y="3050819"/>
                <a:ext cx="3908613" cy="552780"/>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09AC6A2-8EF4-25D6-BFAC-C433251B6E7D}"/>
                  </a:ext>
                </a:extLst>
              </p:cNvPr>
              <p:cNvSpPr txBox="1"/>
              <p:nvPr/>
            </p:nvSpPr>
            <p:spPr>
              <a:xfrm>
                <a:off x="3870511" y="3776634"/>
                <a:ext cx="5150224" cy="522707"/>
              </a:xfrm>
              <a:prstGeom prst="rect">
                <a:avLst/>
              </a:prstGeom>
              <a:noFill/>
            </p:spPr>
            <p:txBody>
              <a:bodyPr wrap="square" rtlCol="0">
                <a:spAutoFit/>
              </a:bodyPr>
              <a:lstStyle/>
              <a:p>
                <a14:m>
                  <m:oMath xmlns:m="http://schemas.openxmlformats.org/officeDocument/2006/math">
                    <m:d>
                      <m:dPr>
                        <m:ctrlPr>
                          <a:rPr lang="en-IN" b="0" i="1" smtClean="0">
                            <a:latin typeface="Cambria Math" panose="02040503050406030204" pitchFamily="18" charset="0"/>
                          </a:rPr>
                        </m:ctrlPr>
                      </m:dPr>
                      <m:e>
                        <m:sSubSup>
                          <m:sSubSupPr>
                            <m:ctrlPr>
                              <a:rPr lang="en-IN" i="1" smtClean="0">
                                <a:latin typeface="Cambria Math" panose="02040503050406030204" pitchFamily="18" charset="0"/>
                              </a:rPr>
                            </m:ctrlPr>
                          </m:sSubSupPr>
                          <m:e>
                            <m:r>
                              <a:rPr lang="en-IN" i="1" smtClean="0">
                                <a:latin typeface="Cambria Math" panose="02040503050406030204" pitchFamily="18" charset="0"/>
                                <a:ea typeface="Cambria Math" panose="02040503050406030204" pitchFamily="18" charset="0"/>
                              </a:rPr>
                              <m:t>𝛽</m:t>
                            </m:r>
                          </m:e>
                          <m:sub>
                            <m:r>
                              <a:rPr lang="en-IN" b="0" i="1" smtClean="0">
                                <a:latin typeface="Cambria Math" panose="02040503050406030204" pitchFamily="18" charset="0"/>
                              </a:rPr>
                              <m:t>𝑒𝑥𝑝</m:t>
                            </m:r>
                          </m:sub>
                          <m:sup>
                            <m:r>
                              <a:rPr lang="en-IN" b="0" i="1" smtClean="0">
                                <a:latin typeface="Cambria Math" panose="02040503050406030204" pitchFamily="18" charset="0"/>
                              </a:rPr>
                              <m:t>2</m:t>
                            </m:r>
                          </m:sup>
                        </m:sSubSup>
                        <m:r>
                          <a:rPr lang="en-IN" b="0" i="1" smtClean="0">
                            <a:latin typeface="Cambria Math" panose="02040503050406030204" pitchFamily="18" charset="0"/>
                          </a:rPr>
                          <m:t>−</m:t>
                        </m:r>
                        <m:sSubSup>
                          <m:sSubSupPr>
                            <m:ctrlPr>
                              <a:rPr lang="en-IN" i="1">
                                <a:latin typeface="Cambria Math" panose="02040503050406030204" pitchFamily="18" charset="0"/>
                              </a:rPr>
                            </m:ctrlPr>
                          </m:sSubSupPr>
                          <m:e>
                            <m:r>
                              <a:rPr lang="en-IN" i="1">
                                <a:latin typeface="Cambria Math" panose="02040503050406030204" pitchFamily="18" charset="0"/>
                                <a:ea typeface="Cambria Math" panose="02040503050406030204" pitchFamily="18" charset="0"/>
                              </a:rPr>
                              <m:t>𝛽</m:t>
                            </m:r>
                          </m:e>
                          <m:sub>
                            <m:r>
                              <a:rPr lang="en-IN" i="1">
                                <a:latin typeface="Cambria Math" panose="02040503050406030204" pitchFamily="18" charset="0"/>
                                <a:ea typeface="Cambria Math" panose="02040503050406030204" pitchFamily="18" charset="0"/>
                              </a:rPr>
                              <m:t>𝑖𝑛𝑠</m:t>
                            </m:r>
                            <m:r>
                              <a:rPr lang="en-IN" b="0" i="1" smtClean="0">
                                <a:latin typeface="Cambria Math" panose="02040503050406030204" pitchFamily="18" charset="0"/>
                                <a:ea typeface="Cambria Math" panose="02040503050406030204" pitchFamily="18" charset="0"/>
                              </a:rPr>
                              <m:t>𝑡</m:t>
                            </m:r>
                          </m:sub>
                          <m:sup>
                            <m:r>
                              <a:rPr lang="en-IN" i="1">
                                <a:latin typeface="Cambria Math" panose="02040503050406030204" pitchFamily="18" charset="0"/>
                              </a:rPr>
                              <m:t>2</m:t>
                            </m:r>
                          </m:sup>
                        </m:sSubSup>
                      </m:e>
                    </m:d>
                    <m:sSup>
                      <m:sSupPr>
                        <m:ctrlPr>
                          <a:rPr lang="en-IN" b="0" i="1" smtClean="0">
                            <a:latin typeface="Cambria Math" panose="02040503050406030204" pitchFamily="18" charset="0"/>
                          </a:rPr>
                        </m:ctrlPr>
                      </m:sSupPr>
                      <m:e>
                        <m:r>
                          <a:rPr lang="en-IN" b="0" i="1" smtClean="0">
                            <a:latin typeface="Cambria Math" panose="02040503050406030204" pitchFamily="18" charset="0"/>
                          </a:rPr>
                          <m:t>𝐶𝑜𝑠</m:t>
                        </m:r>
                      </m:e>
                      <m:sup>
                        <m:r>
                          <a:rPr lang="en-IN" b="0" i="1" smtClean="0">
                            <a:latin typeface="Cambria Math" panose="02040503050406030204" pitchFamily="18" charset="0"/>
                          </a:rPr>
                          <m:t>2</m:t>
                        </m:r>
                      </m:sup>
                    </m:sSup>
                    <m:r>
                      <a:rPr lang="en-IN" b="0" i="1" smtClean="0">
                        <a:latin typeface="Cambria Math" panose="02040503050406030204" pitchFamily="18" charset="0"/>
                        <a:ea typeface="Cambria Math" panose="02040503050406030204" pitchFamily="18" charset="0"/>
                      </a:rPr>
                      <m:t>𝜃</m:t>
                    </m:r>
                    <m:r>
                      <a:rPr lang="en-IN" b="0" i="1" smtClean="0">
                        <a:latin typeface="Cambria Math" panose="02040503050406030204" pitchFamily="18" charset="0"/>
                      </a:rPr>
                      <m:t>= </m:t>
                    </m:r>
                    <m:f>
                      <m:fPr>
                        <m:ctrlPr>
                          <a:rPr lang="en-IN" b="0" i="1" smtClean="0">
                            <a:latin typeface="Cambria Math" panose="02040503050406030204" pitchFamily="18" charset="0"/>
                          </a:rPr>
                        </m:ctrlPr>
                      </m:fPr>
                      <m:num>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r>
                                  <a:rPr lang="en-IN" b="0" i="1" smtClean="0">
                                    <a:latin typeface="Cambria Math" panose="02040503050406030204" pitchFamily="18" charset="0"/>
                                  </a:rPr>
                                  <m:t>𝐾</m:t>
                                </m:r>
                                <m:r>
                                  <a:rPr lang="en-IN" b="0" i="1" smtClean="0">
                                    <a:latin typeface="Cambria Math" panose="02040503050406030204" pitchFamily="18" charset="0"/>
                                    <a:ea typeface="Cambria Math" panose="02040503050406030204" pitchFamily="18" charset="0"/>
                                  </a:rPr>
                                  <m:t>𝜆</m:t>
                                </m:r>
                              </m:e>
                            </m:d>
                          </m:e>
                          <m:sup>
                            <m:r>
                              <a:rPr lang="en-IN" b="0" i="1" smtClean="0">
                                <a:latin typeface="Cambria Math" panose="02040503050406030204" pitchFamily="18" charset="0"/>
                              </a:rPr>
                              <m:t>2</m:t>
                            </m:r>
                          </m:sup>
                        </m:sSup>
                      </m:num>
                      <m:den>
                        <m:sSup>
                          <m:sSupPr>
                            <m:ctrlPr>
                              <a:rPr lang="en-IN" b="0" i="1" smtClean="0">
                                <a:latin typeface="Cambria Math" panose="02040503050406030204" pitchFamily="18" charset="0"/>
                              </a:rPr>
                            </m:ctrlPr>
                          </m:sSupPr>
                          <m:e>
                            <m:r>
                              <a:rPr lang="en-IN" b="0" i="1" smtClean="0">
                                <a:latin typeface="Cambria Math" panose="02040503050406030204" pitchFamily="18" charset="0"/>
                              </a:rPr>
                              <m:t>𝐷</m:t>
                            </m:r>
                          </m:e>
                          <m:sup>
                            <m:r>
                              <a:rPr lang="en-IN" b="0" i="1" smtClean="0">
                                <a:latin typeface="Cambria Math" panose="02040503050406030204" pitchFamily="18" charset="0"/>
                              </a:rPr>
                              <m:t>2</m:t>
                            </m:r>
                          </m:sup>
                        </m:sSup>
                      </m:den>
                    </m:f>
                    <m:r>
                      <a:rPr lang="en-IN" b="0" i="1" smtClean="0">
                        <a:latin typeface="Cambria Math" panose="02040503050406030204" pitchFamily="18" charset="0"/>
                      </a:rPr>
                      <m:t>+4</m:t>
                    </m:r>
                    <m:sSup>
                      <m:sSupPr>
                        <m:ctrlPr>
                          <a:rPr lang="en-IN" b="0" i="1" smtClean="0">
                            <a:latin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𝜀</m:t>
                        </m:r>
                      </m:e>
                      <m:sup>
                        <m:r>
                          <a:rPr lang="en-IN" b="0" i="1" smtClean="0">
                            <a:latin typeface="Cambria Math" panose="02040503050406030204" pitchFamily="18" charset="0"/>
                          </a:rPr>
                          <m:t>2</m:t>
                        </m:r>
                      </m:sup>
                    </m:sSup>
                    <m:sSup>
                      <m:sSupPr>
                        <m:ctrlPr>
                          <a:rPr lang="en-IN" b="0" i="1" smtClean="0">
                            <a:latin typeface="Cambria Math" panose="02040503050406030204" pitchFamily="18" charset="0"/>
                          </a:rPr>
                        </m:ctrlPr>
                      </m:sSupPr>
                      <m:e>
                        <m:r>
                          <a:rPr lang="en-IN" b="0" i="1" smtClean="0">
                            <a:latin typeface="Cambria Math" panose="02040503050406030204" pitchFamily="18" charset="0"/>
                          </a:rPr>
                          <m:t>𝑆𝑖𝑛</m:t>
                        </m:r>
                      </m:e>
                      <m:sup>
                        <m:r>
                          <a:rPr lang="en-IN" b="0" i="1" smtClean="0">
                            <a:latin typeface="Cambria Math" panose="02040503050406030204" pitchFamily="18" charset="0"/>
                          </a:rPr>
                          <m:t>2</m:t>
                        </m:r>
                      </m:sup>
                    </m:sSup>
                    <m:r>
                      <a:rPr lang="en-IN" b="0" i="1" smtClean="0">
                        <a:latin typeface="Cambria Math" panose="02040503050406030204" pitchFamily="18" charset="0"/>
                        <a:ea typeface="Cambria Math" panose="02040503050406030204" pitchFamily="18" charset="0"/>
                      </a:rPr>
                      <m:t>𝜃</m:t>
                    </m:r>
                    <m:r>
                      <a:rPr lang="en-IN" b="0" i="1" smtClean="0">
                        <a:latin typeface="Cambria Math" panose="02040503050406030204" pitchFamily="18" charset="0"/>
                        <a:ea typeface="Cambria Math" panose="02040503050406030204" pitchFamily="18" charset="0"/>
                      </a:rPr>
                      <m:t>   →(1)  </m:t>
                    </m:r>
                  </m:oMath>
                </a14:m>
                <a:r>
                  <a:rPr lang="en-IN" dirty="0"/>
                  <a:t> </a:t>
                </a:r>
              </a:p>
            </p:txBody>
          </p:sp>
        </mc:Choice>
        <mc:Fallback xmlns="">
          <p:sp>
            <p:nvSpPr>
              <p:cNvPr id="14" name="TextBox 13">
                <a:extLst>
                  <a:ext uri="{FF2B5EF4-FFF2-40B4-BE49-F238E27FC236}">
                    <a16:creationId xmlns:a16="http://schemas.microsoft.com/office/drawing/2014/main" id="{509AC6A2-8EF4-25D6-BFAC-C433251B6E7D}"/>
                  </a:ext>
                </a:extLst>
              </p:cNvPr>
              <p:cNvSpPr txBox="1">
                <a:spLocks noRot="1" noChangeAspect="1" noMove="1" noResize="1" noEditPoints="1" noAdjustHandles="1" noChangeArrowheads="1" noChangeShapeType="1" noTextEdit="1"/>
              </p:cNvSpPr>
              <p:nvPr/>
            </p:nvSpPr>
            <p:spPr>
              <a:xfrm>
                <a:off x="3870511" y="3776634"/>
                <a:ext cx="5150224" cy="522707"/>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0D5275A-8852-79BB-2FCF-CA07343E5283}"/>
                  </a:ext>
                </a:extLst>
              </p:cNvPr>
              <p:cNvSpPr txBox="1"/>
              <p:nvPr/>
            </p:nvSpPr>
            <p:spPr>
              <a:xfrm>
                <a:off x="4224525" y="4477824"/>
                <a:ext cx="374295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IN" b="0" i="1" smtClean="0">
                          <a:latin typeface="Cambria Math" panose="02040503050406030204" pitchFamily="18" charset="0"/>
                        </a:rPr>
                        <m:t> </m:t>
                      </m:r>
                      <m:r>
                        <a:rPr lang="en-IN" b="0" i="1" smtClean="0">
                          <a:latin typeface="Cambria Math" panose="02040503050406030204" pitchFamily="18" charset="0"/>
                        </a:rPr>
                        <m:t>𝑖𝑠</m:t>
                      </m:r>
                      <m:r>
                        <a:rPr lang="en-IN" b="0" i="1" smtClean="0">
                          <a:latin typeface="Cambria Math" panose="02040503050406030204" pitchFamily="18" charset="0"/>
                        </a:rPr>
                        <m:t> </m:t>
                      </m:r>
                      <m:r>
                        <a:rPr lang="en-IN" b="0" i="1" smtClean="0">
                          <a:latin typeface="Cambria Math" panose="02040503050406030204" pitchFamily="18" charset="0"/>
                        </a:rPr>
                        <m:t>𝑖𝑛</m:t>
                      </m:r>
                      <m:r>
                        <a:rPr lang="en-IN" b="0" i="1" smtClean="0">
                          <a:latin typeface="Cambria Math" panose="02040503050406030204" pitchFamily="18" charset="0"/>
                        </a:rPr>
                        <m:t> </m:t>
                      </m:r>
                      <m:r>
                        <a:rPr lang="en-IN" b="0" i="1" smtClean="0">
                          <a:latin typeface="Cambria Math" panose="02040503050406030204" pitchFamily="18" charset="0"/>
                        </a:rPr>
                        <m:t>𝑡h𝑒</m:t>
                      </m:r>
                      <m:r>
                        <a:rPr lang="en-IN" b="0" i="1" smtClean="0">
                          <a:latin typeface="Cambria Math" panose="02040503050406030204" pitchFamily="18" charset="0"/>
                        </a:rPr>
                        <m:t> </m:t>
                      </m:r>
                      <m:r>
                        <a:rPr lang="en-IN" b="0" i="1" smtClean="0">
                          <a:latin typeface="Cambria Math" panose="02040503050406030204" pitchFamily="18" charset="0"/>
                        </a:rPr>
                        <m:t>𝑓𝑜𝑟𝑚𝑎𝑡</m:t>
                      </m:r>
                      <m:r>
                        <a:rPr lang="en-IN" b="0" i="1" smtClean="0">
                          <a:latin typeface="Cambria Math" panose="02040503050406030204" pitchFamily="18" charset="0"/>
                        </a:rPr>
                        <m:t>⇒</m:t>
                      </m:r>
                      <m:r>
                        <a:rPr lang="en-IN" b="0" i="1" smtClean="0">
                          <a:latin typeface="Cambria Math" panose="02040503050406030204" pitchFamily="18" charset="0"/>
                        </a:rPr>
                        <m:t>𝑦</m:t>
                      </m:r>
                      <m:r>
                        <a:rPr lang="en-IN" b="0" i="1" smtClean="0">
                          <a:latin typeface="Cambria Math" panose="02040503050406030204" pitchFamily="18" charset="0"/>
                        </a:rPr>
                        <m:t>=</m:t>
                      </m:r>
                      <m:r>
                        <a:rPr lang="en-IN" b="0" i="1" smtClean="0">
                          <a:latin typeface="Cambria Math" panose="02040503050406030204" pitchFamily="18" charset="0"/>
                        </a:rPr>
                        <m:t>𝑚𝑥</m:t>
                      </m:r>
                      <m:r>
                        <a:rPr lang="en-IN" b="0" i="1" smtClean="0">
                          <a:latin typeface="Cambria Math" panose="02040503050406030204" pitchFamily="18" charset="0"/>
                        </a:rPr>
                        <m:t>+</m:t>
                      </m:r>
                      <m:r>
                        <a:rPr lang="en-IN" b="0" i="1" smtClean="0">
                          <a:latin typeface="Cambria Math" panose="02040503050406030204" pitchFamily="18" charset="0"/>
                        </a:rPr>
                        <m:t>𝑐</m:t>
                      </m:r>
                    </m:oMath>
                  </m:oMathPara>
                </a14:m>
                <a:endParaRPr lang="en-IN" dirty="0"/>
              </a:p>
            </p:txBody>
          </p:sp>
        </mc:Choice>
        <mc:Fallback xmlns="">
          <p:sp>
            <p:nvSpPr>
              <p:cNvPr id="15" name="TextBox 14">
                <a:extLst>
                  <a:ext uri="{FF2B5EF4-FFF2-40B4-BE49-F238E27FC236}">
                    <a16:creationId xmlns:a16="http://schemas.microsoft.com/office/drawing/2014/main" id="{B0D5275A-8852-79BB-2FCF-CA07343E5283}"/>
                  </a:ext>
                </a:extLst>
              </p:cNvPr>
              <p:cNvSpPr txBox="1">
                <a:spLocks noRot="1" noChangeAspect="1" noMove="1" noResize="1" noEditPoints="1" noAdjustHandles="1" noChangeArrowheads="1" noChangeShapeType="1" noTextEdit="1"/>
              </p:cNvSpPr>
              <p:nvPr/>
            </p:nvSpPr>
            <p:spPr>
              <a:xfrm>
                <a:off x="4224525" y="4477824"/>
                <a:ext cx="3742950" cy="369332"/>
              </a:xfrm>
              <a:prstGeom prst="rect">
                <a:avLst/>
              </a:prstGeom>
              <a:blipFill>
                <a:blip r:embed="rId7"/>
                <a:stretch>
                  <a:fillRect b="-1333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17DDE51-C67C-167B-139F-E627073962DF}"/>
                  </a:ext>
                </a:extLst>
              </p:cNvPr>
              <p:cNvSpPr txBox="1"/>
              <p:nvPr/>
            </p:nvSpPr>
            <p:spPr>
              <a:xfrm>
                <a:off x="8251782" y="4477824"/>
                <a:ext cx="3341684" cy="1673792"/>
              </a:xfrm>
              <a:prstGeom prst="rect">
                <a:avLst/>
              </a:prstGeom>
              <a:noFill/>
            </p:spPr>
            <p:txBody>
              <a:bodyPr wrap="square" rtlCol="0">
                <a:spAutoFit/>
              </a:bodyPr>
              <a:lstStyle/>
              <a:p>
                <a:pPr>
                  <a:spcAft>
                    <a:spcPts val="600"/>
                  </a:spcAft>
                </a:pPr>
                <a:r>
                  <a:rPr lang="en-IN" dirty="0"/>
                  <a:t>Where </a:t>
                </a:r>
                <a14:m>
                  <m:oMath xmlns:m="http://schemas.openxmlformats.org/officeDocument/2006/math">
                    <m:r>
                      <a:rPr lang="en-IN" b="0" i="1" smtClean="0">
                        <a:latin typeface="Cambria Math" panose="02040503050406030204" pitchFamily="18" charset="0"/>
                      </a:rPr>
                      <m:t>𝑦</m:t>
                    </m:r>
                    <m:r>
                      <a:rPr lang="en-IN" b="0" i="1" smtClean="0">
                        <a:latin typeface="Cambria Math" panose="02040503050406030204" pitchFamily="18" charset="0"/>
                      </a:rPr>
                      <m:t>=</m:t>
                    </m:r>
                    <m:d>
                      <m:dPr>
                        <m:ctrlPr>
                          <a:rPr lang="en-IN" b="0" i="1" smtClean="0">
                            <a:latin typeface="Cambria Math" panose="02040503050406030204" pitchFamily="18" charset="0"/>
                          </a:rPr>
                        </m:ctrlPr>
                      </m:dPr>
                      <m:e>
                        <m:sSubSup>
                          <m:sSubSupPr>
                            <m:ctrlPr>
                              <a:rPr lang="en-IN" i="1" smtClean="0">
                                <a:latin typeface="Cambria Math" panose="02040503050406030204" pitchFamily="18" charset="0"/>
                              </a:rPr>
                            </m:ctrlPr>
                          </m:sSubSupPr>
                          <m:e>
                            <m:r>
                              <a:rPr lang="en-IN" i="1" smtClean="0">
                                <a:latin typeface="Cambria Math" panose="02040503050406030204" pitchFamily="18" charset="0"/>
                                <a:ea typeface="Cambria Math" panose="02040503050406030204" pitchFamily="18" charset="0"/>
                              </a:rPr>
                              <m:t>𝛽</m:t>
                            </m:r>
                          </m:e>
                          <m:sub>
                            <m:r>
                              <a:rPr lang="en-IN" b="0" i="1" smtClean="0">
                                <a:latin typeface="Cambria Math" panose="02040503050406030204" pitchFamily="18" charset="0"/>
                              </a:rPr>
                              <m:t>𝑒𝑥𝑝</m:t>
                            </m:r>
                          </m:sub>
                          <m:sup>
                            <m:r>
                              <a:rPr lang="en-IN" b="0" i="1" smtClean="0">
                                <a:latin typeface="Cambria Math" panose="02040503050406030204" pitchFamily="18" charset="0"/>
                              </a:rPr>
                              <m:t>2</m:t>
                            </m:r>
                          </m:sup>
                        </m:sSubSup>
                        <m:r>
                          <a:rPr lang="en-IN" b="0" i="1" smtClean="0">
                            <a:latin typeface="Cambria Math" panose="02040503050406030204" pitchFamily="18" charset="0"/>
                          </a:rPr>
                          <m:t>−</m:t>
                        </m:r>
                        <m:sSubSup>
                          <m:sSubSupPr>
                            <m:ctrlPr>
                              <a:rPr lang="en-IN" i="1">
                                <a:latin typeface="Cambria Math" panose="02040503050406030204" pitchFamily="18" charset="0"/>
                              </a:rPr>
                            </m:ctrlPr>
                          </m:sSubSupPr>
                          <m:e>
                            <m:r>
                              <a:rPr lang="en-IN" i="1">
                                <a:latin typeface="Cambria Math" panose="02040503050406030204" pitchFamily="18" charset="0"/>
                                <a:ea typeface="Cambria Math" panose="02040503050406030204" pitchFamily="18" charset="0"/>
                              </a:rPr>
                              <m:t>𝛽</m:t>
                            </m:r>
                          </m:e>
                          <m:sub>
                            <m:r>
                              <a:rPr lang="en-IN" i="1">
                                <a:latin typeface="Cambria Math" panose="02040503050406030204" pitchFamily="18" charset="0"/>
                                <a:ea typeface="Cambria Math" panose="02040503050406030204" pitchFamily="18" charset="0"/>
                              </a:rPr>
                              <m:t>𝑖𝑛𝑠</m:t>
                            </m:r>
                            <m:r>
                              <a:rPr lang="en-IN" b="0" i="1" smtClean="0">
                                <a:latin typeface="Cambria Math" panose="02040503050406030204" pitchFamily="18" charset="0"/>
                                <a:ea typeface="Cambria Math" panose="02040503050406030204" pitchFamily="18" charset="0"/>
                              </a:rPr>
                              <m:t>𝑡</m:t>
                            </m:r>
                          </m:sub>
                          <m:sup>
                            <m:r>
                              <a:rPr lang="en-IN" i="1">
                                <a:latin typeface="Cambria Math" panose="02040503050406030204" pitchFamily="18" charset="0"/>
                              </a:rPr>
                              <m:t>2</m:t>
                            </m:r>
                          </m:sup>
                        </m:sSubSup>
                      </m:e>
                    </m:d>
                    <m:sSup>
                      <m:sSupPr>
                        <m:ctrlPr>
                          <a:rPr lang="en-IN" b="0" i="1" smtClean="0">
                            <a:latin typeface="Cambria Math" panose="02040503050406030204" pitchFamily="18" charset="0"/>
                          </a:rPr>
                        </m:ctrlPr>
                      </m:sSupPr>
                      <m:e>
                        <m:r>
                          <a:rPr lang="en-IN" b="0" i="1" smtClean="0">
                            <a:latin typeface="Cambria Math" panose="02040503050406030204" pitchFamily="18" charset="0"/>
                          </a:rPr>
                          <m:t>𝐶𝑜𝑠</m:t>
                        </m:r>
                      </m:e>
                      <m:sup>
                        <m:r>
                          <a:rPr lang="en-IN" b="0" i="1" smtClean="0">
                            <a:latin typeface="Cambria Math" panose="02040503050406030204" pitchFamily="18" charset="0"/>
                          </a:rPr>
                          <m:t>2</m:t>
                        </m:r>
                      </m:sup>
                    </m:sSup>
                    <m:r>
                      <a:rPr lang="en-IN" b="0" i="1" smtClean="0">
                        <a:latin typeface="Cambria Math" panose="02040503050406030204" pitchFamily="18" charset="0"/>
                        <a:ea typeface="Cambria Math" panose="02040503050406030204" pitchFamily="18" charset="0"/>
                      </a:rPr>
                      <m:t>𝜃</m:t>
                    </m:r>
                  </m:oMath>
                </a14:m>
                <a:endParaRPr lang="en-IN" b="0" dirty="0">
                  <a:ea typeface="Cambria Math" panose="02040503050406030204" pitchFamily="18" charset="0"/>
                </a:endParaRPr>
              </a:p>
              <a:p>
                <a:pPr>
                  <a:spcAft>
                    <a:spcPts val="600"/>
                  </a:spcAft>
                </a:pPr>
                <a:r>
                  <a:rPr lang="en-IN" dirty="0"/>
                  <a:t> </a:t>
                </a:r>
                <a14:m>
                  <m:oMath xmlns:m="http://schemas.openxmlformats.org/officeDocument/2006/math">
                    <m:r>
                      <a:rPr lang="en-IN" b="0" i="0" smtClean="0">
                        <a:latin typeface="Cambria Math" panose="02040503050406030204" pitchFamily="18" charset="0"/>
                      </a:rPr>
                      <m:t>             </m:t>
                    </m:r>
                    <m:r>
                      <a:rPr lang="en-IN" b="0" i="1" smtClean="0">
                        <a:latin typeface="Cambria Math" panose="02040503050406030204" pitchFamily="18" charset="0"/>
                      </a:rPr>
                      <m:t>𝑥</m:t>
                    </m:r>
                    <m:r>
                      <a:rPr lang="en-IN" b="0" i="1" smtClean="0">
                        <a:latin typeface="Cambria Math" panose="02040503050406030204" pitchFamily="18" charset="0"/>
                      </a:rPr>
                      <m:t>=4</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𝑆𝑖𝑛</m:t>
                        </m:r>
                      </m:e>
                      <m:sup>
                        <m:r>
                          <a:rPr lang="en-IN" b="0" i="1" smtClean="0">
                            <a:latin typeface="Cambria Math" panose="02040503050406030204" pitchFamily="18" charset="0"/>
                          </a:rPr>
                          <m:t>2</m:t>
                        </m:r>
                      </m:sup>
                    </m:sSup>
                    <m:r>
                      <a:rPr lang="en-IN" b="0" i="1" smtClean="0">
                        <a:latin typeface="Cambria Math" panose="02040503050406030204" pitchFamily="18" charset="0"/>
                        <a:ea typeface="Cambria Math" panose="02040503050406030204" pitchFamily="18" charset="0"/>
                      </a:rPr>
                      <m:t>𝜃</m:t>
                    </m:r>
                  </m:oMath>
                </a14:m>
                <a:endParaRPr lang="en-IN" dirty="0"/>
              </a:p>
              <a:p>
                <a:pPr>
                  <a:spcAft>
                    <a:spcPts val="600"/>
                  </a:spcAft>
                </a:pPr>
                <a:r>
                  <a:rPr lang="en-IN" dirty="0"/>
                  <a:t> </a:t>
                </a:r>
                <a14:m>
                  <m:oMath xmlns:m="http://schemas.openxmlformats.org/officeDocument/2006/math">
                    <m:r>
                      <a:rPr lang="en-IN" b="0" i="0" smtClean="0">
                        <a:latin typeface="Cambria Math" panose="02040503050406030204" pitchFamily="18" charset="0"/>
                      </a:rPr>
                      <m:t>            </m:t>
                    </m:r>
                    <m:r>
                      <a:rPr lang="en-IN" b="0" i="1" smtClean="0">
                        <a:latin typeface="Cambria Math" panose="02040503050406030204" pitchFamily="18" charset="0"/>
                      </a:rPr>
                      <m:t>𝑚</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𝜀</m:t>
                        </m:r>
                      </m:e>
                      <m:sup>
                        <m:r>
                          <a:rPr lang="en-IN" b="0" i="1" smtClean="0">
                            <a:latin typeface="Cambria Math" panose="02040503050406030204" pitchFamily="18" charset="0"/>
                          </a:rPr>
                          <m:t>2</m:t>
                        </m:r>
                      </m:sup>
                    </m:sSup>
                  </m:oMath>
                </a14:m>
                <a:endParaRPr lang="en-IN" b="0" i="1" dirty="0">
                  <a:latin typeface="Cambria Math" panose="02040503050406030204" pitchFamily="18" charset="0"/>
                </a:endParaRPr>
              </a:p>
              <a:p>
                <a:pPr>
                  <a:spcAft>
                    <a:spcPts val="600"/>
                  </a:spcAft>
                </a:pPr>
                <a:r>
                  <a:rPr lang="en-IN" b="0" dirty="0"/>
                  <a:t>             </a:t>
                </a:r>
                <a:r>
                  <a:rPr lang="en-IN" b="0" i="1" dirty="0">
                    <a:latin typeface="Cambria Math" panose="02040503050406030204" pitchFamily="18" charset="0"/>
                    <a:ea typeface="Cambria Math" panose="02040503050406030204" pitchFamily="18" charset="0"/>
                  </a:rPr>
                  <a:t>c = </a:t>
                </a:r>
                <a14:m>
                  <m:oMath xmlns:m="http://schemas.openxmlformats.org/officeDocument/2006/math">
                    <m:f>
                      <m:fPr>
                        <m:ctrlPr>
                          <a:rPr lang="en-IN" sz="2000" b="0" i="1" smtClean="0">
                            <a:latin typeface="Cambria Math" panose="02040503050406030204" pitchFamily="18" charset="0"/>
                          </a:rPr>
                        </m:ctrlPr>
                      </m:fPr>
                      <m:num>
                        <m:sSup>
                          <m:sSupPr>
                            <m:ctrlPr>
                              <a:rPr lang="en-IN" sz="2000" b="0" i="1" smtClean="0">
                                <a:latin typeface="Cambria Math" panose="02040503050406030204" pitchFamily="18" charset="0"/>
                              </a:rPr>
                            </m:ctrlPr>
                          </m:sSupPr>
                          <m:e>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𝐾</m:t>
                                </m:r>
                                <m:r>
                                  <a:rPr lang="en-IN" sz="2000" b="0" i="1" smtClean="0">
                                    <a:latin typeface="Cambria Math" panose="02040503050406030204" pitchFamily="18" charset="0"/>
                                    <a:ea typeface="Cambria Math" panose="02040503050406030204" pitchFamily="18" charset="0"/>
                                  </a:rPr>
                                  <m:t>𝜆</m:t>
                                </m:r>
                              </m:e>
                            </m:d>
                          </m:e>
                          <m:sup>
                            <m:r>
                              <a:rPr lang="en-IN" sz="2000" b="0" i="1" smtClean="0">
                                <a:latin typeface="Cambria Math" panose="02040503050406030204" pitchFamily="18" charset="0"/>
                              </a:rPr>
                              <m:t>2</m:t>
                            </m:r>
                          </m:sup>
                        </m:sSup>
                      </m:num>
                      <m:den>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𝐷</m:t>
                            </m:r>
                          </m:e>
                          <m:sup>
                            <m:r>
                              <a:rPr lang="en-IN" sz="2000" b="0" i="1" smtClean="0">
                                <a:latin typeface="Cambria Math" panose="02040503050406030204" pitchFamily="18" charset="0"/>
                              </a:rPr>
                              <m:t>2</m:t>
                            </m:r>
                          </m:sup>
                        </m:sSup>
                      </m:den>
                    </m:f>
                  </m:oMath>
                </a14:m>
                <a:endParaRPr lang="en-IN" i="1" dirty="0"/>
              </a:p>
            </p:txBody>
          </p:sp>
        </mc:Choice>
        <mc:Fallback xmlns="">
          <p:sp>
            <p:nvSpPr>
              <p:cNvPr id="16" name="TextBox 15">
                <a:extLst>
                  <a:ext uri="{FF2B5EF4-FFF2-40B4-BE49-F238E27FC236}">
                    <a16:creationId xmlns:a16="http://schemas.microsoft.com/office/drawing/2014/main" id="{517DDE51-C67C-167B-139F-E627073962DF}"/>
                  </a:ext>
                </a:extLst>
              </p:cNvPr>
              <p:cNvSpPr txBox="1">
                <a:spLocks noRot="1" noChangeAspect="1" noMove="1" noResize="1" noEditPoints="1" noAdjustHandles="1" noChangeArrowheads="1" noChangeShapeType="1" noTextEdit="1"/>
              </p:cNvSpPr>
              <p:nvPr/>
            </p:nvSpPr>
            <p:spPr>
              <a:xfrm>
                <a:off x="8251782" y="4477824"/>
                <a:ext cx="3341684" cy="1673792"/>
              </a:xfrm>
              <a:prstGeom prst="rect">
                <a:avLst/>
              </a:prstGeom>
              <a:blipFill>
                <a:blip r:embed="rId8"/>
                <a:stretch>
                  <a:fillRect l="-1642" t="-730" b="-365"/>
                </a:stretch>
              </a:blipFill>
            </p:spPr>
            <p:txBody>
              <a:bodyPr/>
              <a:lstStyle/>
              <a:p>
                <a:r>
                  <a:rPr lang="en-IN">
                    <a:noFill/>
                  </a:rPr>
                  <a:t> </a:t>
                </a:r>
              </a:p>
            </p:txBody>
          </p:sp>
        </mc:Fallback>
      </mc:AlternateContent>
      <p:sp>
        <p:nvSpPr>
          <p:cNvPr id="19" name="TextBox 18">
            <a:extLst>
              <a:ext uri="{FF2B5EF4-FFF2-40B4-BE49-F238E27FC236}">
                <a16:creationId xmlns:a16="http://schemas.microsoft.com/office/drawing/2014/main" id="{7E1F4DFE-0E74-2EFB-7C39-F38959816A3E}"/>
              </a:ext>
            </a:extLst>
          </p:cNvPr>
          <p:cNvSpPr txBox="1"/>
          <p:nvPr/>
        </p:nvSpPr>
        <p:spPr>
          <a:xfrm>
            <a:off x="731353" y="5273455"/>
            <a:ext cx="5463757" cy="707886"/>
          </a:xfrm>
          <a:prstGeom prst="rect">
            <a:avLst/>
          </a:prstGeom>
          <a:noFill/>
        </p:spPr>
        <p:txBody>
          <a:bodyPr wrap="square" rtlCol="0">
            <a:spAutoFit/>
          </a:bodyPr>
          <a:lstStyle/>
          <a:p>
            <a:pPr algn="just"/>
            <a:r>
              <a:rPr lang="en-IN" sz="2000" dirty="0">
                <a:latin typeface="Verdana" panose="020B0604030504040204" pitchFamily="34" charset="0"/>
                <a:ea typeface="Verdana" panose="020B0604030504040204" pitchFamily="34" charset="0"/>
              </a:rPr>
              <a:t>Therefore, </a:t>
            </a:r>
            <a:r>
              <a:rPr lang="en-IN" sz="2000" b="1" dirty="0">
                <a:latin typeface="Verdana" panose="020B0604030504040204" pitchFamily="34" charset="0"/>
                <a:ea typeface="Verdana" panose="020B0604030504040204" pitchFamily="34" charset="0"/>
              </a:rPr>
              <a:t>Strain</a:t>
            </a:r>
            <a:r>
              <a:rPr lang="en-IN" sz="2000" dirty="0">
                <a:latin typeface="Verdana" panose="020B0604030504040204" pitchFamily="34" charset="0"/>
                <a:ea typeface="Verdana" panose="020B0604030504040204" pitchFamily="34" charset="0"/>
              </a:rPr>
              <a:t> and </a:t>
            </a:r>
            <a:r>
              <a:rPr lang="en-IN" sz="2000" b="1" dirty="0">
                <a:latin typeface="Verdana" panose="020B0604030504040204" pitchFamily="34" charset="0"/>
                <a:ea typeface="Verdana" panose="020B0604030504040204" pitchFamily="34" charset="0"/>
              </a:rPr>
              <a:t>Crystallite size </a:t>
            </a:r>
            <a:r>
              <a:rPr lang="en-IN" sz="2000" dirty="0">
                <a:latin typeface="Verdana" panose="020B0604030504040204" pitchFamily="34" charset="0"/>
                <a:ea typeface="Verdana" panose="020B0604030504040204" pitchFamily="34" charset="0"/>
              </a:rPr>
              <a:t>can be estimated from this relation.</a:t>
            </a:r>
          </a:p>
        </p:txBody>
      </p:sp>
      <p:sp>
        <p:nvSpPr>
          <p:cNvPr id="23" name="TextBox 22">
            <a:extLst>
              <a:ext uri="{FF2B5EF4-FFF2-40B4-BE49-F238E27FC236}">
                <a16:creationId xmlns:a16="http://schemas.microsoft.com/office/drawing/2014/main" id="{66E1B581-6478-8597-358E-CCA46959B791}"/>
              </a:ext>
            </a:extLst>
          </p:cNvPr>
          <p:cNvSpPr txBox="1"/>
          <p:nvPr/>
        </p:nvSpPr>
        <p:spPr>
          <a:xfrm>
            <a:off x="367644" y="6241355"/>
            <a:ext cx="4517623" cy="338554"/>
          </a:xfrm>
          <a:prstGeom prst="rect">
            <a:avLst/>
          </a:prstGeom>
          <a:noFill/>
        </p:spPr>
        <p:txBody>
          <a:bodyPr wrap="square">
            <a:spAutoFit/>
          </a:bodyPr>
          <a:lstStyle/>
          <a:p>
            <a:r>
              <a:rPr lang="en-US" sz="1600" i="1" dirty="0"/>
              <a:t>B.D. Cullity, S.R. Stock, Elements of X-Ray Diffraction</a:t>
            </a:r>
            <a:endParaRPr lang="en-IN" sz="1600" i="1" dirty="0"/>
          </a:p>
        </p:txBody>
      </p:sp>
    </p:spTree>
    <p:extLst>
      <p:ext uri="{BB962C8B-B14F-4D97-AF65-F5344CB8AC3E}">
        <p14:creationId xmlns:p14="http://schemas.microsoft.com/office/powerpoint/2010/main" val="3617408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8AF5D-01A1-6150-9153-D3404E85CA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B79FEBF-906D-E5C5-2BF8-932505C7B223}"/>
              </a:ext>
            </a:extLst>
          </p:cNvPr>
          <p:cNvSpPr/>
          <p:nvPr/>
        </p:nvSpPr>
        <p:spPr>
          <a:xfrm>
            <a:off x="367645" y="273377"/>
            <a:ext cx="11510128" cy="630653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 name="Group 5">
            <a:extLst>
              <a:ext uri="{FF2B5EF4-FFF2-40B4-BE49-F238E27FC236}">
                <a16:creationId xmlns:a16="http://schemas.microsoft.com/office/drawing/2014/main" id="{500689DC-080F-E364-41F3-C1C50A814834}"/>
              </a:ext>
            </a:extLst>
          </p:cNvPr>
          <p:cNvGrpSpPr/>
          <p:nvPr/>
        </p:nvGrpSpPr>
        <p:grpSpPr>
          <a:xfrm>
            <a:off x="3518087" y="605092"/>
            <a:ext cx="5155827" cy="769441"/>
            <a:chOff x="3740523" y="605092"/>
            <a:chExt cx="5155827" cy="769441"/>
          </a:xfrm>
        </p:grpSpPr>
        <p:sp>
          <p:nvSpPr>
            <p:cNvPr id="2" name="TextBox 1">
              <a:extLst>
                <a:ext uri="{FF2B5EF4-FFF2-40B4-BE49-F238E27FC236}">
                  <a16:creationId xmlns:a16="http://schemas.microsoft.com/office/drawing/2014/main" id="{3E96D916-5807-F8BC-625F-324C394E2CF3}"/>
                </a:ext>
              </a:extLst>
            </p:cNvPr>
            <p:cNvSpPr txBox="1"/>
            <p:nvPr/>
          </p:nvSpPr>
          <p:spPr>
            <a:xfrm>
              <a:off x="3740524" y="605092"/>
              <a:ext cx="5155826" cy="769441"/>
            </a:xfrm>
            <a:prstGeom prst="rect">
              <a:avLst/>
            </a:prstGeom>
            <a:noFill/>
          </p:spPr>
          <p:txBody>
            <a:bodyPr wrap="square" rtlCol="0">
              <a:spAutoFit/>
            </a:bodyPr>
            <a:lstStyle/>
            <a:p>
              <a:r>
                <a:rPr lang="en-IN" sz="4400" b="1" dirty="0">
                  <a:latin typeface="Roboto" panose="02000000000000000000" pitchFamily="2" charset="0"/>
                  <a:ea typeface="Roboto" panose="02000000000000000000" pitchFamily="2" charset="0"/>
                  <a:cs typeface="Roboto" panose="02000000000000000000" pitchFamily="2" charset="0"/>
                </a:rPr>
                <a:t>Dislocation Density</a:t>
              </a:r>
            </a:p>
          </p:txBody>
        </p:sp>
        <p:sp>
          <p:nvSpPr>
            <p:cNvPr id="3" name="Rectangle 2">
              <a:extLst>
                <a:ext uri="{FF2B5EF4-FFF2-40B4-BE49-F238E27FC236}">
                  <a16:creationId xmlns:a16="http://schemas.microsoft.com/office/drawing/2014/main" id="{35EE21C9-F123-12C4-7F19-2A13B0A31223}"/>
                </a:ext>
              </a:extLst>
            </p:cNvPr>
            <p:cNvSpPr/>
            <p:nvPr/>
          </p:nvSpPr>
          <p:spPr>
            <a:xfrm>
              <a:off x="3740523" y="622166"/>
              <a:ext cx="5012951" cy="735291"/>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5" name="Picture 2" descr="IIT Indore - Wikipedia">
            <a:extLst>
              <a:ext uri="{FF2B5EF4-FFF2-40B4-BE49-F238E27FC236}">
                <a16:creationId xmlns:a16="http://schemas.microsoft.com/office/drawing/2014/main" id="{5880F910-542F-2405-DBEC-03EB257EEB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2544" y="462260"/>
            <a:ext cx="865300" cy="93340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C4BA3F18-F151-F967-D07A-9CF4643EA9A5}"/>
              </a:ext>
            </a:extLst>
          </p:cNvPr>
          <p:cNvSpPr txBox="1"/>
          <p:nvPr/>
        </p:nvSpPr>
        <p:spPr>
          <a:xfrm>
            <a:off x="367644" y="6241355"/>
            <a:ext cx="4517623" cy="338554"/>
          </a:xfrm>
          <a:prstGeom prst="rect">
            <a:avLst/>
          </a:prstGeom>
          <a:noFill/>
        </p:spPr>
        <p:txBody>
          <a:bodyPr wrap="square">
            <a:spAutoFit/>
          </a:bodyPr>
          <a:lstStyle/>
          <a:p>
            <a:r>
              <a:rPr lang="en-US" sz="1600" i="1" dirty="0"/>
              <a:t>G. K. Williamson &amp; R. E. Smallman (1956)</a:t>
            </a:r>
            <a:endParaRPr lang="en-IN" sz="1600" i="1"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0CDAC01-002F-F7F4-8B16-820B415F9D0D}"/>
                  </a:ext>
                </a:extLst>
              </p:cNvPr>
              <p:cNvSpPr txBox="1"/>
              <p:nvPr/>
            </p:nvSpPr>
            <p:spPr>
              <a:xfrm>
                <a:off x="542209" y="1825006"/>
                <a:ext cx="10820971" cy="400110"/>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latin typeface="Verdana" panose="020B0604030504040204" pitchFamily="34" charset="0"/>
                    <a:ea typeface="Verdana" panose="020B0604030504040204" pitchFamily="34" charset="0"/>
                  </a:rPr>
                  <a:t>Dislocation Density (</a:t>
                </a:r>
                <a14:m>
                  <m:oMath xmlns:m="http://schemas.openxmlformats.org/officeDocument/2006/math">
                    <m:r>
                      <a:rPr lang="en-IN" sz="2000" i="1" smtClean="0">
                        <a:effectLst/>
                        <a:latin typeface="Cambria Math" panose="02040503050406030204" pitchFamily="18" charset="0"/>
                        <a:ea typeface="Calibri" panose="020F0502020204030204" pitchFamily="34" charset="0"/>
                        <a:cs typeface="Times New Roman" panose="02020603050405020304" pitchFamily="18" charset="0"/>
                      </a:rPr>
                      <m:t>𝛿</m:t>
                    </m:r>
                  </m:oMath>
                </a14:m>
                <a:r>
                  <a:rPr lang="en-US" sz="2000" dirty="0">
                    <a:latin typeface="Verdana" panose="020B0604030504040204" pitchFamily="34" charset="0"/>
                    <a:ea typeface="Verdana" panose="020B0604030504040204" pitchFamily="34" charset="0"/>
                  </a:rPr>
                  <a:t>) is be defined as: </a:t>
                </a:r>
              </a:p>
            </p:txBody>
          </p:sp>
        </mc:Choice>
        <mc:Fallback xmlns="">
          <p:sp>
            <p:nvSpPr>
              <p:cNvPr id="7" name="TextBox 6">
                <a:extLst>
                  <a:ext uri="{FF2B5EF4-FFF2-40B4-BE49-F238E27FC236}">
                    <a16:creationId xmlns:a16="http://schemas.microsoft.com/office/drawing/2014/main" id="{E0CDAC01-002F-F7F4-8B16-820B415F9D0D}"/>
                  </a:ext>
                </a:extLst>
              </p:cNvPr>
              <p:cNvSpPr txBox="1">
                <a:spLocks noRot="1" noChangeAspect="1" noMove="1" noResize="1" noEditPoints="1" noAdjustHandles="1" noChangeArrowheads="1" noChangeShapeType="1" noTextEdit="1"/>
              </p:cNvSpPr>
              <p:nvPr/>
            </p:nvSpPr>
            <p:spPr>
              <a:xfrm>
                <a:off x="542209" y="1825006"/>
                <a:ext cx="10820971" cy="400110"/>
              </a:xfrm>
              <a:prstGeom prst="rect">
                <a:avLst/>
              </a:prstGeom>
              <a:blipFill>
                <a:blip r:embed="rId4"/>
                <a:stretch>
                  <a:fillRect l="-507" t="-7576" b="-2575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28A776F-1ACA-961F-921B-8109AB303370}"/>
                  </a:ext>
                </a:extLst>
              </p:cNvPr>
              <p:cNvSpPr txBox="1"/>
              <p:nvPr/>
            </p:nvSpPr>
            <p:spPr>
              <a:xfrm>
                <a:off x="3074709" y="2441692"/>
                <a:ext cx="6096000" cy="7314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2000" i="1" smtClean="0">
                          <a:latin typeface="Cambria Math" panose="02040503050406030204" pitchFamily="18" charset="0"/>
                        </a:rPr>
                        <m:t>𝛿</m:t>
                      </m:r>
                      <m:r>
                        <a:rPr lang="en-IN" sz="2000" b="0" i="1" smtClean="0">
                          <a:latin typeface="Cambria Math" panose="02040503050406030204" pitchFamily="18" charset="0"/>
                        </a:rPr>
                        <m:t>= </m:t>
                      </m:r>
                      <m:f>
                        <m:fPr>
                          <m:ctrlPr>
                            <a:rPr lang="en-IN" sz="2000" b="0" i="1" smtClean="0">
                              <a:latin typeface="Cambria Math" panose="02040503050406030204" pitchFamily="18" charset="0"/>
                            </a:rPr>
                          </m:ctrlPr>
                        </m:fPr>
                        <m:num>
                          <m:r>
                            <a:rPr lang="en-IN" sz="2000" b="0" i="1" smtClean="0">
                              <a:latin typeface="Cambria Math" panose="02040503050406030204" pitchFamily="18" charset="0"/>
                            </a:rPr>
                            <m:t>𝑆𝑡𝑟𝑎𝑖𝑛</m:t>
                          </m:r>
                          <m:r>
                            <a:rPr lang="en-IN" sz="2000" b="0" i="1" smtClean="0">
                              <a:latin typeface="Cambria Math" panose="02040503050406030204" pitchFamily="18" charset="0"/>
                            </a:rPr>
                            <m:t> </m:t>
                          </m:r>
                          <m:r>
                            <a:rPr lang="en-IN" sz="2000" b="0" i="1" smtClean="0">
                              <a:latin typeface="Cambria Math" panose="02040503050406030204" pitchFamily="18" charset="0"/>
                            </a:rPr>
                            <m:t>𝐸𝑛𝑒𝑟𝑔𝑦</m:t>
                          </m:r>
                          <m:r>
                            <a:rPr lang="en-IN" sz="2000" b="0" i="1" smtClean="0">
                              <a:latin typeface="Cambria Math" panose="02040503050406030204" pitchFamily="18" charset="0"/>
                            </a:rPr>
                            <m:t> </m:t>
                          </m:r>
                          <m:r>
                            <a:rPr lang="en-IN" sz="2000" b="0" i="1" smtClean="0">
                              <a:latin typeface="Cambria Math" panose="02040503050406030204" pitchFamily="18" charset="0"/>
                            </a:rPr>
                            <m:t>𝑜𝑓</m:t>
                          </m:r>
                          <m:r>
                            <a:rPr lang="en-IN" sz="2000" b="0" i="1" smtClean="0">
                              <a:latin typeface="Cambria Math" panose="02040503050406030204" pitchFamily="18" charset="0"/>
                            </a:rPr>
                            <m:t> </m:t>
                          </m:r>
                          <m:r>
                            <a:rPr lang="en-IN" sz="2000" b="0" i="1" smtClean="0">
                              <a:latin typeface="Cambria Math" panose="02040503050406030204" pitchFamily="18" charset="0"/>
                            </a:rPr>
                            <m:t>𝐿𝑎𝑡𝑡𝑖𝑐𝑒</m:t>
                          </m:r>
                        </m:num>
                        <m:den>
                          <m:r>
                            <a:rPr lang="en-IN" sz="2000" b="0" i="1" smtClean="0">
                              <a:latin typeface="Cambria Math" panose="02040503050406030204" pitchFamily="18" charset="0"/>
                            </a:rPr>
                            <m:t>𝐸𝑛𝑒𝑟𝑔𝑦</m:t>
                          </m:r>
                          <m:r>
                            <a:rPr lang="en-IN" sz="2000" b="0" i="1" smtClean="0">
                              <a:latin typeface="Cambria Math" panose="02040503050406030204" pitchFamily="18" charset="0"/>
                            </a:rPr>
                            <m:t> </m:t>
                          </m:r>
                          <m:r>
                            <a:rPr lang="en-IN" sz="2000" b="0" i="1" smtClean="0">
                              <a:latin typeface="Cambria Math" panose="02040503050406030204" pitchFamily="18" charset="0"/>
                            </a:rPr>
                            <m:t>𝑜𝑓</m:t>
                          </m:r>
                          <m:r>
                            <a:rPr lang="en-IN" sz="2000" b="0" i="1" smtClean="0">
                              <a:latin typeface="Cambria Math" panose="02040503050406030204" pitchFamily="18" charset="0"/>
                            </a:rPr>
                            <m:t> </m:t>
                          </m:r>
                          <m:r>
                            <a:rPr lang="en-IN" sz="2000" b="0" i="1" smtClean="0">
                              <a:latin typeface="Cambria Math" panose="02040503050406030204" pitchFamily="18" charset="0"/>
                            </a:rPr>
                            <m:t>𝐷𝑖𝑠𝑙𝑜𝑐𝑎𝑡𝑖𝑜𝑛</m:t>
                          </m:r>
                        </m:den>
                      </m:f>
                    </m:oMath>
                  </m:oMathPara>
                </a14:m>
                <a:endParaRPr lang="en-IN" sz="2000" dirty="0"/>
              </a:p>
            </p:txBody>
          </p:sp>
        </mc:Choice>
        <mc:Fallback xmlns="">
          <p:sp>
            <p:nvSpPr>
              <p:cNvPr id="9" name="TextBox 8">
                <a:extLst>
                  <a:ext uri="{FF2B5EF4-FFF2-40B4-BE49-F238E27FC236}">
                    <a16:creationId xmlns:a16="http://schemas.microsoft.com/office/drawing/2014/main" id="{E28A776F-1ACA-961F-921B-8109AB303370}"/>
                  </a:ext>
                </a:extLst>
              </p:cNvPr>
              <p:cNvSpPr txBox="1">
                <a:spLocks noRot="1" noChangeAspect="1" noMove="1" noResize="1" noEditPoints="1" noAdjustHandles="1" noChangeArrowheads="1" noChangeShapeType="1" noTextEdit="1"/>
              </p:cNvSpPr>
              <p:nvPr/>
            </p:nvSpPr>
            <p:spPr>
              <a:xfrm>
                <a:off x="3074709" y="2441692"/>
                <a:ext cx="6096000" cy="731419"/>
              </a:xfrm>
              <a:prstGeom prst="rect">
                <a:avLst/>
              </a:prstGeom>
              <a:blipFill>
                <a:blip r:embed="rId5"/>
                <a:stretch>
                  <a:fillRect/>
                </a:stretch>
              </a:blipFill>
            </p:spPr>
            <p:txBody>
              <a:bodyPr/>
              <a:lstStyle/>
              <a:p>
                <a:r>
                  <a:rPr lang="en-IN">
                    <a:noFill/>
                  </a:rPr>
                  <a:t> </a:t>
                </a:r>
              </a:p>
            </p:txBody>
          </p:sp>
        </mc:Fallback>
      </mc:AlternateContent>
      <p:sp>
        <p:nvSpPr>
          <p:cNvPr id="10" name="TextBox 9">
            <a:extLst>
              <a:ext uri="{FF2B5EF4-FFF2-40B4-BE49-F238E27FC236}">
                <a16:creationId xmlns:a16="http://schemas.microsoft.com/office/drawing/2014/main" id="{56D71AF1-9C73-4C07-C54D-182731C28122}"/>
              </a:ext>
            </a:extLst>
          </p:cNvPr>
          <p:cNvSpPr txBox="1"/>
          <p:nvPr/>
        </p:nvSpPr>
        <p:spPr>
          <a:xfrm>
            <a:off x="542210" y="3484835"/>
            <a:ext cx="10820971" cy="400110"/>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latin typeface="Verdana" panose="020B0604030504040204" pitchFamily="34" charset="0"/>
                <a:ea typeface="Verdana" panose="020B0604030504040204" pitchFamily="34" charset="0"/>
              </a:rPr>
              <a:t>This Equation can be written as: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F207AB3-ECB7-FAD5-ECB3-10D5D479ADBE}"/>
                  </a:ext>
                </a:extLst>
              </p:cNvPr>
              <p:cNvSpPr txBox="1"/>
              <p:nvPr/>
            </p:nvSpPr>
            <p:spPr>
              <a:xfrm>
                <a:off x="2762397" y="4136704"/>
                <a:ext cx="1511380" cy="7285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2000" i="1" smtClean="0">
                          <a:latin typeface="Cambria Math" panose="02040503050406030204" pitchFamily="18" charset="0"/>
                        </a:rPr>
                        <m:t>𝛿</m:t>
                      </m:r>
                      <m:r>
                        <a:rPr lang="en-IN" sz="2000" b="0" i="1" smtClean="0">
                          <a:latin typeface="Cambria Math" panose="02040503050406030204" pitchFamily="18" charset="0"/>
                        </a:rPr>
                        <m:t>=</m:t>
                      </m:r>
                      <m:r>
                        <a:rPr lang="en-IN" sz="2000" b="0" i="1" smtClean="0">
                          <a:latin typeface="Cambria Math" panose="02040503050406030204" pitchFamily="18" charset="0"/>
                        </a:rPr>
                        <m:t>𝐾</m:t>
                      </m:r>
                      <m:r>
                        <a:rPr lang="en-IN" sz="2000" b="0" i="1" smtClean="0">
                          <a:latin typeface="Cambria Math" panose="02040503050406030204" pitchFamily="18" charset="0"/>
                        </a:rPr>
                        <m:t> </m:t>
                      </m:r>
                      <m:f>
                        <m:fPr>
                          <m:ctrlPr>
                            <a:rPr lang="en-IN" sz="2000" b="0" i="1" smtClean="0">
                              <a:latin typeface="Cambria Math" panose="02040503050406030204" pitchFamily="18" charset="0"/>
                            </a:rPr>
                          </m:ctrlPr>
                        </m:fPr>
                        <m:num>
                          <m:sSup>
                            <m:sSupPr>
                              <m:ctrlPr>
                                <a:rPr lang="en-IN" sz="2000" i="1">
                                  <a:latin typeface="Cambria Math" panose="02040503050406030204" pitchFamily="18" charset="0"/>
                                </a:rPr>
                              </m:ctrlPr>
                            </m:sSupPr>
                            <m:e>
                              <m:r>
                                <a:rPr lang="en-IN" sz="2000" i="1">
                                  <a:latin typeface="Cambria Math" panose="02040503050406030204" pitchFamily="18" charset="0"/>
                                  <a:ea typeface="Cambria Math" panose="02040503050406030204" pitchFamily="18" charset="0"/>
                                </a:rPr>
                                <m:t>𝜀</m:t>
                              </m:r>
                            </m:e>
                            <m:sup>
                              <m:r>
                                <a:rPr lang="en-IN" sz="2000" i="1">
                                  <a:latin typeface="Cambria Math" panose="02040503050406030204" pitchFamily="18" charset="0"/>
                                </a:rPr>
                                <m:t>2</m:t>
                              </m:r>
                            </m:sup>
                          </m:sSup>
                        </m:num>
                        <m:den>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𝑏</m:t>
                              </m:r>
                            </m:e>
                            <m:sup>
                              <m:r>
                                <a:rPr lang="en-IN" sz="2000" b="0" i="1" smtClean="0">
                                  <a:latin typeface="Cambria Math" panose="02040503050406030204" pitchFamily="18" charset="0"/>
                                </a:rPr>
                                <m:t>2</m:t>
                              </m:r>
                            </m:sup>
                          </m:sSup>
                        </m:den>
                      </m:f>
                    </m:oMath>
                  </m:oMathPara>
                </a14:m>
                <a:endParaRPr lang="en-IN" sz="2000" dirty="0"/>
              </a:p>
            </p:txBody>
          </p:sp>
        </mc:Choice>
        <mc:Fallback xmlns="">
          <p:sp>
            <p:nvSpPr>
              <p:cNvPr id="11" name="TextBox 10">
                <a:extLst>
                  <a:ext uri="{FF2B5EF4-FFF2-40B4-BE49-F238E27FC236}">
                    <a16:creationId xmlns:a16="http://schemas.microsoft.com/office/drawing/2014/main" id="{7F207AB3-ECB7-FAD5-ECB3-10D5D479ADBE}"/>
                  </a:ext>
                </a:extLst>
              </p:cNvPr>
              <p:cNvSpPr txBox="1">
                <a:spLocks noRot="1" noChangeAspect="1" noMove="1" noResize="1" noEditPoints="1" noAdjustHandles="1" noChangeArrowheads="1" noChangeShapeType="1" noTextEdit="1"/>
              </p:cNvSpPr>
              <p:nvPr/>
            </p:nvSpPr>
            <p:spPr>
              <a:xfrm>
                <a:off x="2762397" y="4136704"/>
                <a:ext cx="1511380" cy="728533"/>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294EE5E-6B6A-2F8F-A589-A8AC37700EB6}"/>
                  </a:ext>
                </a:extLst>
              </p:cNvPr>
              <p:cNvSpPr txBox="1"/>
              <p:nvPr/>
            </p:nvSpPr>
            <p:spPr>
              <a:xfrm>
                <a:off x="5625914" y="4136704"/>
                <a:ext cx="6096000" cy="707886"/>
              </a:xfrm>
              <a:prstGeom prst="rect">
                <a:avLst/>
              </a:prstGeom>
              <a:noFill/>
            </p:spPr>
            <p:txBody>
              <a:bodyPr wrap="square">
                <a:spAutoFit/>
              </a:bodyPr>
              <a:lstStyle/>
              <a:p>
                <a:r>
                  <a:rPr lang="en-IN" sz="2000" dirty="0">
                    <a:latin typeface="Cambria Math" panose="02040503050406030204" pitchFamily="18" charset="0"/>
                    <a:ea typeface="Cambria Math" panose="02040503050406030204" pitchFamily="18" charset="0"/>
                  </a:rPr>
                  <a:t>Where, </a:t>
                </a:r>
                <a14:m>
                  <m:oMath xmlns:m="http://schemas.openxmlformats.org/officeDocument/2006/math">
                    <m:r>
                      <a:rPr lang="en-IN" sz="2000" b="0" i="0" smtClean="0">
                        <a:latin typeface="Cambria Math" panose="02040503050406030204" pitchFamily="18" charset="0"/>
                        <a:ea typeface="Cambria Math" panose="02040503050406030204" pitchFamily="18" charset="0"/>
                      </a:rPr>
                      <m:t> </m:t>
                    </m:r>
                    <m:r>
                      <a:rPr lang="en-IN" sz="2000" i="1" smtClean="0">
                        <a:latin typeface="Cambria Math" panose="02040503050406030204" pitchFamily="18" charset="0"/>
                        <a:ea typeface="Cambria Math" panose="02040503050406030204" pitchFamily="18" charset="0"/>
                      </a:rPr>
                      <m:t>𝜀</m:t>
                    </m:r>
                  </m:oMath>
                </a14:m>
                <a:r>
                  <a:rPr lang="en-IN" sz="2000" dirty="0">
                    <a:latin typeface="Cambria Math" panose="02040503050406030204" pitchFamily="18" charset="0"/>
                    <a:ea typeface="Cambria Math" panose="02040503050406030204" pitchFamily="18" charset="0"/>
                  </a:rPr>
                  <a:t>  is the strain</a:t>
                </a:r>
              </a:p>
              <a:p>
                <a:r>
                  <a:rPr lang="en-IN" sz="2000" dirty="0">
                    <a:latin typeface="Cambria Math" panose="02040503050406030204" pitchFamily="18" charset="0"/>
                    <a:ea typeface="Cambria Math" panose="02040503050406030204" pitchFamily="18" charset="0"/>
                  </a:rPr>
                  <a:t>               </a:t>
                </a:r>
                <a:r>
                  <a:rPr lang="en-IN" sz="2000" i="1" dirty="0">
                    <a:latin typeface="Cambria Math" panose="02040503050406030204" pitchFamily="18" charset="0"/>
                    <a:ea typeface="Cambria Math" panose="02040503050406030204" pitchFamily="18" charset="0"/>
                  </a:rPr>
                  <a:t>b</a:t>
                </a:r>
                <a:r>
                  <a:rPr lang="en-IN" sz="2000" dirty="0">
                    <a:latin typeface="Cambria Math" panose="02040503050406030204" pitchFamily="18" charset="0"/>
                    <a:ea typeface="Cambria Math" panose="02040503050406030204" pitchFamily="18" charset="0"/>
                  </a:rPr>
                  <a:t>  is the burgers vector</a:t>
                </a:r>
              </a:p>
            </p:txBody>
          </p:sp>
        </mc:Choice>
        <mc:Fallback xmlns="">
          <p:sp>
            <p:nvSpPr>
              <p:cNvPr id="12" name="TextBox 11">
                <a:extLst>
                  <a:ext uri="{FF2B5EF4-FFF2-40B4-BE49-F238E27FC236}">
                    <a16:creationId xmlns:a16="http://schemas.microsoft.com/office/drawing/2014/main" id="{A294EE5E-6B6A-2F8F-A589-A8AC37700EB6}"/>
                  </a:ext>
                </a:extLst>
              </p:cNvPr>
              <p:cNvSpPr txBox="1">
                <a:spLocks noRot="1" noChangeAspect="1" noMove="1" noResize="1" noEditPoints="1" noAdjustHandles="1" noChangeArrowheads="1" noChangeShapeType="1" noTextEdit="1"/>
              </p:cNvSpPr>
              <p:nvPr/>
            </p:nvSpPr>
            <p:spPr>
              <a:xfrm>
                <a:off x="5625914" y="4136704"/>
                <a:ext cx="6096000" cy="707886"/>
              </a:xfrm>
              <a:prstGeom prst="rect">
                <a:avLst/>
              </a:prstGeom>
              <a:blipFill>
                <a:blip r:embed="rId7"/>
                <a:stretch>
                  <a:fillRect l="-1100" t="-5172" b="-1465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17E914E-859E-617D-5633-559D4671785C}"/>
                  </a:ext>
                </a:extLst>
              </p:cNvPr>
              <p:cNvSpPr txBox="1"/>
              <p:nvPr/>
            </p:nvSpPr>
            <p:spPr>
              <a:xfrm>
                <a:off x="2061986" y="5355791"/>
                <a:ext cx="8121446" cy="521297"/>
              </a:xfrm>
              <a:prstGeom prst="rect">
                <a:avLst/>
              </a:prstGeom>
              <a:noFill/>
            </p:spPr>
            <p:txBody>
              <a:bodyPr wrap="square" rtlCol="0">
                <a:spAutoFit/>
              </a:bodyPr>
              <a:lstStyle/>
              <a:p>
                <a:r>
                  <a:rPr lang="en-IN" sz="2000" dirty="0">
                    <a:latin typeface="Verdana" panose="020B0604030504040204" pitchFamily="34" charset="0"/>
                    <a:ea typeface="Verdana" panose="020B0604030504040204" pitchFamily="34" charset="0"/>
                  </a:rPr>
                  <a:t>For FCC metals, </a:t>
                </a:r>
                <a:r>
                  <a:rPr lang="en-IN" sz="2000" i="1" dirty="0">
                    <a:latin typeface="Cambria Math" panose="02040503050406030204" pitchFamily="18" charset="0"/>
                    <a:ea typeface="Cambria Math" panose="02040503050406030204" pitchFamily="18" charset="0"/>
                  </a:rPr>
                  <a:t>K = 16.1</a:t>
                </a:r>
                <a:r>
                  <a:rPr lang="en-IN" sz="2000" dirty="0">
                    <a:latin typeface="Verdana" panose="020B0604030504040204" pitchFamily="34" charset="0"/>
                    <a:ea typeface="Verdana" panose="020B0604030504040204" pitchFamily="34" charset="0"/>
                  </a:rPr>
                  <a:t>  and  </a:t>
                </a:r>
                <a14:m>
                  <m:oMath xmlns:m="http://schemas.openxmlformats.org/officeDocument/2006/math">
                    <m:r>
                      <a:rPr lang="en-IN" sz="2000" b="0" i="1" smtClean="0">
                        <a:latin typeface="Cambria Math" panose="02040503050406030204" pitchFamily="18" charset="0"/>
                      </a:rPr>
                      <m:t>𝑏</m:t>
                    </m:r>
                    <m:r>
                      <a:rPr lang="en-IN" sz="2000" b="0" i="1" smtClean="0">
                        <a:latin typeface="Cambria Math" panose="02040503050406030204" pitchFamily="18" charset="0"/>
                      </a:rPr>
                      <m:t>= </m:t>
                    </m:r>
                    <m:f>
                      <m:fPr>
                        <m:ctrlPr>
                          <a:rPr lang="en-IN" sz="2000" b="0" i="1" smtClean="0">
                            <a:latin typeface="Cambria Math" panose="02040503050406030204" pitchFamily="18" charset="0"/>
                          </a:rPr>
                        </m:ctrlPr>
                      </m:fPr>
                      <m:num>
                        <m:r>
                          <a:rPr lang="en-IN" sz="2000" b="0" i="1" smtClean="0">
                            <a:latin typeface="Cambria Math" panose="02040503050406030204" pitchFamily="18" charset="0"/>
                          </a:rPr>
                          <m:t>𝑎</m:t>
                        </m:r>
                      </m:num>
                      <m:den>
                        <m:rad>
                          <m:radPr>
                            <m:degHide m:val="on"/>
                            <m:ctrlPr>
                              <a:rPr lang="en-IN" sz="2000" b="0" i="1" smtClean="0">
                                <a:latin typeface="Cambria Math" panose="02040503050406030204" pitchFamily="18" charset="0"/>
                              </a:rPr>
                            </m:ctrlPr>
                          </m:radPr>
                          <m:deg/>
                          <m:e>
                            <m:r>
                              <a:rPr lang="en-IN" sz="2000" b="0" i="1" smtClean="0">
                                <a:latin typeface="Cambria Math" panose="02040503050406030204" pitchFamily="18" charset="0"/>
                              </a:rPr>
                              <m:t>2</m:t>
                            </m:r>
                          </m:e>
                        </m:rad>
                      </m:den>
                    </m:f>
                  </m:oMath>
                </a14:m>
                <a:r>
                  <a:rPr lang="en-IN" sz="2000" dirty="0">
                    <a:latin typeface="Verdana" panose="020B0604030504040204" pitchFamily="34" charset="0"/>
                    <a:ea typeface="Verdana" panose="020B0604030504040204" pitchFamily="34" charset="0"/>
                  </a:rPr>
                  <a:t> along [110] direction</a:t>
                </a:r>
              </a:p>
            </p:txBody>
          </p:sp>
        </mc:Choice>
        <mc:Fallback xmlns="">
          <p:sp>
            <p:nvSpPr>
              <p:cNvPr id="13" name="TextBox 12">
                <a:extLst>
                  <a:ext uri="{FF2B5EF4-FFF2-40B4-BE49-F238E27FC236}">
                    <a16:creationId xmlns:a16="http://schemas.microsoft.com/office/drawing/2014/main" id="{017E914E-859E-617D-5633-559D4671785C}"/>
                  </a:ext>
                </a:extLst>
              </p:cNvPr>
              <p:cNvSpPr txBox="1">
                <a:spLocks noRot="1" noChangeAspect="1" noMove="1" noResize="1" noEditPoints="1" noAdjustHandles="1" noChangeArrowheads="1" noChangeShapeType="1" noTextEdit="1"/>
              </p:cNvSpPr>
              <p:nvPr/>
            </p:nvSpPr>
            <p:spPr>
              <a:xfrm>
                <a:off x="2061986" y="5355791"/>
                <a:ext cx="8121446" cy="521297"/>
              </a:xfrm>
              <a:prstGeom prst="rect">
                <a:avLst/>
              </a:prstGeom>
              <a:blipFill>
                <a:blip r:embed="rId8"/>
                <a:stretch>
                  <a:fillRect l="-750" t="-1176" b="-3529"/>
                </a:stretch>
              </a:blipFill>
            </p:spPr>
            <p:txBody>
              <a:bodyPr/>
              <a:lstStyle/>
              <a:p>
                <a:r>
                  <a:rPr lang="en-IN">
                    <a:noFill/>
                  </a:rPr>
                  <a:t> </a:t>
                </a:r>
              </a:p>
            </p:txBody>
          </p:sp>
        </mc:Fallback>
      </mc:AlternateContent>
    </p:spTree>
    <p:extLst>
      <p:ext uri="{BB962C8B-B14F-4D97-AF65-F5344CB8AC3E}">
        <p14:creationId xmlns:p14="http://schemas.microsoft.com/office/powerpoint/2010/main" val="1522162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B52771-B28E-4509-164C-E00489C9107B}"/>
              </a:ext>
            </a:extLst>
          </p:cNvPr>
          <p:cNvSpPr/>
          <p:nvPr/>
        </p:nvSpPr>
        <p:spPr>
          <a:xfrm>
            <a:off x="367645" y="273377"/>
            <a:ext cx="11510128" cy="630653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EC4F733B-8407-575D-9852-05CFD7BD73A4}"/>
              </a:ext>
            </a:extLst>
          </p:cNvPr>
          <p:cNvSpPr txBox="1"/>
          <p:nvPr/>
        </p:nvSpPr>
        <p:spPr>
          <a:xfrm>
            <a:off x="4835165" y="565030"/>
            <a:ext cx="2521670" cy="769441"/>
          </a:xfrm>
          <a:prstGeom prst="rect">
            <a:avLst/>
          </a:prstGeom>
          <a:noFill/>
        </p:spPr>
        <p:txBody>
          <a:bodyPr wrap="square" rtlCol="0">
            <a:spAutoFit/>
          </a:bodyPr>
          <a:lstStyle/>
          <a:p>
            <a:r>
              <a:rPr lang="en-US" sz="4400" b="1" dirty="0">
                <a:latin typeface="Roboto" panose="02000000000000000000" pitchFamily="2" charset="0"/>
                <a:ea typeface="Roboto" panose="02000000000000000000" pitchFamily="2" charset="0"/>
                <a:cs typeface="Roboto" panose="02000000000000000000" pitchFamily="2" charset="0"/>
              </a:rPr>
              <a:t>Contents</a:t>
            </a:r>
            <a:endParaRPr lang="en-IN" sz="4400" b="1" dirty="0">
              <a:latin typeface="Roboto" panose="02000000000000000000" pitchFamily="2" charset="0"/>
              <a:ea typeface="Roboto" panose="02000000000000000000" pitchFamily="2" charset="0"/>
              <a:cs typeface="Roboto" panose="02000000000000000000" pitchFamily="2" charset="0"/>
            </a:endParaRPr>
          </a:p>
        </p:txBody>
      </p:sp>
      <p:sp>
        <p:nvSpPr>
          <p:cNvPr id="3" name="Rectangle 2">
            <a:extLst>
              <a:ext uri="{FF2B5EF4-FFF2-40B4-BE49-F238E27FC236}">
                <a16:creationId xmlns:a16="http://schemas.microsoft.com/office/drawing/2014/main" id="{5009B460-8CB4-20E9-E865-162A66C527DA}"/>
              </a:ext>
            </a:extLst>
          </p:cNvPr>
          <p:cNvSpPr/>
          <p:nvPr/>
        </p:nvSpPr>
        <p:spPr>
          <a:xfrm>
            <a:off x="4845377" y="546755"/>
            <a:ext cx="2488677" cy="772998"/>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2" descr="IIT Indore - Wikipedia">
            <a:extLst>
              <a:ext uri="{FF2B5EF4-FFF2-40B4-BE49-F238E27FC236}">
                <a16:creationId xmlns:a16="http://schemas.microsoft.com/office/drawing/2014/main" id="{386D1A63-6F26-350F-049F-8367708E1C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2544" y="462260"/>
            <a:ext cx="865300" cy="9334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33301E8-2A7A-9E5F-4645-F008E2393781}"/>
              </a:ext>
            </a:extLst>
          </p:cNvPr>
          <p:cNvSpPr txBox="1"/>
          <p:nvPr/>
        </p:nvSpPr>
        <p:spPr>
          <a:xfrm>
            <a:off x="641948" y="2168973"/>
            <a:ext cx="3337087" cy="378358"/>
          </a:xfrm>
          <a:prstGeom prst="rect">
            <a:avLst/>
          </a:prstGeom>
          <a:noFill/>
        </p:spPr>
        <p:txBody>
          <a:bodyPr wrap="square" rtlCol="0">
            <a:spAutoFit/>
          </a:bodyPr>
          <a:lstStyle/>
          <a:p>
            <a:pPr marL="285750" indent="-285750">
              <a:buFont typeface="Wingdings" panose="05000000000000000000" pitchFamily="2" charset="2"/>
              <a:buChar char="v"/>
            </a:pPr>
            <a:r>
              <a:rPr lang="en-US" sz="2200" b="1" dirty="0">
                <a:latin typeface="Verdana" panose="020B0604030504040204" pitchFamily="34" charset="0"/>
                <a:ea typeface="Verdana" panose="020B0604030504040204" pitchFamily="34" charset="0"/>
              </a:rPr>
              <a:t>Introduction</a:t>
            </a:r>
            <a:endParaRPr lang="en-IN" sz="2200" b="1" dirty="0">
              <a:latin typeface="Verdana" panose="020B0604030504040204" pitchFamily="34" charset="0"/>
              <a:ea typeface="Verdana" panose="020B0604030504040204" pitchFamily="34" charset="0"/>
            </a:endParaRPr>
          </a:p>
        </p:txBody>
      </p:sp>
      <p:sp>
        <p:nvSpPr>
          <p:cNvPr id="8" name="TextBox 7">
            <a:extLst>
              <a:ext uri="{FF2B5EF4-FFF2-40B4-BE49-F238E27FC236}">
                <a16:creationId xmlns:a16="http://schemas.microsoft.com/office/drawing/2014/main" id="{E7F49091-A7B0-A4BB-E603-DD360D6243AE}"/>
              </a:ext>
            </a:extLst>
          </p:cNvPr>
          <p:cNvSpPr txBox="1"/>
          <p:nvPr/>
        </p:nvSpPr>
        <p:spPr>
          <a:xfrm>
            <a:off x="641947" y="2943387"/>
            <a:ext cx="3337087" cy="430887"/>
          </a:xfrm>
          <a:prstGeom prst="rect">
            <a:avLst/>
          </a:prstGeom>
          <a:noFill/>
        </p:spPr>
        <p:txBody>
          <a:bodyPr wrap="square" rtlCol="0">
            <a:spAutoFit/>
          </a:bodyPr>
          <a:lstStyle/>
          <a:p>
            <a:pPr marL="285750" indent="-285750">
              <a:buFont typeface="Wingdings" panose="05000000000000000000" pitchFamily="2" charset="2"/>
              <a:buChar char="v"/>
            </a:pPr>
            <a:r>
              <a:rPr lang="en-US" sz="2200" b="1" dirty="0">
                <a:latin typeface="Verdana" panose="020B0604030504040204" pitchFamily="34" charset="0"/>
                <a:ea typeface="Verdana" panose="020B0604030504040204" pitchFamily="34" charset="0"/>
              </a:rPr>
              <a:t>Literature Survey</a:t>
            </a:r>
            <a:endParaRPr lang="en-IN" sz="2200" b="1" dirty="0">
              <a:latin typeface="Verdana" panose="020B0604030504040204" pitchFamily="34" charset="0"/>
              <a:ea typeface="Verdana" panose="020B0604030504040204" pitchFamily="34" charset="0"/>
            </a:endParaRPr>
          </a:p>
        </p:txBody>
      </p:sp>
      <p:sp>
        <p:nvSpPr>
          <p:cNvPr id="10" name="TextBox 9">
            <a:extLst>
              <a:ext uri="{FF2B5EF4-FFF2-40B4-BE49-F238E27FC236}">
                <a16:creationId xmlns:a16="http://schemas.microsoft.com/office/drawing/2014/main" id="{0B575838-593A-38ED-5345-76DA9DD418D2}"/>
              </a:ext>
            </a:extLst>
          </p:cNvPr>
          <p:cNvSpPr txBox="1"/>
          <p:nvPr/>
        </p:nvSpPr>
        <p:spPr>
          <a:xfrm>
            <a:off x="641948" y="3770331"/>
            <a:ext cx="4628142" cy="430887"/>
          </a:xfrm>
          <a:prstGeom prst="rect">
            <a:avLst/>
          </a:prstGeom>
          <a:noFill/>
        </p:spPr>
        <p:txBody>
          <a:bodyPr wrap="square" rtlCol="0">
            <a:spAutoFit/>
          </a:bodyPr>
          <a:lstStyle/>
          <a:p>
            <a:pPr marL="285750" indent="-285750">
              <a:buFont typeface="Wingdings" panose="05000000000000000000" pitchFamily="2" charset="2"/>
              <a:buChar char="v"/>
            </a:pPr>
            <a:r>
              <a:rPr lang="en-US" sz="2200" b="1" dirty="0">
                <a:latin typeface="Verdana" panose="020B0604030504040204" pitchFamily="34" charset="0"/>
                <a:ea typeface="Verdana" panose="020B0604030504040204" pitchFamily="34" charset="0"/>
              </a:rPr>
              <a:t>Experimental Procedure</a:t>
            </a:r>
            <a:endParaRPr lang="en-IN" sz="2200" b="1" dirty="0">
              <a:latin typeface="Verdana" panose="020B0604030504040204" pitchFamily="34" charset="0"/>
              <a:ea typeface="Verdana" panose="020B0604030504040204" pitchFamily="34" charset="0"/>
            </a:endParaRPr>
          </a:p>
        </p:txBody>
      </p:sp>
      <p:sp>
        <p:nvSpPr>
          <p:cNvPr id="15" name="TextBox 14">
            <a:extLst>
              <a:ext uri="{FF2B5EF4-FFF2-40B4-BE49-F238E27FC236}">
                <a16:creationId xmlns:a16="http://schemas.microsoft.com/office/drawing/2014/main" id="{69D5D6DC-4031-A9CB-AF64-803E7823B240}"/>
              </a:ext>
            </a:extLst>
          </p:cNvPr>
          <p:cNvSpPr txBox="1"/>
          <p:nvPr/>
        </p:nvSpPr>
        <p:spPr>
          <a:xfrm>
            <a:off x="641948" y="4597274"/>
            <a:ext cx="4628142" cy="430887"/>
          </a:xfrm>
          <a:prstGeom prst="rect">
            <a:avLst/>
          </a:prstGeom>
          <a:noFill/>
        </p:spPr>
        <p:txBody>
          <a:bodyPr wrap="square" rtlCol="0">
            <a:spAutoFit/>
          </a:bodyPr>
          <a:lstStyle/>
          <a:p>
            <a:pPr marL="285750" indent="-285750">
              <a:buFont typeface="Wingdings" panose="05000000000000000000" pitchFamily="2" charset="2"/>
              <a:buChar char="v"/>
            </a:pPr>
            <a:r>
              <a:rPr lang="en-US" sz="2200" b="1" dirty="0">
                <a:latin typeface="Verdana" panose="020B0604030504040204" pitchFamily="34" charset="0"/>
                <a:ea typeface="Verdana" panose="020B0604030504040204" pitchFamily="34" charset="0"/>
              </a:rPr>
              <a:t>Results</a:t>
            </a:r>
            <a:endParaRPr lang="en-IN" sz="2200" b="1" dirty="0">
              <a:latin typeface="Verdana" panose="020B0604030504040204" pitchFamily="34" charset="0"/>
              <a:ea typeface="Verdana" panose="020B0604030504040204" pitchFamily="34" charset="0"/>
            </a:endParaRPr>
          </a:p>
        </p:txBody>
      </p:sp>
      <p:sp>
        <p:nvSpPr>
          <p:cNvPr id="16" name="TextBox 15">
            <a:extLst>
              <a:ext uri="{FF2B5EF4-FFF2-40B4-BE49-F238E27FC236}">
                <a16:creationId xmlns:a16="http://schemas.microsoft.com/office/drawing/2014/main" id="{B125BD32-3BAF-486D-E030-D205A74D1831}"/>
              </a:ext>
            </a:extLst>
          </p:cNvPr>
          <p:cNvSpPr txBox="1"/>
          <p:nvPr/>
        </p:nvSpPr>
        <p:spPr>
          <a:xfrm>
            <a:off x="641948" y="5424217"/>
            <a:ext cx="4628142" cy="430887"/>
          </a:xfrm>
          <a:prstGeom prst="rect">
            <a:avLst/>
          </a:prstGeom>
          <a:noFill/>
        </p:spPr>
        <p:txBody>
          <a:bodyPr wrap="square" rtlCol="0">
            <a:spAutoFit/>
          </a:bodyPr>
          <a:lstStyle/>
          <a:p>
            <a:pPr marL="285750" indent="-285750">
              <a:buFont typeface="Wingdings" panose="05000000000000000000" pitchFamily="2" charset="2"/>
              <a:buChar char="v"/>
            </a:pPr>
            <a:r>
              <a:rPr lang="en-US" sz="2200" b="1" dirty="0">
                <a:latin typeface="Verdana" panose="020B0604030504040204" pitchFamily="34" charset="0"/>
                <a:ea typeface="Verdana" panose="020B0604030504040204" pitchFamily="34" charset="0"/>
              </a:rPr>
              <a:t>Analysis</a:t>
            </a:r>
            <a:endParaRPr lang="en-IN" sz="2200" b="1"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6703539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E3EED0-20E4-5059-ED00-49A42AC0EB4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40CAEB-87B8-37E7-F3A4-41D8A773A95A}"/>
              </a:ext>
            </a:extLst>
          </p:cNvPr>
          <p:cNvSpPr/>
          <p:nvPr/>
        </p:nvSpPr>
        <p:spPr>
          <a:xfrm>
            <a:off x="367645" y="273377"/>
            <a:ext cx="11510128" cy="630653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108B5848-46D3-35F8-8D54-ED5847D0E516}"/>
              </a:ext>
            </a:extLst>
          </p:cNvPr>
          <p:cNvSpPr txBox="1"/>
          <p:nvPr/>
        </p:nvSpPr>
        <p:spPr>
          <a:xfrm>
            <a:off x="2957513" y="622166"/>
            <a:ext cx="6276975" cy="769441"/>
          </a:xfrm>
          <a:prstGeom prst="rect">
            <a:avLst/>
          </a:prstGeom>
          <a:noFill/>
        </p:spPr>
        <p:txBody>
          <a:bodyPr wrap="square" rtlCol="0">
            <a:spAutoFit/>
          </a:bodyPr>
          <a:lstStyle/>
          <a:p>
            <a:r>
              <a:rPr lang="en-IN" sz="4400" b="1" dirty="0">
                <a:latin typeface="Roboto" panose="02000000000000000000" pitchFamily="2" charset="0"/>
                <a:ea typeface="Roboto" panose="02000000000000000000" pitchFamily="2" charset="0"/>
                <a:cs typeface="Roboto" panose="02000000000000000000" pitchFamily="2" charset="0"/>
              </a:rPr>
              <a:t>Experimental Procedure</a:t>
            </a:r>
          </a:p>
        </p:txBody>
      </p:sp>
      <p:sp>
        <p:nvSpPr>
          <p:cNvPr id="3" name="Rectangle 2">
            <a:extLst>
              <a:ext uri="{FF2B5EF4-FFF2-40B4-BE49-F238E27FC236}">
                <a16:creationId xmlns:a16="http://schemas.microsoft.com/office/drawing/2014/main" id="{C1ADB0EA-6394-3D29-CAE3-C672C64BEE50}"/>
              </a:ext>
            </a:extLst>
          </p:cNvPr>
          <p:cNvSpPr/>
          <p:nvPr/>
        </p:nvSpPr>
        <p:spPr>
          <a:xfrm>
            <a:off x="2957512" y="622166"/>
            <a:ext cx="6276975" cy="735291"/>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2" descr="IIT Indore - Wikipedia">
            <a:extLst>
              <a:ext uri="{FF2B5EF4-FFF2-40B4-BE49-F238E27FC236}">
                <a16:creationId xmlns:a16="http://schemas.microsoft.com/office/drawing/2014/main" id="{56033476-E6AC-66EF-E491-697341764F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2544" y="462260"/>
            <a:ext cx="865300" cy="93340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4E198DF-FCE5-64DF-8DE7-B47AED2948FA}"/>
              </a:ext>
            </a:extLst>
          </p:cNvPr>
          <p:cNvSpPr txBox="1"/>
          <p:nvPr/>
        </p:nvSpPr>
        <p:spPr>
          <a:xfrm>
            <a:off x="547686" y="1511407"/>
            <a:ext cx="10868025" cy="4499052"/>
          </a:xfrm>
          <a:prstGeom prst="rect">
            <a:avLst/>
          </a:prstGeom>
          <a:noFill/>
        </p:spPr>
        <p:txBody>
          <a:bodyPr wrap="square">
            <a:spAutoFit/>
          </a:bodyPr>
          <a:lstStyle/>
          <a:p>
            <a:pPr algn="just">
              <a:lnSpc>
                <a:spcPct val="150000"/>
              </a:lnSpc>
              <a:spcAft>
                <a:spcPts val="800"/>
              </a:spcAft>
            </a:pPr>
            <a:r>
              <a:rPr lang="en-IN" sz="1800" b="1" kern="100" dirty="0">
                <a:effectLst/>
                <a:latin typeface="Verdana" panose="020B0604030504040204" pitchFamily="34" charset="0"/>
                <a:ea typeface="Verdana" panose="020B0604030504040204" pitchFamily="34" charset="0"/>
                <a:cs typeface="Times New Roman" panose="02020603050405020304" pitchFamily="18" charset="0"/>
              </a:rPr>
              <a:t>Sample Preparation: </a:t>
            </a:r>
            <a:r>
              <a:rPr lang="en-IN" sz="1800" kern="100" dirty="0">
                <a:effectLst/>
                <a:latin typeface="Verdana" panose="020B0604030504040204" pitchFamily="34" charset="0"/>
                <a:ea typeface="Verdana" panose="020B0604030504040204" pitchFamily="34" charset="0"/>
                <a:cs typeface="Times New Roman" panose="02020603050405020304" pitchFamily="18" charset="0"/>
              </a:rPr>
              <a:t>1300W_DED_316L steel samples were cut using an Electric Discharge Machine (EDM).</a:t>
            </a:r>
            <a:endParaRPr lang="en-IN" sz="1400" kern="100" dirty="0">
              <a:effectLst/>
              <a:latin typeface="Verdana" panose="020B0604030504040204" pitchFamily="34" charset="0"/>
              <a:ea typeface="Verdana" panose="020B0604030504040204" pitchFamily="34" charset="0"/>
              <a:cs typeface="Times New Roman" panose="02020603050405020304" pitchFamily="18" charset="0"/>
            </a:endParaRPr>
          </a:p>
          <a:p>
            <a:pPr algn="just">
              <a:lnSpc>
                <a:spcPct val="150000"/>
              </a:lnSpc>
              <a:spcAft>
                <a:spcPts val="800"/>
              </a:spcAft>
            </a:pPr>
            <a:r>
              <a:rPr lang="en-IN" sz="1800" b="1" kern="100" dirty="0">
                <a:effectLst/>
                <a:latin typeface="Verdana" panose="020B0604030504040204" pitchFamily="34" charset="0"/>
                <a:ea typeface="Verdana" panose="020B0604030504040204" pitchFamily="34" charset="0"/>
                <a:cs typeface="Times New Roman" panose="02020603050405020304" pitchFamily="18" charset="0"/>
              </a:rPr>
              <a:t>TGA: </a:t>
            </a:r>
            <a:r>
              <a:rPr lang="en-IN" sz="1800" kern="100" dirty="0">
                <a:effectLst/>
                <a:latin typeface="Verdana" panose="020B0604030504040204" pitchFamily="34" charset="0"/>
                <a:ea typeface="Verdana" panose="020B0604030504040204" pitchFamily="34" charset="0"/>
                <a:cs typeface="Times New Roman" panose="02020603050405020304" pitchFamily="18" charset="0"/>
              </a:rPr>
              <a:t>To assess the thermal stability and potential weight loss of the samples at elevated temperatures, TGA was conducted.</a:t>
            </a:r>
          </a:p>
          <a:p>
            <a:pPr algn="just">
              <a:lnSpc>
                <a:spcPct val="150000"/>
              </a:lnSpc>
              <a:spcAft>
                <a:spcPts val="800"/>
              </a:spcAft>
            </a:pPr>
            <a:r>
              <a:rPr lang="en-IN" sz="1800" b="1" kern="100" dirty="0">
                <a:effectLst/>
                <a:latin typeface="Verdana" panose="020B0604030504040204" pitchFamily="34" charset="0"/>
                <a:ea typeface="Verdana" panose="020B0604030504040204" pitchFamily="34" charset="0"/>
                <a:cs typeface="Times New Roman" panose="02020603050405020304" pitchFamily="18" charset="0"/>
              </a:rPr>
              <a:t>XRD: </a:t>
            </a:r>
            <a:r>
              <a:rPr lang="en-IN" sz="1800" kern="100" dirty="0">
                <a:effectLst/>
                <a:latin typeface="Verdana" panose="020B0604030504040204" pitchFamily="34" charset="0"/>
                <a:ea typeface="Verdana" panose="020B0604030504040204" pitchFamily="34" charset="0"/>
                <a:cs typeface="Times New Roman" panose="02020603050405020304" pitchFamily="18" charset="0"/>
              </a:rPr>
              <a:t>XRD measurements were performed on the samples to analyse their crystallographic structure. The samples were heated to 400°C, 600°C, 800°C, 1000°C, and 1150°C, and after reaching each temperature, XRD readings were recorded. An initial reading was taken at 25°C for all samples before heating.</a:t>
            </a:r>
          </a:p>
          <a:p>
            <a:pPr algn="just">
              <a:lnSpc>
                <a:spcPct val="150000"/>
              </a:lnSpc>
              <a:spcAft>
                <a:spcPts val="800"/>
              </a:spcAft>
            </a:pPr>
            <a:r>
              <a:rPr lang="en-IN" sz="1800" b="1" kern="100" dirty="0">
                <a:effectLst/>
                <a:latin typeface="Verdana" panose="020B0604030504040204" pitchFamily="34" charset="0"/>
                <a:ea typeface="Verdana" panose="020B0604030504040204" pitchFamily="34" charset="0"/>
                <a:cs typeface="Times New Roman" panose="02020603050405020304" pitchFamily="18" charset="0"/>
              </a:rPr>
              <a:t>Inverted Microscope </a:t>
            </a:r>
            <a:r>
              <a:rPr lang="en-IN" sz="1800" kern="100" dirty="0">
                <a:effectLst/>
                <a:latin typeface="Verdana" panose="020B0604030504040204" pitchFamily="34" charset="0"/>
                <a:ea typeface="Verdana" panose="020B0604030504040204" pitchFamily="34" charset="0"/>
                <a:cs typeface="Times New Roman" panose="02020603050405020304" pitchFamily="18" charset="0"/>
              </a:rPr>
              <a:t>and</a:t>
            </a:r>
            <a:r>
              <a:rPr lang="en-IN" sz="1800" b="1" kern="100" dirty="0">
                <a:effectLst/>
                <a:latin typeface="Verdana" panose="020B0604030504040204" pitchFamily="34" charset="0"/>
                <a:ea typeface="Verdana" panose="020B0604030504040204" pitchFamily="34" charset="0"/>
                <a:cs typeface="Times New Roman" panose="02020603050405020304" pitchFamily="18" charset="0"/>
              </a:rPr>
              <a:t> Vickers Hardness Tester </a:t>
            </a:r>
            <a:r>
              <a:rPr lang="en-IN" sz="1800" kern="100" dirty="0">
                <a:effectLst/>
                <a:latin typeface="Verdana" panose="020B0604030504040204" pitchFamily="34" charset="0"/>
                <a:ea typeface="Verdana" panose="020B0604030504040204" pitchFamily="34" charset="0"/>
                <a:cs typeface="Times New Roman" panose="02020603050405020304" pitchFamily="18" charset="0"/>
              </a:rPr>
              <a:t>were used to obtain microstructures and hardness values respectively.</a:t>
            </a:r>
          </a:p>
        </p:txBody>
      </p:sp>
    </p:spTree>
    <p:extLst>
      <p:ext uri="{BB962C8B-B14F-4D97-AF65-F5344CB8AC3E}">
        <p14:creationId xmlns:p14="http://schemas.microsoft.com/office/powerpoint/2010/main" val="60283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fade">
                                      <p:cBhvr>
                                        <p:cTn id="7" dur="500"/>
                                        <p:tgtEl>
                                          <p:spTgt spid="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animEffect transition="in" filter="fade">
                                      <p:cBhvr>
                                        <p:cTn id="17"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5DE2050-CBD6-F5EA-B8E9-EEAF93ADA4C8}"/>
              </a:ext>
            </a:extLst>
          </p:cNvPr>
          <p:cNvSpPr/>
          <p:nvPr/>
        </p:nvSpPr>
        <p:spPr>
          <a:xfrm>
            <a:off x="5085506" y="5814392"/>
            <a:ext cx="1935822" cy="46166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4" name="Rectangle 3">
            <a:extLst>
              <a:ext uri="{FF2B5EF4-FFF2-40B4-BE49-F238E27FC236}">
                <a16:creationId xmlns:a16="http://schemas.microsoft.com/office/drawing/2014/main" id="{75B52771-B28E-4509-164C-E00489C9107B}"/>
              </a:ext>
            </a:extLst>
          </p:cNvPr>
          <p:cNvSpPr/>
          <p:nvPr/>
        </p:nvSpPr>
        <p:spPr>
          <a:xfrm>
            <a:off x="367645" y="273377"/>
            <a:ext cx="11510128" cy="630653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182C6FB2-A3F7-6101-923D-EF449A3AD5DB}"/>
              </a:ext>
            </a:extLst>
          </p:cNvPr>
          <p:cNvSpPr txBox="1"/>
          <p:nvPr/>
        </p:nvSpPr>
        <p:spPr>
          <a:xfrm>
            <a:off x="3923554" y="622166"/>
            <a:ext cx="4398309" cy="769441"/>
          </a:xfrm>
          <a:prstGeom prst="rect">
            <a:avLst/>
          </a:prstGeom>
          <a:noFill/>
        </p:spPr>
        <p:txBody>
          <a:bodyPr wrap="square" rtlCol="0">
            <a:spAutoFit/>
          </a:bodyPr>
          <a:lstStyle/>
          <a:p>
            <a:r>
              <a:rPr lang="en-IN" sz="4400" b="1" dirty="0">
                <a:latin typeface="Roboto" panose="02000000000000000000" pitchFamily="2" charset="0"/>
                <a:ea typeface="Roboto" panose="02000000000000000000" pitchFamily="2" charset="0"/>
                <a:cs typeface="Roboto" panose="02000000000000000000" pitchFamily="2" charset="0"/>
              </a:rPr>
              <a:t>XRD Parameters</a:t>
            </a:r>
          </a:p>
        </p:txBody>
      </p:sp>
      <p:sp>
        <p:nvSpPr>
          <p:cNvPr id="3" name="Rectangle 2">
            <a:extLst>
              <a:ext uri="{FF2B5EF4-FFF2-40B4-BE49-F238E27FC236}">
                <a16:creationId xmlns:a16="http://schemas.microsoft.com/office/drawing/2014/main" id="{CE04C1BE-08A7-FE59-8B0F-DB395819745B}"/>
              </a:ext>
            </a:extLst>
          </p:cNvPr>
          <p:cNvSpPr/>
          <p:nvPr/>
        </p:nvSpPr>
        <p:spPr>
          <a:xfrm>
            <a:off x="3896846" y="622166"/>
            <a:ext cx="4398309" cy="735291"/>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2" descr="IIT Indore - Wikipedia">
            <a:extLst>
              <a:ext uri="{FF2B5EF4-FFF2-40B4-BE49-F238E27FC236}">
                <a16:creationId xmlns:a16="http://schemas.microsoft.com/office/drawing/2014/main" id="{48F9D076-EB89-472F-5FB6-CB7C8E7FE2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2544" y="462260"/>
            <a:ext cx="865300" cy="9334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7A8EC9A-A029-60AC-A560-EEC7AC02CC97}"/>
              </a:ext>
            </a:extLst>
          </p:cNvPr>
          <p:cNvSpPr txBox="1"/>
          <p:nvPr/>
        </p:nvSpPr>
        <p:spPr>
          <a:xfrm>
            <a:off x="573741" y="1568824"/>
            <a:ext cx="10874188" cy="646331"/>
          </a:xfrm>
          <a:prstGeom prst="rect">
            <a:avLst/>
          </a:prstGeom>
          <a:noFill/>
        </p:spPr>
        <p:txBody>
          <a:bodyPr wrap="square" rtlCol="0">
            <a:spAutoFit/>
          </a:bodyPr>
          <a:lstStyle/>
          <a:p>
            <a:r>
              <a:rPr lang="en-IN" dirty="0">
                <a:latin typeface="Verdana" panose="020B0604030504040204" pitchFamily="34" charset="0"/>
                <a:ea typeface="Verdana" panose="020B0604030504040204" pitchFamily="34" charset="0"/>
              </a:rPr>
              <a:t>High Temperature XRD of 1300W DED 316L sample is performed at 400</a:t>
            </a:r>
            <a:r>
              <a:rPr lang="en-IN" b="0" i="0" dirty="0">
                <a:solidFill>
                  <a:srgbClr val="1F1F1F"/>
                </a:solidFill>
                <a:effectLst/>
                <a:latin typeface="Verdana" panose="020B0604030504040204" pitchFamily="34" charset="0"/>
                <a:ea typeface="Verdana" panose="020B0604030504040204" pitchFamily="34" charset="0"/>
              </a:rPr>
              <a:t>°C, 600°C, 800°C, 1000°C, and 1150°C.</a:t>
            </a:r>
            <a:endParaRPr lang="en-IN" dirty="0">
              <a:latin typeface="Verdana" panose="020B0604030504040204" pitchFamily="34" charset="0"/>
              <a:ea typeface="Verdana" panose="020B0604030504040204" pitchFamily="34"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8565A35-D76B-1276-8894-8C4A2B39CD40}"/>
                  </a:ext>
                </a:extLst>
              </p:cNvPr>
              <p:cNvSpPr txBox="1"/>
              <p:nvPr/>
            </p:nvSpPr>
            <p:spPr>
              <a:xfrm>
                <a:off x="573741" y="2237582"/>
                <a:ext cx="10874188" cy="21599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b="1" dirty="0">
                    <a:latin typeface="Verdana" panose="020B0604030504040204" pitchFamily="34" charset="0"/>
                    <a:ea typeface="Verdana" panose="020B0604030504040204" pitchFamily="34" charset="0"/>
                  </a:rPr>
                  <a:t>Incident radiation wavelength - </a:t>
                </a:r>
                <a14:m>
                  <m:oMath xmlns:m="http://schemas.openxmlformats.org/officeDocument/2006/math">
                    <m:r>
                      <a:rPr lang="en-IN" b="0" i="1" smtClean="0">
                        <a:latin typeface="Cambria Math" panose="02040503050406030204" pitchFamily="18" charset="0"/>
                        <a:ea typeface="Verdana" panose="020B0604030504040204" pitchFamily="34" charset="0"/>
                      </a:rPr>
                      <m:t>𝐶𝑢</m:t>
                    </m:r>
                    <m:r>
                      <a:rPr lang="en-IN" b="0" i="1" smtClean="0">
                        <a:latin typeface="Cambria Math" panose="02040503050406030204" pitchFamily="18" charset="0"/>
                        <a:ea typeface="Verdana" panose="020B0604030504040204" pitchFamily="34" charset="0"/>
                      </a:rPr>
                      <m:t> </m:t>
                    </m:r>
                    <m:r>
                      <a:rPr lang="en-IN" b="0" i="1" smtClean="0">
                        <a:latin typeface="Cambria Math" panose="02040503050406030204" pitchFamily="18" charset="0"/>
                        <a:ea typeface="Verdana" panose="020B0604030504040204" pitchFamily="34" charset="0"/>
                      </a:rPr>
                      <m:t>𝐾</m:t>
                    </m:r>
                    <m:sSub>
                      <m:sSubPr>
                        <m:ctrlPr>
                          <a:rPr lang="en-IN" i="1" smtClean="0">
                            <a:latin typeface="Cambria Math" panose="02040503050406030204" pitchFamily="18" charset="0"/>
                            <a:ea typeface="Verdana" panose="020B0604030504040204" pitchFamily="34" charset="0"/>
                          </a:rPr>
                        </m:ctrlPr>
                      </m:sSubPr>
                      <m:e>
                        <m:r>
                          <a:rPr lang="en-IN" b="0" i="1" smtClean="0">
                            <a:latin typeface="Cambria Math" panose="02040503050406030204" pitchFamily="18" charset="0"/>
                            <a:ea typeface="Cambria Math" panose="02040503050406030204" pitchFamily="18" charset="0"/>
                          </a:rPr>
                          <m:t>𝛼</m:t>
                        </m:r>
                      </m:e>
                      <m:sub>
                        <m:r>
                          <a:rPr lang="en-IN" b="0" i="1" smtClean="0">
                            <a:latin typeface="Cambria Math" panose="02040503050406030204" pitchFamily="18" charset="0"/>
                            <a:ea typeface="Verdana" panose="020B0604030504040204" pitchFamily="34" charset="0"/>
                          </a:rPr>
                          <m:t>1</m:t>
                        </m:r>
                      </m:sub>
                    </m:sSub>
                  </m:oMath>
                </a14:m>
                <a:r>
                  <a:rPr lang="en-IN" dirty="0">
                    <a:latin typeface="Verdana" panose="020B0604030504040204" pitchFamily="34" charset="0"/>
                    <a:ea typeface="Verdana" panose="020B0604030504040204" pitchFamily="34" charset="0"/>
                  </a:rPr>
                  <a:t> = 1.5406 Å</a:t>
                </a:r>
              </a:p>
              <a:p>
                <a:pPr marL="285750" indent="-285750">
                  <a:lnSpc>
                    <a:spcPct val="150000"/>
                  </a:lnSpc>
                  <a:buFont typeface="Arial" panose="020B0604020202020204" pitchFamily="34" charset="0"/>
                  <a:buChar char="•"/>
                </a:pPr>
                <a:r>
                  <a:rPr lang="en-IN" b="1" dirty="0">
                    <a:latin typeface="Verdana" panose="020B0604030504040204" pitchFamily="34" charset="0"/>
                    <a:ea typeface="Verdana" panose="020B0604030504040204" pitchFamily="34" charset="0"/>
                  </a:rPr>
                  <a:t>Scan Mode – </a:t>
                </a:r>
                <a:r>
                  <a:rPr lang="en-IN" dirty="0">
                    <a:latin typeface="Verdana" panose="020B0604030504040204" pitchFamily="34" charset="0"/>
                    <a:ea typeface="Verdana" panose="020B0604030504040204" pitchFamily="34" charset="0"/>
                  </a:rPr>
                  <a:t>Continuous</a:t>
                </a:r>
              </a:p>
              <a:p>
                <a:pPr marL="285750" indent="-285750">
                  <a:lnSpc>
                    <a:spcPct val="150000"/>
                  </a:lnSpc>
                  <a:buFont typeface="Arial" panose="020B0604020202020204" pitchFamily="34" charset="0"/>
                  <a:buChar char="•"/>
                </a:pPr>
                <a:r>
                  <a:rPr lang="en-IN" b="1" dirty="0">
                    <a:latin typeface="Verdana" panose="020B0604030504040204" pitchFamily="34" charset="0"/>
                    <a:ea typeface="Verdana" panose="020B0604030504040204" pitchFamily="34" charset="0"/>
                  </a:rPr>
                  <a:t>Scan Rate – </a:t>
                </a:r>
                <a:r>
                  <a:rPr lang="en-IN" dirty="0">
                    <a:latin typeface="Verdana" panose="020B0604030504040204" pitchFamily="34" charset="0"/>
                    <a:ea typeface="Verdana" panose="020B0604030504040204" pitchFamily="34" charset="0"/>
                  </a:rPr>
                  <a:t>300 scans per minute</a:t>
                </a:r>
              </a:p>
              <a:p>
                <a:pPr marL="285750" indent="-285750">
                  <a:lnSpc>
                    <a:spcPct val="150000"/>
                  </a:lnSpc>
                  <a:buFont typeface="Arial" panose="020B0604020202020204" pitchFamily="34" charset="0"/>
                  <a:buChar char="•"/>
                </a:pPr>
                <a:r>
                  <a:rPr lang="en-IN" b="1" dirty="0">
                    <a:latin typeface="Verdana" panose="020B0604030504040204" pitchFamily="34" charset="0"/>
                    <a:ea typeface="Verdana" panose="020B0604030504040204" pitchFamily="34" charset="0"/>
                  </a:rPr>
                  <a:t>Sensitivity in </a:t>
                </a:r>
                <a14:m>
                  <m:oMath xmlns:m="http://schemas.openxmlformats.org/officeDocument/2006/math">
                    <m:r>
                      <a:rPr lang="en-IN" b="1" i="1" smtClean="0">
                        <a:latin typeface="Cambria Math" panose="02040503050406030204" pitchFamily="18" charset="0"/>
                        <a:ea typeface="Verdana" panose="020B0604030504040204" pitchFamily="34" charset="0"/>
                      </a:rPr>
                      <m:t>𝟐</m:t>
                    </m:r>
                    <m:r>
                      <a:rPr lang="el-GR" b="1" i="1">
                        <a:latin typeface="Cambria Math" panose="02040503050406030204" pitchFamily="18" charset="0"/>
                        <a:ea typeface="Cambria Math" panose="02040503050406030204" pitchFamily="18" charset="0"/>
                      </a:rPr>
                      <m:t>𝜽</m:t>
                    </m:r>
                  </m:oMath>
                </a14:m>
                <a:r>
                  <a:rPr lang="en-IN" b="1" dirty="0">
                    <a:latin typeface="Verdana" panose="020B0604030504040204" pitchFamily="34" charset="0"/>
                    <a:ea typeface="Verdana" panose="020B0604030504040204" pitchFamily="34" charset="0"/>
                  </a:rPr>
                  <a:t> measurement –</a:t>
                </a:r>
                <a:r>
                  <a:rPr lang="en-IN" dirty="0">
                    <a:latin typeface="Verdana" panose="020B0604030504040204" pitchFamily="34" charset="0"/>
                    <a:ea typeface="Verdana" panose="020B0604030504040204" pitchFamily="34" charset="0"/>
                  </a:rPr>
                  <a:t> </a:t>
                </a:r>
                <a14:m>
                  <m:oMath xmlns:m="http://schemas.openxmlformats.org/officeDocument/2006/math">
                    <m:r>
                      <a:rPr lang="en-IN" sz="2000" i="1">
                        <a:latin typeface="Cambria Math" panose="02040503050406030204" pitchFamily="18" charset="0"/>
                        <a:ea typeface="Cambria Math" panose="02040503050406030204" pitchFamily="18" charset="0"/>
                      </a:rPr>
                      <m:t>±0.01°</m:t>
                    </m:r>
                  </m:oMath>
                </a14:m>
                <a:endParaRPr lang="en-IN" sz="2000" dirty="0">
                  <a:latin typeface="Verdana" panose="020B0604030504040204" pitchFamily="34" charset="0"/>
                  <a:ea typeface="Verdana" panose="020B0604030504040204" pitchFamily="34" charset="0"/>
                </a:endParaRPr>
              </a:p>
              <a:p>
                <a:pPr marL="285750" indent="-285750">
                  <a:lnSpc>
                    <a:spcPct val="150000"/>
                  </a:lnSpc>
                  <a:buFont typeface="Arial" panose="020B0604020202020204" pitchFamily="34" charset="0"/>
                  <a:buChar char="•"/>
                </a:pPr>
                <a:r>
                  <a:rPr lang="en-IN" b="1" dirty="0">
                    <a:latin typeface="Verdana" panose="020B0604030504040204" pitchFamily="34" charset="0"/>
                    <a:ea typeface="Verdana" panose="020B0604030504040204" pitchFamily="34" charset="0"/>
                  </a:rPr>
                  <a:t>X-ray Tube parameters –</a:t>
                </a:r>
              </a:p>
            </p:txBody>
          </p:sp>
        </mc:Choice>
        <mc:Fallback xmlns="">
          <p:sp>
            <p:nvSpPr>
              <p:cNvPr id="7" name="TextBox 6">
                <a:extLst>
                  <a:ext uri="{FF2B5EF4-FFF2-40B4-BE49-F238E27FC236}">
                    <a16:creationId xmlns:a16="http://schemas.microsoft.com/office/drawing/2014/main" id="{C8565A35-D76B-1276-8894-8C4A2B39CD40}"/>
                  </a:ext>
                </a:extLst>
              </p:cNvPr>
              <p:cNvSpPr txBox="1">
                <a:spLocks noRot="1" noChangeAspect="1" noMove="1" noResize="1" noEditPoints="1" noAdjustHandles="1" noChangeArrowheads="1" noChangeShapeType="1" noTextEdit="1"/>
              </p:cNvSpPr>
              <p:nvPr/>
            </p:nvSpPr>
            <p:spPr>
              <a:xfrm>
                <a:off x="573741" y="2237582"/>
                <a:ext cx="10874188" cy="2159950"/>
              </a:xfrm>
              <a:prstGeom prst="rect">
                <a:avLst/>
              </a:prstGeom>
              <a:blipFill>
                <a:blip r:embed="rId4"/>
                <a:stretch>
                  <a:fillRect l="-336" b="-3672"/>
                </a:stretch>
              </a:blipFill>
            </p:spPr>
            <p:txBody>
              <a:bodyPr/>
              <a:lstStyle/>
              <a:p>
                <a:r>
                  <a:rPr lang="en-IN">
                    <a:noFill/>
                  </a:rPr>
                  <a:t> </a:t>
                </a:r>
              </a:p>
            </p:txBody>
          </p:sp>
        </mc:Fallback>
      </mc:AlternateContent>
      <p:sp>
        <p:nvSpPr>
          <p:cNvPr id="10" name="TextBox 9">
            <a:extLst>
              <a:ext uri="{FF2B5EF4-FFF2-40B4-BE49-F238E27FC236}">
                <a16:creationId xmlns:a16="http://schemas.microsoft.com/office/drawing/2014/main" id="{45714086-D34A-C5DB-610E-D4D1CE4396B9}"/>
              </a:ext>
            </a:extLst>
          </p:cNvPr>
          <p:cNvSpPr txBox="1"/>
          <p:nvPr/>
        </p:nvSpPr>
        <p:spPr>
          <a:xfrm>
            <a:off x="1425388" y="4397532"/>
            <a:ext cx="9341224" cy="369332"/>
          </a:xfrm>
          <a:prstGeom prst="rect">
            <a:avLst/>
          </a:prstGeom>
          <a:noFill/>
        </p:spPr>
        <p:txBody>
          <a:bodyPr wrap="square" rtlCol="0">
            <a:spAutoFit/>
          </a:bodyPr>
          <a:lstStyle/>
          <a:p>
            <a:r>
              <a:rPr lang="en-IN" b="1" dirty="0">
                <a:latin typeface="Verdana" panose="020B0604030504040204" pitchFamily="34" charset="0"/>
                <a:ea typeface="Verdana" panose="020B0604030504040204" pitchFamily="34" charset="0"/>
              </a:rPr>
              <a:t>Cathode –</a:t>
            </a:r>
            <a:r>
              <a:rPr lang="en-IN" dirty="0">
                <a:latin typeface="Verdana" panose="020B0604030504040204" pitchFamily="34" charset="0"/>
                <a:ea typeface="Verdana" panose="020B0604030504040204" pitchFamily="34" charset="0"/>
              </a:rPr>
              <a:t> Tungsten; </a:t>
            </a:r>
            <a:r>
              <a:rPr lang="en-IN" b="1" dirty="0">
                <a:latin typeface="Verdana" panose="020B0604030504040204" pitchFamily="34" charset="0"/>
                <a:ea typeface="Verdana" panose="020B0604030504040204" pitchFamily="34" charset="0"/>
              </a:rPr>
              <a:t>Anode –</a:t>
            </a:r>
            <a:r>
              <a:rPr lang="en-IN" dirty="0">
                <a:latin typeface="Verdana" panose="020B0604030504040204" pitchFamily="34" charset="0"/>
                <a:ea typeface="Verdana" panose="020B0604030504040204" pitchFamily="34" charset="0"/>
              </a:rPr>
              <a:t> Copper; </a:t>
            </a:r>
            <a:r>
              <a:rPr lang="en-IN" b="1" dirty="0">
                <a:latin typeface="Verdana" panose="020B0604030504040204" pitchFamily="34" charset="0"/>
                <a:ea typeface="Verdana" panose="020B0604030504040204" pitchFamily="34" charset="0"/>
              </a:rPr>
              <a:t>Voltage –</a:t>
            </a:r>
            <a:r>
              <a:rPr lang="en-IN" dirty="0">
                <a:latin typeface="Verdana" panose="020B0604030504040204" pitchFamily="34" charset="0"/>
                <a:ea typeface="Verdana" panose="020B0604030504040204" pitchFamily="34" charset="0"/>
              </a:rPr>
              <a:t> 45kV; </a:t>
            </a:r>
            <a:r>
              <a:rPr lang="en-IN" b="1" dirty="0">
                <a:latin typeface="Verdana" panose="020B0604030504040204" pitchFamily="34" charset="0"/>
                <a:ea typeface="Verdana" panose="020B0604030504040204" pitchFamily="34" charset="0"/>
              </a:rPr>
              <a:t>Current –</a:t>
            </a:r>
            <a:r>
              <a:rPr lang="en-IN" dirty="0">
                <a:latin typeface="Verdana" panose="020B0604030504040204" pitchFamily="34" charset="0"/>
                <a:ea typeface="Verdana" panose="020B0604030504040204" pitchFamily="34" charset="0"/>
              </a:rPr>
              <a:t> 30mA </a:t>
            </a:r>
          </a:p>
        </p:txBody>
      </p:sp>
      <p:sp>
        <p:nvSpPr>
          <p:cNvPr id="11" name="TextBox 10">
            <a:extLst>
              <a:ext uri="{FF2B5EF4-FFF2-40B4-BE49-F238E27FC236}">
                <a16:creationId xmlns:a16="http://schemas.microsoft.com/office/drawing/2014/main" id="{0CB12C30-52D6-A2C2-1C41-29B346E92717}"/>
              </a:ext>
            </a:extLst>
          </p:cNvPr>
          <p:cNvSpPr txBox="1"/>
          <p:nvPr/>
        </p:nvSpPr>
        <p:spPr>
          <a:xfrm>
            <a:off x="573741" y="4780653"/>
            <a:ext cx="6302188" cy="86728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b="1" dirty="0">
                <a:latin typeface="Verdana" panose="020B0604030504040204" pitchFamily="34" charset="0"/>
                <a:ea typeface="Verdana" panose="020B0604030504040204" pitchFamily="34" charset="0"/>
              </a:rPr>
              <a:t>Sample Stage  – </a:t>
            </a:r>
            <a:r>
              <a:rPr lang="en-IN" dirty="0">
                <a:latin typeface="Verdana" panose="020B0604030504040204" pitchFamily="34" charset="0"/>
                <a:ea typeface="Verdana" panose="020B0604030504040204" pitchFamily="34" charset="0"/>
              </a:rPr>
              <a:t>Pt  heat strip (direct heating)</a:t>
            </a:r>
          </a:p>
          <a:p>
            <a:pPr marL="285750" indent="-285750">
              <a:lnSpc>
                <a:spcPct val="150000"/>
              </a:lnSpc>
              <a:buFont typeface="Arial" panose="020B0604020202020204" pitchFamily="34" charset="0"/>
              <a:buChar char="•"/>
            </a:pPr>
            <a:r>
              <a:rPr lang="en-IN" b="1" dirty="0">
                <a:latin typeface="Verdana" panose="020B0604030504040204" pitchFamily="34" charset="0"/>
                <a:ea typeface="Verdana" panose="020B0604030504040204" pitchFamily="34" charset="0"/>
              </a:rPr>
              <a:t>Thermocouple – </a:t>
            </a:r>
            <a:r>
              <a:rPr lang="en-IN" dirty="0">
                <a:latin typeface="Verdana" panose="020B0604030504040204" pitchFamily="34" charset="0"/>
                <a:ea typeface="Verdana" panose="020B0604030504040204" pitchFamily="34" charset="0"/>
              </a:rPr>
              <a:t>Pt 10% RhPt</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C19F394-941B-5280-12F6-D3FD50D847C7}"/>
                  </a:ext>
                </a:extLst>
              </p:cNvPr>
              <p:cNvSpPr txBox="1"/>
              <p:nvPr/>
            </p:nvSpPr>
            <p:spPr>
              <a:xfrm>
                <a:off x="5128089" y="5800230"/>
                <a:ext cx="193582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Verdana" panose="020B0604030504040204" pitchFamily="34" charset="0"/>
                            </a:rPr>
                          </m:ctrlPr>
                        </m:sSubPr>
                        <m:e>
                          <m:r>
                            <a:rPr lang="en-US" sz="2400" i="1">
                              <a:latin typeface="Cambria Math" panose="02040503050406030204" pitchFamily="18" charset="0"/>
                              <a:ea typeface="Cambria Math" panose="02040503050406030204" pitchFamily="18" charset="0"/>
                            </a:rPr>
                            <m:t>𝛽</m:t>
                          </m:r>
                        </m:e>
                        <m:sub>
                          <m:r>
                            <a:rPr lang="en-IN" sz="2400" b="0" i="1" smtClean="0">
                              <a:latin typeface="Cambria Math" panose="02040503050406030204" pitchFamily="18" charset="0"/>
                              <a:ea typeface="Verdana" panose="020B0604030504040204" pitchFamily="34" charset="0"/>
                            </a:rPr>
                            <m:t>𝑖𝑛𝑠𝑡</m:t>
                          </m:r>
                        </m:sub>
                      </m:sSub>
                      <m:r>
                        <a:rPr lang="en-IN" sz="2400" b="0" i="1" smtClean="0">
                          <a:latin typeface="Cambria Math" panose="02040503050406030204" pitchFamily="18" charset="0"/>
                          <a:ea typeface="Verdana" panose="020B0604030504040204" pitchFamily="34" charset="0"/>
                        </a:rPr>
                        <m:t>=0.05</m:t>
                      </m:r>
                      <m:r>
                        <a:rPr lang="en-IN" sz="2400" i="1">
                          <a:latin typeface="Cambria Math" panose="02040503050406030204" pitchFamily="18" charset="0"/>
                          <a:ea typeface="Cambria Math" panose="02040503050406030204" pitchFamily="18" charset="0"/>
                        </a:rPr>
                        <m:t>°</m:t>
                      </m:r>
                    </m:oMath>
                  </m:oMathPara>
                </a14:m>
                <a:endParaRPr lang="en-IN" sz="2400" dirty="0"/>
              </a:p>
            </p:txBody>
          </p:sp>
        </mc:Choice>
        <mc:Fallback xmlns="">
          <p:sp>
            <p:nvSpPr>
              <p:cNvPr id="13" name="TextBox 12">
                <a:extLst>
                  <a:ext uri="{FF2B5EF4-FFF2-40B4-BE49-F238E27FC236}">
                    <a16:creationId xmlns:a16="http://schemas.microsoft.com/office/drawing/2014/main" id="{1C19F394-941B-5280-12F6-D3FD50D847C7}"/>
                  </a:ext>
                </a:extLst>
              </p:cNvPr>
              <p:cNvSpPr txBox="1">
                <a:spLocks noRot="1" noChangeAspect="1" noMove="1" noResize="1" noEditPoints="1" noAdjustHandles="1" noChangeArrowheads="1" noChangeShapeType="1" noTextEdit="1"/>
              </p:cNvSpPr>
              <p:nvPr/>
            </p:nvSpPr>
            <p:spPr>
              <a:xfrm>
                <a:off x="5128089" y="5800230"/>
                <a:ext cx="1935822" cy="461665"/>
              </a:xfrm>
              <a:prstGeom prst="rect">
                <a:avLst/>
              </a:prstGeom>
              <a:blipFill>
                <a:blip r:embed="rId5"/>
                <a:stretch>
                  <a:fillRect l="-943" b="-17105"/>
                </a:stretch>
              </a:blipFill>
            </p:spPr>
            <p:txBody>
              <a:bodyPr/>
              <a:lstStyle/>
              <a:p>
                <a:r>
                  <a:rPr lang="en-IN">
                    <a:noFill/>
                  </a:rPr>
                  <a:t> </a:t>
                </a:r>
              </a:p>
            </p:txBody>
          </p:sp>
        </mc:Fallback>
      </mc:AlternateContent>
    </p:spTree>
    <p:extLst>
      <p:ext uri="{BB962C8B-B14F-4D97-AF65-F5344CB8AC3E}">
        <p14:creationId xmlns:p14="http://schemas.microsoft.com/office/powerpoint/2010/main" val="6967363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B90E0D-32B5-91A8-AD27-70DBB7C9926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CDAC1F-C570-1129-0EBC-825C427E97F4}"/>
              </a:ext>
            </a:extLst>
          </p:cNvPr>
          <p:cNvSpPr/>
          <p:nvPr/>
        </p:nvSpPr>
        <p:spPr>
          <a:xfrm>
            <a:off x="367645" y="273377"/>
            <a:ext cx="11510128" cy="630653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C8099F98-A242-29BA-3415-25F5D8F65576}"/>
              </a:ext>
            </a:extLst>
          </p:cNvPr>
          <p:cNvSpPr txBox="1"/>
          <p:nvPr/>
        </p:nvSpPr>
        <p:spPr>
          <a:xfrm>
            <a:off x="5010993" y="605092"/>
            <a:ext cx="2133878" cy="769441"/>
          </a:xfrm>
          <a:prstGeom prst="rect">
            <a:avLst/>
          </a:prstGeom>
          <a:noFill/>
        </p:spPr>
        <p:txBody>
          <a:bodyPr wrap="square" rtlCol="0">
            <a:spAutoFit/>
          </a:bodyPr>
          <a:lstStyle/>
          <a:p>
            <a:r>
              <a:rPr lang="en-IN" sz="4400" b="1" dirty="0">
                <a:latin typeface="Roboto" panose="02000000000000000000" pitchFamily="2" charset="0"/>
                <a:ea typeface="Roboto" panose="02000000000000000000" pitchFamily="2" charset="0"/>
                <a:cs typeface="Roboto" panose="02000000000000000000" pitchFamily="2" charset="0"/>
              </a:rPr>
              <a:t>Results</a:t>
            </a:r>
          </a:p>
        </p:txBody>
      </p:sp>
      <p:sp>
        <p:nvSpPr>
          <p:cNvPr id="3" name="Rectangle 2">
            <a:extLst>
              <a:ext uri="{FF2B5EF4-FFF2-40B4-BE49-F238E27FC236}">
                <a16:creationId xmlns:a16="http://schemas.microsoft.com/office/drawing/2014/main" id="{3D76AB45-5C8E-D701-7A70-7E48EAD324EC}"/>
              </a:ext>
            </a:extLst>
          </p:cNvPr>
          <p:cNvSpPr/>
          <p:nvPr/>
        </p:nvSpPr>
        <p:spPr>
          <a:xfrm>
            <a:off x="5010993" y="622166"/>
            <a:ext cx="2053195" cy="735291"/>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2" descr="IIT Indore - Wikipedia">
            <a:extLst>
              <a:ext uri="{FF2B5EF4-FFF2-40B4-BE49-F238E27FC236}">
                <a16:creationId xmlns:a16="http://schemas.microsoft.com/office/drawing/2014/main" id="{78EEF466-656E-1B0C-5713-4E4F10701F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2544" y="462260"/>
            <a:ext cx="865300" cy="93340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44375B4-4E54-92A9-3D57-633A92B35F98}"/>
              </a:ext>
            </a:extLst>
          </p:cNvPr>
          <p:cNvSpPr txBox="1"/>
          <p:nvPr/>
        </p:nvSpPr>
        <p:spPr>
          <a:xfrm>
            <a:off x="662919" y="1544396"/>
            <a:ext cx="10582275" cy="400110"/>
          </a:xfrm>
          <a:prstGeom prst="rect">
            <a:avLst/>
          </a:prstGeom>
          <a:noFill/>
        </p:spPr>
        <p:txBody>
          <a:bodyPr wrap="square" rtlCol="0">
            <a:spAutoFit/>
          </a:bodyPr>
          <a:lstStyle/>
          <a:p>
            <a:pPr marL="342900" indent="-342900">
              <a:buFont typeface="Arial" panose="020B0604020202020204" pitchFamily="34" charset="0"/>
              <a:buChar char="•"/>
            </a:pPr>
            <a:r>
              <a:rPr lang="en-IN" sz="2000" b="1" dirty="0">
                <a:latin typeface="Verdana" panose="020B0604030504040204" pitchFamily="34" charset="0"/>
                <a:ea typeface="Verdana" panose="020B0604030504040204" pitchFamily="34" charset="0"/>
              </a:rPr>
              <a:t>TGA</a:t>
            </a:r>
          </a:p>
        </p:txBody>
      </p:sp>
      <p:pic>
        <p:nvPicPr>
          <p:cNvPr id="9" name="Picture 8">
            <a:extLst>
              <a:ext uri="{FF2B5EF4-FFF2-40B4-BE49-F238E27FC236}">
                <a16:creationId xmlns:a16="http://schemas.microsoft.com/office/drawing/2014/main" id="{9B1BA1A3-52EC-1C1A-F9D1-EC2FDE26B0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64513" y="1706248"/>
            <a:ext cx="5575955" cy="4269159"/>
          </a:xfrm>
          <a:prstGeom prst="rect">
            <a:avLst/>
          </a:prstGeom>
        </p:spPr>
      </p:pic>
      <p:sp>
        <p:nvSpPr>
          <p:cNvPr id="11" name="TextBox 10">
            <a:extLst>
              <a:ext uri="{FF2B5EF4-FFF2-40B4-BE49-F238E27FC236}">
                <a16:creationId xmlns:a16="http://schemas.microsoft.com/office/drawing/2014/main" id="{AEB9693C-3A83-CF4F-EEED-26B040246F9D}"/>
              </a:ext>
            </a:extLst>
          </p:cNvPr>
          <p:cNvSpPr txBox="1"/>
          <p:nvPr/>
        </p:nvSpPr>
        <p:spPr>
          <a:xfrm>
            <a:off x="651532" y="2267734"/>
            <a:ext cx="5158923" cy="3754874"/>
          </a:xfrm>
          <a:prstGeom prst="rect">
            <a:avLst/>
          </a:prstGeom>
          <a:noFill/>
        </p:spPr>
        <p:txBody>
          <a:bodyPr wrap="square">
            <a:spAutoFit/>
          </a:bodyPr>
          <a:lstStyle/>
          <a:p>
            <a:pPr marL="342900" indent="-342900" algn="just">
              <a:buFont typeface="Wingdings" panose="05000000000000000000" pitchFamily="2" charset="2"/>
              <a:buChar char="Ø"/>
            </a:pPr>
            <a:r>
              <a:rPr lang="en-IN" sz="2000" dirty="0">
                <a:effectLst/>
                <a:latin typeface="Verdana" panose="020B0604030504040204" pitchFamily="34" charset="0"/>
                <a:ea typeface="Verdana" panose="020B0604030504040204" pitchFamily="34" charset="0"/>
              </a:rPr>
              <a:t>The initial dip</a:t>
            </a:r>
            <a:r>
              <a:rPr lang="en-IN" sz="2000" dirty="0">
                <a:latin typeface="Verdana" panose="020B0604030504040204" pitchFamily="34" charset="0"/>
                <a:ea typeface="Verdana" panose="020B0604030504040204" pitchFamily="34" charset="0"/>
              </a:rPr>
              <a:t> is </a:t>
            </a:r>
            <a:r>
              <a:rPr lang="en-IN" sz="2000" dirty="0">
                <a:effectLst/>
                <a:latin typeface="Verdana" panose="020B0604030504040204" pitchFamily="34" charset="0"/>
                <a:ea typeface="Verdana" panose="020B0604030504040204" pitchFamily="34" charset="0"/>
              </a:rPr>
              <a:t>attributed to the removal of porosity within the material, followed by a stable ascend.</a:t>
            </a:r>
          </a:p>
          <a:p>
            <a:pPr marL="342900" indent="-342900" algn="just">
              <a:buFont typeface="Wingdings" panose="05000000000000000000" pitchFamily="2" charset="2"/>
              <a:buChar char="Ø"/>
            </a:pPr>
            <a:endParaRPr lang="en-IN" sz="2000" dirty="0">
              <a:effectLst/>
              <a:latin typeface="Verdana" panose="020B0604030504040204" pitchFamily="34" charset="0"/>
              <a:ea typeface="Verdana" panose="020B0604030504040204" pitchFamily="34" charset="0"/>
            </a:endParaRPr>
          </a:p>
          <a:p>
            <a:pPr marL="342900" indent="-342900" algn="just">
              <a:buFont typeface="Wingdings" panose="05000000000000000000" pitchFamily="2" charset="2"/>
              <a:buChar char="Ø"/>
            </a:pPr>
            <a:r>
              <a:rPr lang="en-IN" sz="2000" kern="100" dirty="0">
                <a:effectLst/>
                <a:latin typeface="Verdana" panose="020B0604030504040204" pitchFamily="34" charset="0"/>
                <a:ea typeface="Verdana" panose="020B0604030504040204" pitchFamily="34" charset="0"/>
                <a:cs typeface="Times New Roman" panose="02020603050405020304" pitchFamily="18" charset="0"/>
              </a:rPr>
              <a:t>The absence of significant weight loss throughout the analysis confirmed that no mass loss occurred, indicating the sample's readiness for subsequent high-temperature XRD measurements.</a:t>
            </a:r>
          </a:p>
          <a:p>
            <a:pPr marL="342900" indent="-342900" algn="just">
              <a:buFont typeface="Wingdings" panose="05000000000000000000" pitchFamily="2" charset="2"/>
              <a:buChar char="Ø"/>
            </a:pPr>
            <a:endParaRPr lang="en-IN" sz="20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2317582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F0B4BF-BA45-C47B-E82F-E377E21C89C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5F2F152-41EC-EFBB-AE7C-3F4DAEEB68C4}"/>
              </a:ext>
            </a:extLst>
          </p:cNvPr>
          <p:cNvSpPr/>
          <p:nvPr/>
        </p:nvSpPr>
        <p:spPr>
          <a:xfrm>
            <a:off x="367645" y="273377"/>
            <a:ext cx="11510128" cy="630653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C95448BC-5F29-59E8-A728-AECA3FCE3A0E}"/>
              </a:ext>
            </a:extLst>
          </p:cNvPr>
          <p:cNvSpPr txBox="1"/>
          <p:nvPr/>
        </p:nvSpPr>
        <p:spPr>
          <a:xfrm>
            <a:off x="5010993" y="605092"/>
            <a:ext cx="2133878" cy="769441"/>
          </a:xfrm>
          <a:prstGeom prst="rect">
            <a:avLst/>
          </a:prstGeom>
          <a:noFill/>
        </p:spPr>
        <p:txBody>
          <a:bodyPr wrap="square" rtlCol="0">
            <a:spAutoFit/>
          </a:bodyPr>
          <a:lstStyle/>
          <a:p>
            <a:r>
              <a:rPr lang="en-IN" sz="4400" b="1" dirty="0">
                <a:latin typeface="Roboto" panose="02000000000000000000" pitchFamily="2" charset="0"/>
                <a:ea typeface="Roboto" panose="02000000000000000000" pitchFamily="2" charset="0"/>
                <a:cs typeface="Roboto" panose="02000000000000000000" pitchFamily="2" charset="0"/>
              </a:rPr>
              <a:t>Results</a:t>
            </a:r>
          </a:p>
        </p:txBody>
      </p:sp>
      <p:sp>
        <p:nvSpPr>
          <p:cNvPr id="3" name="Rectangle 2">
            <a:extLst>
              <a:ext uri="{FF2B5EF4-FFF2-40B4-BE49-F238E27FC236}">
                <a16:creationId xmlns:a16="http://schemas.microsoft.com/office/drawing/2014/main" id="{D1884A1E-9CE4-31AF-6795-60736899E559}"/>
              </a:ext>
            </a:extLst>
          </p:cNvPr>
          <p:cNvSpPr/>
          <p:nvPr/>
        </p:nvSpPr>
        <p:spPr>
          <a:xfrm>
            <a:off x="5010993" y="622166"/>
            <a:ext cx="2053195" cy="735291"/>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2" descr="IIT Indore - Wikipedia">
            <a:extLst>
              <a:ext uri="{FF2B5EF4-FFF2-40B4-BE49-F238E27FC236}">
                <a16:creationId xmlns:a16="http://schemas.microsoft.com/office/drawing/2014/main" id="{68717F5F-A11E-CEAD-54F0-0ECF7E2E39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2544" y="462260"/>
            <a:ext cx="865300" cy="93340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913E4FC-B098-14D3-69BD-FF2BE99AB004}"/>
              </a:ext>
            </a:extLst>
          </p:cNvPr>
          <p:cNvSpPr txBox="1"/>
          <p:nvPr/>
        </p:nvSpPr>
        <p:spPr>
          <a:xfrm>
            <a:off x="662919" y="1544396"/>
            <a:ext cx="10582275" cy="400110"/>
          </a:xfrm>
          <a:prstGeom prst="rect">
            <a:avLst/>
          </a:prstGeom>
          <a:noFill/>
        </p:spPr>
        <p:txBody>
          <a:bodyPr wrap="square" rtlCol="0">
            <a:spAutoFit/>
          </a:bodyPr>
          <a:lstStyle/>
          <a:p>
            <a:pPr marL="342900" indent="-342900">
              <a:buFont typeface="Arial" panose="020B0604020202020204" pitchFamily="34" charset="0"/>
              <a:buChar char="•"/>
            </a:pPr>
            <a:r>
              <a:rPr lang="en-IN" sz="2000" b="1" dirty="0">
                <a:latin typeface="Verdana" panose="020B0604030504040204" pitchFamily="34" charset="0"/>
                <a:ea typeface="Verdana" panose="020B0604030504040204" pitchFamily="34" charset="0"/>
              </a:rPr>
              <a:t>Determining Crystal Structure</a:t>
            </a:r>
          </a:p>
        </p:txBody>
      </p:sp>
      <p:graphicFrame>
        <p:nvGraphicFramePr>
          <p:cNvPr id="6" name="Table 5">
            <a:extLst>
              <a:ext uri="{FF2B5EF4-FFF2-40B4-BE49-F238E27FC236}">
                <a16:creationId xmlns:a16="http://schemas.microsoft.com/office/drawing/2014/main" id="{84C9F87A-A38D-7036-84FF-F2397C0EB53E}"/>
              </a:ext>
            </a:extLst>
          </p:cNvPr>
          <p:cNvGraphicFramePr>
            <a:graphicFrameLocks noGrp="1"/>
          </p:cNvGraphicFramePr>
          <p:nvPr>
            <p:extLst>
              <p:ext uri="{D42A27DB-BD31-4B8C-83A1-F6EECF244321}">
                <p14:modId xmlns:p14="http://schemas.microsoft.com/office/powerpoint/2010/main" val="2146865636"/>
              </p:ext>
            </p:extLst>
          </p:nvPr>
        </p:nvGraphicFramePr>
        <p:xfrm>
          <a:off x="662919" y="4932561"/>
          <a:ext cx="7762874" cy="1462661"/>
        </p:xfrm>
        <a:graphic>
          <a:graphicData uri="http://schemas.openxmlformats.org/drawingml/2006/table">
            <a:tbl>
              <a:tblPr firstRow="1" firstCol="1" bandRow="1">
                <a:tableStyleId>{2D5ABB26-0587-4C30-8999-92F81FD0307C}</a:tableStyleId>
              </a:tblPr>
              <a:tblGrid>
                <a:gridCol w="1202416">
                  <a:extLst>
                    <a:ext uri="{9D8B030D-6E8A-4147-A177-3AD203B41FA5}">
                      <a16:colId xmlns:a16="http://schemas.microsoft.com/office/drawing/2014/main" val="1084161312"/>
                    </a:ext>
                  </a:extLst>
                </a:gridCol>
                <a:gridCol w="1421458">
                  <a:extLst>
                    <a:ext uri="{9D8B030D-6E8A-4147-A177-3AD203B41FA5}">
                      <a16:colId xmlns:a16="http://schemas.microsoft.com/office/drawing/2014/main" val="3004878219"/>
                    </a:ext>
                  </a:extLst>
                </a:gridCol>
                <a:gridCol w="980290">
                  <a:extLst>
                    <a:ext uri="{9D8B030D-6E8A-4147-A177-3AD203B41FA5}">
                      <a16:colId xmlns:a16="http://schemas.microsoft.com/office/drawing/2014/main" val="3246973750"/>
                    </a:ext>
                  </a:extLst>
                </a:gridCol>
                <a:gridCol w="1968291">
                  <a:extLst>
                    <a:ext uri="{9D8B030D-6E8A-4147-A177-3AD203B41FA5}">
                      <a16:colId xmlns:a16="http://schemas.microsoft.com/office/drawing/2014/main" val="3492043926"/>
                    </a:ext>
                  </a:extLst>
                </a:gridCol>
                <a:gridCol w="1202416">
                  <a:extLst>
                    <a:ext uri="{9D8B030D-6E8A-4147-A177-3AD203B41FA5}">
                      <a16:colId xmlns:a16="http://schemas.microsoft.com/office/drawing/2014/main" val="2183773902"/>
                    </a:ext>
                  </a:extLst>
                </a:gridCol>
                <a:gridCol w="988003">
                  <a:extLst>
                    <a:ext uri="{9D8B030D-6E8A-4147-A177-3AD203B41FA5}">
                      <a16:colId xmlns:a16="http://schemas.microsoft.com/office/drawing/2014/main" val="204686225"/>
                    </a:ext>
                  </a:extLst>
                </a:gridCol>
              </a:tblGrid>
              <a:tr h="332659">
                <a:tc>
                  <a:txBody>
                    <a:bodyPr/>
                    <a:lstStyle/>
                    <a:p>
                      <a:pPr algn="ctr">
                        <a:lnSpc>
                          <a:spcPct val="200000"/>
                        </a:lnSpc>
                        <a:spcAft>
                          <a:spcPts val="800"/>
                        </a:spcAft>
                      </a:pPr>
                      <a:r>
                        <a:rPr lang="en-IN" sz="1400" b="1" kern="0" dirty="0">
                          <a:effectLst/>
                          <a:latin typeface="Times New Roman" panose="02020603050405020304" pitchFamily="18" charset="0"/>
                          <a:cs typeface="Times New Roman" panose="02020603050405020304" pitchFamily="18" charset="0"/>
                        </a:rPr>
                        <a:t>Peak No.</a:t>
                      </a:r>
                      <a:endParaRPr lang="en-IN" sz="12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800"/>
                        </a:spcAft>
                      </a:pPr>
                      <a:r>
                        <a:rPr lang="en-IN" sz="1400" b="1" kern="0" dirty="0">
                          <a:effectLst/>
                          <a:latin typeface="Times New Roman" panose="02020603050405020304" pitchFamily="18" charset="0"/>
                          <a:cs typeface="Times New Roman" panose="02020603050405020304" pitchFamily="18" charset="0"/>
                        </a:rPr>
                        <a:t>d-Spacing (Å)</a:t>
                      </a:r>
                      <a:endParaRPr lang="en-IN" sz="12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800"/>
                        </a:spcAft>
                      </a:pPr>
                      <a:r>
                        <a:rPr lang="en-IN" sz="1400" b="1" kern="0" dirty="0">
                          <a:effectLst/>
                          <a:latin typeface="Times New Roman" panose="02020603050405020304" pitchFamily="18" charset="0"/>
                          <a:cs typeface="Times New Roman" panose="02020603050405020304" pitchFamily="18" charset="0"/>
                        </a:rPr>
                        <a:t>1/d</a:t>
                      </a:r>
                      <a:r>
                        <a:rPr lang="en-IN" sz="1400" b="1" kern="0" baseline="30000" dirty="0">
                          <a:effectLst/>
                          <a:latin typeface="Times New Roman" panose="02020603050405020304" pitchFamily="18" charset="0"/>
                          <a:cs typeface="Times New Roman" panose="02020603050405020304" pitchFamily="18" charset="0"/>
                        </a:rPr>
                        <a:t>2</a:t>
                      </a:r>
                      <a:endParaRPr lang="en-IN" sz="12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800"/>
                        </a:spcAft>
                      </a:pPr>
                      <a:r>
                        <a:rPr lang="en-IN" sz="1400" b="1" kern="0" dirty="0">
                          <a:effectLst/>
                          <a:latin typeface="Times New Roman" panose="02020603050405020304" pitchFamily="18" charset="0"/>
                          <a:cs typeface="Times New Roman" panose="02020603050405020304" pitchFamily="18" charset="0"/>
                        </a:rPr>
                        <a:t>Ratio </a:t>
                      </a:r>
                      <a:endParaRPr lang="en-IN" sz="12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800"/>
                        </a:spcAft>
                      </a:pPr>
                      <a:r>
                        <a:rPr lang="en-IN" sz="1400" b="1" kern="0" dirty="0">
                          <a:effectLst/>
                          <a:latin typeface="Times New Roman" panose="02020603050405020304" pitchFamily="18" charset="0"/>
                          <a:cs typeface="Times New Roman" panose="02020603050405020304" pitchFamily="18" charset="0"/>
                        </a:rPr>
                        <a:t>Ratio * 2</a:t>
                      </a:r>
                      <a:endParaRPr lang="en-IN" sz="12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800"/>
                        </a:spcAft>
                      </a:pPr>
                      <a:r>
                        <a:rPr lang="en-IN" sz="1400" b="1" kern="0" dirty="0">
                          <a:effectLst/>
                          <a:latin typeface="Times New Roman" panose="02020603050405020304" pitchFamily="18" charset="0"/>
                          <a:cs typeface="Times New Roman" panose="02020603050405020304" pitchFamily="18" charset="0"/>
                        </a:rPr>
                        <a:t>Ratio * 3</a:t>
                      </a:r>
                      <a:endParaRPr lang="en-IN" sz="12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324407"/>
                  </a:ext>
                </a:extLst>
              </a:tr>
              <a:tr h="332659">
                <a:tc>
                  <a:txBody>
                    <a:bodyPr/>
                    <a:lstStyle/>
                    <a:p>
                      <a:pPr algn="ctr">
                        <a:lnSpc>
                          <a:spcPct val="200000"/>
                        </a:lnSpc>
                        <a:spcAft>
                          <a:spcPts val="800"/>
                        </a:spcAft>
                      </a:pPr>
                      <a:r>
                        <a:rPr lang="en-IN" sz="1400" kern="0" dirty="0">
                          <a:effectLst/>
                        </a:rPr>
                        <a:t>1</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800"/>
                        </a:spcAft>
                      </a:pPr>
                      <a:r>
                        <a:rPr lang="en-IN" sz="1400" kern="0" dirty="0">
                          <a:effectLst/>
                        </a:rPr>
                        <a:t>2.06</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800"/>
                        </a:spcAft>
                      </a:pPr>
                      <a:r>
                        <a:rPr lang="en-IN" sz="1400" kern="0" dirty="0">
                          <a:effectLst/>
                        </a:rPr>
                        <a:t>0.24</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800"/>
                        </a:spcAft>
                      </a:pPr>
                      <a:r>
                        <a:rPr lang="en-IN" sz="1400" kern="0">
                          <a:effectLst/>
                        </a:rPr>
                        <a:t>1.00 </a:t>
                      </a:r>
                      <a:r>
                        <a:rPr lang="en-IN" sz="1200" kern="0">
                          <a:effectLst/>
                        </a:rPr>
                        <a:t>(Peak 1 / Peak 1)</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800"/>
                        </a:spcAft>
                      </a:pPr>
                      <a:r>
                        <a:rPr lang="en-IN" sz="1400" kern="0">
                          <a:effectLst/>
                        </a:rPr>
                        <a:t>2.00</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800"/>
                        </a:spcAft>
                      </a:pPr>
                      <a:r>
                        <a:rPr lang="en-IN" sz="1400" kern="0">
                          <a:effectLst/>
                        </a:rPr>
                        <a:t>3.00</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7667197"/>
                  </a:ext>
                </a:extLst>
              </a:tr>
              <a:tr h="332659">
                <a:tc>
                  <a:txBody>
                    <a:bodyPr/>
                    <a:lstStyle/>
                    <a:p>
                      <a:pPr algn="ctr">
                        <a:lnSpc>
                          <a:spcPct val="200000"/>
                        </a:lnSpc>
                        <a:spcAft>
                          <a:spcPts val="800"/>
                        </a:spcAft>
                      </a:pPr>
                      <a:r>
                        <a:rPr lang="en-IN" sz="1400" kern="0" dirty="0">
                          <a:effectLst/>
                        </a:rPr>
                        <a:t>2</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800"/>
                        </a:spcAft>
                      </a:pPr>
                      <a:r>
                        <a:rPr lang="en-IN" sz="1400" kern="0" dirty="0">
                          <a:effectLst/>
                        </a:rPr>
                        <a:t>1.79</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800"/>
                        </a:spcAft>
                      </a:pPr>
                      <a:r>
                        <a:rPr lang="en-IN" sz="1400" kern="0" dirty="0">
                          <a:effectLst/>
                        </a:rPr>
                        <a:t>0.31</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800"/>
                        </a:spcAft>
                      </a:pPr>
                      <a:r>
                        <a:rPr lang="en-IN" sz="1400" kern="0">
                          <a:effectLst/>
                        </a:rPr>
                        <a:t>1.32 </a:t>
                      </a:r>
                      <a:r>
                        <a:rPr lang="en-IN" sz="1200" kern="0">
                          <a:effectLst/>
                        </a:rPr>
                        <a:t>(Peak 2 / Peak 1)</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800"/>
                        </a:spcAft>
                      </a:pPr>
                      <a:r>
                        <a:rPr lang="en-IN" sz="1400" kern="0">
                          <a:effectLst/>
                        </a:rPr>
                        <a:t>2.64</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800"/>
                        </a:spcAft>
                      </a:pPr>
                      <a:r>
                        <a:rPr lang="en-IN" sz="1400" kern="0" dirty="0">
                          <a:effectLst/>
                        </a:rPr>
                        <a:t>3.98</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23376303"/>
                  </a:ext>
                </a:extLst>
              </a:tr>
              <a:tr h="332659">
                <a:tc>
                  <a:txBody>
                    <a:bodyPr/>
                    <a:lstStyle/>
                    <a:p>
                      <a:pPr algn="ctr">
                        <a:lnSpc>
                          <a:spcPct val="200000"/>
                        </a:lnSpc>
                        <a:spcAft>
                          <a:spcPts val="800"/>
                        </a:spcAft>
                      </a:pPr>
                      <a:r>
                        <a:rPr lang="en-IN" sz="1400" kern="0">
                          <a:effectLst/>
                        </a:rPr>
                        <a:t>3</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800"/>
                        </a:spcAft>
                      </a:pPr>
                      <a:r>
                        <a:rPr lang="en-IN" sz="1400" kern="0" dirty="0">
                          <a:effectLst/>
                        </a:rPr>
                        <a:t>1.27</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800"/>
                        </a:spcAft>
                      </a:pPr>
                      <a:r>
                        <a:rPr lang="en-IN" sz="1400" kern="0" dirty="0">
                          <a:effectLst/>
                        </a:rPr>
                        <a:t>0.64</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800"/>
                        </a:spcAft>
                      </a:pPr>
                      <a:r>
                        <a:rPr lang="en-IN" sz="1400" kern="0" dirty="0">
                          <a:effectLst/>
                        </a:rPr>
                        <a:t>2.67 </a:t>
                      </a:r>
                      <a:r>
                        <a:rPr lang="en-IN" sz="1200" kern="0" dirty="0">
                          <a:effectLst/>
                        </a:rPr>
                        <a:t>(Peak 3 / Peak 1)</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800"/>
                        </a:spcAft>
                      </a:pPr>
                      <a:r>
                        <a:rPr lang="en-IN" sz="1400" kern="0" dirty="0">
                          <a:effectLst/>
                        </a:rPr>
                        <a:t>5.34</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800"/>
                        </a:spcAft>
                      </a:pPr>
                      <a:r>
                        <a:rPr lang="en-IN" sz="1400" kern="0" dirty="0">
                          <a:effectLst/>
                        </a:rPr>
                        <a:t>8.01</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3111859"/>
                  </a:ext>
                </a:extLst>
              </a:tr>
            </a:tbl>
          </a:graphicData>
        </a:graphic>
      </p:graphicFrame>
      <p:pic>
        <p:nvPicPr>
          <p:cNvPr id="8" name="Picture 7">
            <a:extLst>
              <a:ext uri="{FF2B5EF4-FFF2-40B4-BE49-F238E27FC236}">
                <a16:creationId xmlns:a16="http://schemas.microsoft.com/office/drawing/2014/main" id="{3B11E24E-D65B-F7CB-786E-878BF7157A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092" y="2064943"/>
            <a:ext cx="4884133" cy="2805736"/>
          </a:xfrm>
          <a:prstGeom prst="rect">
            <a:avLst/>
          </a:prstGeom>
        </p:spPr>
      </p:pic>
      <p:grpSp>
        <p:nvGrpSpPr>
          <p:cNvPr id="17" name="Group 16">
            <a:extLst>
              <a:ext uri="{FF2B5EF4-FFF2-40B4-BE49-F238E27FC236}">
                <a16:creationId xmlns:a16="http://schemas.microsoft.com/office/drawing/2014/main" id="{296487D3-C9ED-25C0-58EF-0F1370F5D9B1}"/>
              </a:ext>
            </a:extLst>
          </p:cNvPr>
          <p:cNvGrpSpPr/>
          <p:nvPr/>
        </p:nvGrpSpPr>
        <p:grpSpPr>
          <a:xfrm>
            <a:off x="5519911" y="2438341"/>
            <a:ext cx="6096000" cy="1907171"/>
            <a:chOff x="5834993" y="2443810"/>
            <a:chExt cx="6096000" cy="1907171"/>
          </a:xfrm>
        </p:grpSpPr>
        <p:sp>
          <p:nvSpPr>
            <p:cNvPr id="12" name="TextBox 11">
              <a:extLst>
                <a:ext uri="{FF2B5EF4-FFF2-40B4-BE49-F238E27FC236}">
                  <a16:creationId xmlns:a16="http://schemas.microsoft.com/office/drawing/2014/main" id="{53ECCC9F-AFA2-D6BF-D5F2-651278DBDB20}"/>
                </a:ext>
              </a:extLst>
            </p:cNvPr>
            <p:cNvSpPr txBox="1"/>
            <p:nvPr/>
          </p:nvSpPr>
          <p:spPr>
            <a:xfrm>
              <a:off x="5834993" y="2443810"/>
              <a:ext cx="5181600" cy="369332"/>
            </a:xfrm>
            <a:prstGeom prst="rect">
              <a:avLst/>
            </a:prstGeom>
            <a:noFill/>
          </p:spPr>
          <p:txBody>
            <a:bodyPr wrap="square">
              <a:spAutoFit/>
            </a:bodyPr>
            <a:lstStyle/>
            <a:p>
              <a:r>
                <a:rPr lang="en-IN" dirty="0">
                  <a:latin typeface="Verdana" panose="020B0604030504040204" pitchFamily="34" charset="0"/>
                  <a:ea typeface="Verdana" panose="020B0604030504040204" pitchFamily="34" charset="0"/>
                </a:rPr>
                <a:t>T</a:t>
              </a:r>
              <a:r>
                <a:rPr lang="en-IN" sz="1800" dirty="0">
                  <a:effectLst/>
                  <a:latin typeface="Verdana" panose="020B0604030504040204" pitchFamily="34" charset="0"/>
                  <a:ea typeface="Verdana" panose="020B0604030504040204" pitchFamily="34" charset="0"/>
                </a:rPr>
                <a:t>he ratio of final values is 3 : 3.98 : 8.01.</a:t>
              </a:r>
              <a:endParaRPr lang="en-IN" dirty="0">
                <a:latin typeface="Verdana" panose="020B0604030504040204" pitchFamily="34" charset="0"/>
                <a:ea typeface="Verdana" panose="020B0604030504040204" pitchFamily="34" charset="0"/>
              </a:endParaRPr>
            </a:p>
          </p:txBody>
        </p:sp>
        <p:sp>
          <p:nvSpPr>
            <p:cNvPr id="14" name="TextBox 13">
              <a:extLst>
                <a:ext uri="{FF2B5EF4-FFF2-40B4-BE49-F238E27FC236}">
                  <a16:creationId xmlns:a16="http://schemas.microsoft.com/office/drawing/2014/main" id="{B12296EA-6268-D834-48B9-01702F6BDD9C}"/>
                </a:ext>
              </a:extLst>
            </p:cNvPr>
            <p:cNvSpPr txBox="1"/>
            <p:nvPr/>
          </p:nvSpPr>
          <p:spPr>
            <a:xfrm>
              <a:off x="5834993" y="3122616"/>
              <a:ext cx="6096000" cy="463397"/>
            </a:xfrm>
            <a:prstGeom prst="rect">
              <a:avLst/>
            </a:prstGeom>
            <a:noFill/>
          </p:spPr>
          <p:txBody>
            <a:bodyPr wrap="square">
              <a:spAutoFit/>
            </a:bodyPr>
            <a:lstStyle/>
            <a:p>
              <a:pPr>
                <a:lnSpc>
                  <a:spcPct val="150000"/>
                </a:lnSpc>
                <a:spcAft>
                  <a:spcPts val="800"/>
                </a:spcAft>
              </a:pPr>
              <a:r>
                <a:rPr lang="en-IN" kern="100" dirty="0">
                  <a:latin typeface="Verdana" panose="020B0604030504040204" pitchFamily="34" charset="0"/>
                  <a:ea typeface="Verdana" panose="020B0604030504040204" pitchFamily="34" charset="0"/>
                  <a:cs typeface="Times New Roman" panose="02020603050405020304" pitchFamily="18" charset="0"/>
                </a:rPr>
                <a:t>T</a:t>
              </a:r>
              <a:r>
                <a:rPr lang="en-IN" sz="1800" kern="100" dirty="0">
                  <a:effectLst/>
                  <a:latin typeface="Verdana" panose="020B0604030504040204" pitchFamily="34" charset="0"/>
                  <a:ea typeface="Verdana" panose="020B0604030504040204" pitchFamily="34" charset="0"/>
                  <a:cs typeface="Times New Roman" panose="02020603050405020304" pitchFamily="18" charset="0"/>
                </a:rPr>
                <a:t>he ratio of first 3 peaks of FCC is 3 : 4 : 8.</a:t>
              </a:r>
              <a:endParaRPr lang="en-IN" sz="1400" kern="100" dirty="0">
                <a:effectLst/>
                <a:latin typeface="Verdana" panose="020B0604030504040204" pitchFamily="34" charset="0"/>
                <a:ea typeface="Verdana" panose="020B060403050404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667F7844-B0B6-9445-DF67-1C59B01BC3B4}"/>
                </a:ext>
              </a:extLst>
            </p:cNvPr>
            <p:cNvSpPr txBox="1"/>
            <p:nvPr/>
          </p:nvSpPr>
          <p:spPr>
            <a:xfrm>
              <a:off x="5834993" y="3899191"/>
              <a:ext cx="6096000" cy="451790"/>
            </a:xfrm>
            <a:prstGeom prst="rect">
              <a:avLst/>
            </a:prstGeom>
            <a:noFill/>
          </p:spPr>
          <p:txBody>
            <a:bodyPr wrap="square">
              <a:spAutoFit/>
            </a:bodyPr>
            <a:lstStyle/>
            <a:p>
              <a:pPr>
                <a:lnSpc>
                  <a:spcPct val="150000"/>
                </a:lnSpc>
                <a:spcAft>
                  <a:spcPts val="800"/>
                </a:spcAft>
              </a:pPr>
              <a:r>
                <a:rPr lang="en-IN" kern="100" dirty="0">
                  <a:latin typeface="Verdana" panose="020B0604030504040204" pitchFamily="34" charset="0"/>
                  <a:ea typeface="Verdana" panose="020B0604030504040204" pitchFamily="34" charset="0"/>
                  <a:cs typeface="Times New Roman" panose="02020603050405020304" pitchFamily="18" charset="0"/>
                </a:rPr>
                <a:t>Therefore, C</a:t>
              </a:r>
              <a:r>
                <a:rPr lang="en-IN" sz="1800" kern="100" dirty="0">
                  <a:effectLst/>
                  <a:latin typeface="Verdana" panose="020B0604030504040204" pitchFamily="34" charset="0"/>
                  <a:ea typeface="Verdana" panose="020B0604030504040204" pitchFamily="34" charset="0"/>
                  <a:cs typeface="Times New Roman" panose="02020603050405020304" pitchFamily="18" charset="0"/>
                </a:rPr>
                <a:t>rystal structure of 316L steel is FCC.</a:t>
              </a:r>
              <a:endParaRPr lang="en-IN" sz="1400" kern="100" dirty="0">
                <a:effectLst/>
                <a:latin typeface="Verdana" panose="020B0604030504040204" pitchFamily="34" charset="0"/>
                <a:ea typeface="Verdana" panose="020B0604030504040204" pitchFamily="34" charset="0"/>
                <a:cs typeface="Times New Roman" panose="02020603050405020304" pitchFamily="18" charset="0"/>
              </a:endParaRPr>
            </a:p>
          </p:txBody>
        </p:sp>
      </p:grpSp>
      <p:sp>
        <p:nvSpPr>
          <p:cNvPr id="18" name="Text Box 29">
            <a:extLst>
              <a:ext uri="{FF2B5EF4-FFF2-40B4-BE49-F238E27FC236}">
                <a16:creationId xmlns:a16="http://schemas.microsoft.com/office/drawing/2014/main" id="{57BAD96B-F42A-C74A-DB5F-611C8C6D34F0}"/>
              </a:ext>
            </a:extLst>
          </p:cNvPr>
          <p:cNvSpPr txBox="1"/>
          <p:nvPr/>
        </p:nvSpPr>
        <p:spPr>
          <a:xfrm>
            <a:off x="3291521" y="4518194"/>
            <a:ext cx="909003" cy="22015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IN" sz="1200" b="1" kern="100" dirty="0">
                <a:effectLst/>
                <a:ea typeface="Calibri" panose="020F0502020204030204" pitchFamily="34" charset="0"/>
                <a:cs typeface="Times New Roman" panose="02020603050405020304" pitchFamily="18" charset="0"/>
              </a:rPr>
              <a:t>(</a:t>
            </a:r>
            <a:r>
              <a:rPr lang="en-IN" sz="1100" b="1" kern="100" dirty="0">
                <a:effectLst/>
                <a:ea typeface="Calibri" panose="020F0502020204030204" pitchFamily="34" charset="0"/>
                <a:cs typeface="Times New Roman" panose="02020603050405020304" pitchFamily="18" charset="0"/>
              </a:rPr>
              <a:t>Degrees</a:t>
            </a:r>
            <a:r>
              <a:rPr lang="en-IN" sz="1200" b="1" kern="100" dirty="0">
                <a:effectLst/>
                <a:ea typeface="Calibri" panose="020F0502020204030204" pitchFamily="34" charset="0"/>
                <a:cs typeface="Times New Roman" panose="02020603050405020304" pitchFamily="18" charset="0"/>
              </a:rPr>
              <a:t>)</a:t>
            </a:r>
            <a:endParaRPr lang="en-IN" kern="1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8185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B52771-B28E-4509-164C-E00489C9107B}"/>
              </a:ext>
            </a:extLst>
          </p:cNvPr>
          <p:cNvSpPr/>
          <p:nvPr/>
        </p:nvSpPr>
        <p:spPr>
          <a:xfrm>
            <a:off x="367645" y="273377"/>
            <a:ext cx="11510128" cy="630653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182C6FB2-A3F7-6101-923D-EF449A3AD5DB}"/>
              </a:ext>
            </a:extLst>
          </p:cNvPr>
          <p:cNvSpPr txBox="1"/>
          <p:nvPr/>
        </p:nvSpPr>
        <p:spPr>
          <a:xfrm>
            <a:off x="5010993" y="605092"/>
            <a:ext cx="2133878" cy="769441"/>
          </a:xfrm>
          <a:prstGeom prst="rect">
            <a:avLst/>
          </a:prstGeom>
          <a:noFill/>
        </p:spPr>
        <p:txBody>
          <a:bodyPr wrap="square" rtlCol="0">
            <a:spAutoFit/>
          </a:bodyPr>
          <a:lstStyle/>
          <a:p>
            <a:r>
              <a:rPr lang="en-IN" sz="4400" b="1" dirty="0">
                <a:latin typeface="Roboto" panose="02000000000000000000" pitchFamily="2" charset="0"/>
                <a:ea typeface="Roboto" panose="02000000000000000000" pitchFamily="2" charset="0"/>
                <a:cs typeface="Roboto" panose="02000000000000000000" pitchFamily="2" charset="0"/>
              </a:rPr>
              <a:t>Results</a:t>
            </a:r>
          </a:p>
        </p:txBody>
      </p:sp>
      <p:sp>
        <p:nvSpPr>
          <p:cNvPr id="3" name="Rectangle 2">
            <a:extLst>
              <a:ext uri="{FF2B5EF4-FFF2-40B4-BE49-F238E27FC236}">
                <a16:creationId xmlns:a16="http://schemas.microsoft.com/office/drawing/2014/main" id="{CE04C1BE-08A7-FE59-8B0F-DB395819745B}"/>
              </a:ext>
            </a:extLst>
          </p:cNvPr>
          <p:cNvSpPr/>
          <p:nvPr/>
        </p:nvSpPr>
        <p:spPr>
          <a:xfrm>
            <a:off x="5010993" y="622166"/>
            <a:ext cx="2053195" cy="735291"/>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2" descr="IIT Indore - Wikipedia">
            <a:extLst>
              <a:ext uri="{FF2B5EF4-FFF2-40B4-BE49-F238E27FC236}">
                <a16:creationId xmlns:a16="http://schemas.microsoft.com/office/drawing/2014/main" id="{48F9D076-EB89-472F-5FB6-CB7C8E7FE2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2544" y="462260"/>
            <a:ext cx="865300" cy="9334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69A57A7-F6AB-2373-A66A-6E900B4A170A}"/>
              </a:ext>
            </a:extLst>
          </p:cNvPr>
          <p:cNvSpPr txBox="1"/>
          <p:nvPr/>
        </p:nvSpPr>
        <p:spPr>
          <a:xfrm>
            <a:off x="662919" y="1544396"/>
            <a:ext cx="10582275" cy="400110"/>
          </a:xfrm>
          <a:prstGeom prst="rect">
            <a:avLst/>
          </a:prstGeom>
          <a:noFill/>
        </p:spPr>
        <p:txBody>
          <a:bodyPr wrap="square" rtlCol="0">
            <a:spAutoFit/>
          </a:bodyPr>
          <a:lstStyle/>
          <a:p>
            <a:pPr marL="342900" indent="-342900">
              <a:buFont typeface="Arial" panose="020B0604020202020204" pitchFamily="34" charset="0"/>
              <a:buChar char="•"/>
            </a:pPr>
            <a:r>
              <a:rPr lang="en-IN" sz="2000" b="1" dirty="0">
                <a:latin typeface="Verdana" panose="020B0604030504040204" pitchFamily="34" charset="0"/>
                <a:ea typeface="Verdana" panose="020B0604030504040204" pitchFamily="34" charset="0"/>
              </a:rPr>
              <a:t>XRD at 400°C</a:t>
            </a:r>
          </a:p>
        </p:txBody>
      </p:sp>
      <p:pic>
        <p:nvPicPr>
          <p:cNvPr id="8" name="Picture 7">
            <a:extLst>
              <a:ext uri="{FF2B5EF4-FFF2-40B4-BE49-F238E27FC236}">
                <a16:creationId xmlns:a16="http://schemas.microsoft.com/office/drawing/2014/main" id="{053E4796-D2A5-CD12-3ECF-C76A8BBB8CAA}"/>
              </a:ext>
            </a:extLst>
          </p:cNvPr>
          <p:cNvPicPr>
            <a:picLocks noChangeAspect="1"/>
          </p:cNvPicPr>
          <p:nvPr/>
        </p:nvPicPr>
        <p:blipFill>
          <a:blip r:embed="rId4"/>
          <a:stretch>
            <a:fillRect/>
          </a:stretch>
        </p:blipFill>
        <p:spPr>
          <a:xfrm>
            <a:off x="2559424" y="2114369"/>
            <a:ext cx="7073152" cy="4243891"/>
          </a:xfrm>
          <a:prstGeom prst="rect">
            <a:avLst/>
          </a:prstGeom>
        </p:spPr>
      </p:pic>
      <p:sp>
        <p:nvSpPr>
          <p:cNvPr id="12" name="TextBox 11">
            <a:extLst>
              <a:ext uri="{FF2B5EF4-FFF2-40B4-BE49-F238E27FC236}">
                <a16:creationId xmlns:a16="http://schemas.microsoft.com/office/drawing/2014/main" id="{24D1E563-3152-FE62-68E9-AAE393B41326}"/>
              </a:ext>
            </a:extLst>
          </p:cNvPr>
          <p:cNvSpPr txBox="1"/>
          <p:nvPr/>
        </p:nvSpPr>
        <p:spPr>
          <a:xfrm>
            <a:off x="5092759" y="2088882"/>
            <a:ext cx="2006482" cy="369332"/>
          </a:xfrm>
          <a:prstGeom prst="rect">
            <a:avLst/>
          </a:prstGeom>
          <a:noFill/>
        </p:spPr>
        <p:txBody>
          <a:bodyPr wrap="square" rtlCol="0">
            <a:spAutoFit/>
          </a:bodyPr>
          <a:lstStyle/>
          <a:p>
            <a:r>
              <a:rPr lang="en-IN" b="1" dirty="0">
                <a:latin typeface="Verdana" panose="020B0604030504040204" pitchFamily="34" charset="0"/>
                <a:ea typeface="Verdana" panose="020B0604030504040204" pitchFamily="34" charset="0"/>
              </a:rPr>
              <a:t>Heating Cycle</a:t>
            </a:r>
          </a:p>
        </p:txBody>
      </p:sp>
      <p:cxnSp>
        <p:nvCxnSpPr>
          <p:cNvPr id="14" name="Straight Arrow Connector 13">
            <a:extLst>
              <a:ext uri="{FF2B5EF4-FFF2-40B4-BE49-F238E27FC236}">
                <a16:creationId xmlns:a16="http://schemas.microsoft.com/office/drawing/2014/main" id="{14930240-1AA1-6AC6-9C05-8C1EDBC034DE}"/>
              </a:ext>
            </a:extLst>
          </p:cNvPr>
          <p:cNvCxnSpPr/>
          <p:nvPr/>
        </p:nvCxnSpPr>
        <p:spPr>
          <a:xfrm flipH="1" flipV="1">
            <a:off x="1828800" y="5677422"/>
            <a:ext cx="1863247" cy="594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2E425E6-00D3-03EC-6B87-24F9BCD1BC91}"/>
              </a:ext>
            </a:extLst>
          </p:cNvPr>
          <p:cNvCxnSpPr/>
          <p:nvPr/>
        </p:nvCxnSpPr>
        <p:spPr>
          <a:xfrm flipV="1">
            <a:off x="6962775" y="2114369"/>
            <a:ext cx="1924050" cy="657406"/>
          </a:xfrm>
          <a:prstGeom prst="straightConnector1">
            <a:avLst/>
          </a:prstGeom>
          <a:ln w="190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A1111BF-72ED-3971-327A-FCA1F4D63C55}"/>
              </a:ext>
            </a:extLst>
          </p:cNvPr>
          <p:cNvSpPr txBox="1"/>
          <p:nvPr/>
        </p:nvSpPr>
        <p:spPr>
          <a:xfrm>
            <a:off x="962025" y="5492756"/>
            <a:ext cx="866775" cy="369332"/>
          </a:xfrm>
          <a:prstGeom prst="rect">
            <a:avLst/>
          </a:prstGeom>
          <a:noFill/>
        </p:spPr>
        <p:txBody>
          <a:bodyPr wrap="square">
            <a:spAutoFit/>
          </a:bodyPr>
          <a:lstStyle/>
          <a:p>
            <a:r>
              <a:rPr lang="en-IN" b="1" dirty="0">
                <a:latin typeface="Verdana" panose="020B0604030504040204" pitchFamily="34" charset="0"/>
                <a:ea typeface="Verdana" panose="020B0604030504040204" pitchFamily="34" charset="0"/>
              </a:rPr>
              <a:t>25°C</a:t>
            </a:r>
            <a:endParaRPr lang="en-IN" dirty="0"/>
          </a:p>
        </p:txBody>
      </p:sp>
      <p:sp>
        <p:nvSpPr>
          <p:cNvPr id="22" name="TextBox 21">
            <a:extLst>
              <a:ext uri="{FF2B5EF4-FFF2-40B4-BE49-F238E27FC236}">
                <a16:creationId xmlns:a16="http://schemas.microsoft.com/office/drawing/2014/main" id="{E9B25342-5D35-56ED-D774-7A9D004BA793}"/>
              </a:ext>
            </a:extLst>
          </p:cNvPr>
          <p:cNvSpPr txBox="1"/>
          <p:nvPr/>
        </p:nvSpPr>
        <p:spPr>
          <a:xfrm>
            <a:off x="8967226" y="1870665"/>
            <a:ext cx="1038225" cy="369332"/>
          </a:xfrm>
          <a:prstGeom prst="rect">
            <a:avLst/>
          </a:prstGeom>
          <a:noFill/>
        </p:spPr>
        <p:txBody>
          <a:bodyPr wrap="square">
            <a:spAutoFit/>
          </a:bodyPr>
          <a:lstStyle/>
          <a:p>
            <a:r>
              <a:rPr lang="en-IN" b="1" dirty="0">
                <a:latin typeface="Verdana" panose="020B0604030504040204" pitchFamily="34" charset="0"/>
                <a:ea typeface="Verdana" panose="020B0604030504040204" pitchFamily="34" charset="0"/>
              </a:rPr>
              <a:t>400°C</a:t>
            </a:r>
            <a:endParaRPr lang="en-IN" dirty="0"/>
          </a:p>
        </p:txBody>
      </p:sp>
      <p:sp>
        <p:nvSpPr>
          <p:cNvPr id="23" name="TextBox 22">
            <a:extLst>
              <a:ext uri="{FF2B5EF4-FFF2-40B4-BE49-F238E27FC236}">
                <a16:creationId xmlns:a16="http://schemas.microsoft.com/office/drawing/2014/main" id="{9D44597B-5407-8ABB-13C5-F4386805FC63}"/>
              </a:ext>
            </a:extLst>
          </p:cNvPr>
          <p:cNvSpPr txBox="1"/>
          <p:nvPr/>
        </p:nvSpPr>
        <p:spPr>
          <a:xfrm>
            <a:off x="4074986" y="4809066"/>
            <a:ext cx="1523630" cy="369332"/>
          </a:xfrm>
          <a:prstGeom prst="rect">
            <a:avLst/>
          </a:prstGeom>
          <a:noFill/>
        </p:spPr>
        <p:txBody>
          <a:bodyPr wrap="square" rtlCol="0">
            <a:spAutoFit/>
          </a:bodyPr>
          <a:lstStyle/>
          <a:p>
            <a:r>
              <a:rPr lang="en-IN" b="1" dirty="0">
                <a:latin typeface="Verdana" panose="020B0604030504040204" pitchFamily="34" charset="0"/>
                <a:ea typeface="Verdana" panose="020B0604030504040204" pitchFamily="34" charset="0"/>
              </a:rPr>
              <a:t>20°C/min</a:t>
            </a:r>
            <a:endParaRPr lang="en-IN" dirty="0"/>
          </a:p>
        </p:txBody>
      </p:sp>
      <p:sp>
        <p:nvSpPr>
          <p:cNvPr id="25" name="TextBox 24">
            <a:extLst>
              <a:ext uri="{FF2B5EF4-FFF2-40B4-BE49-F238E27FC236}">
                <a16:creationId xmlns:a16="http://schemas.microsoft.com/office/drawing/2014/main" id="{F8675345-1C41-F64D-57D2-55B8A239AADA}"/>
              </a:ext>
            </a:extLst>
          </p:cNvPr>
          <p:cNvSpPr txBox="1"/>
          <p:nvPr/>
        </p:nvSpPr>
        <p:spPr>
          <a:xfrm>
            <a:off x="6285254" y="4004458"/>
            <a:ext cx="1557867" cy="369332"/>
          </a:xfrm>
          <a:prstGeom prst="rect">
            <a:avLst/>
          </a:prstGeom>
          <a:noFill/>
        </p:spPr>
        <p:txBody>
          <a:bodyPr wrap="square" rtlCol="0">
            <a:spAutoFit/>
          </a:bodyPr>
          <a:lstStyle/>
          <a:p>
            <a:r>
              <a:rPr lang="en-IN" b="1" dirty="0">
                <a:latin typeface="Verdana" panose="020B0604030504040204" pitchFamily="34" charset="0"/>
                <a:ea typeface="Verdana" panose="020B0604030504040204" pitchFamily="34" charset="0"/>
              </a:rPr>
              <a:t>-20°C/min</a:t>
            </a:r>
            <a:endParaRPr lang="en-IN" dirty="0"/>
          </a:p>
        </p:txBody>
      </p:sp>
    </p:spTree>
    <p:extLst>
      <p:ext uri="{BB962C8B-B14F-4D97-AF65-F5344CB8AC3E}">
        <p14:creationId xmlns:p14="http://schemas.microsoft.com/office/powerpoint/2010/main" val="3614830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29754D8-A9AC-6C09-DD2A-72E3FDB0F9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8954" y="1299193"/>
            <a:ext cx="7025401" cy="5377185"/>
          </a:xfrm>
          <a:prstGeom prst="rect">
            <a:avLst/>
          </a:prstGeom>
        </p:spPr>
      </p:pic>
      <p:sp>
        <p:nvSpPr>
          <p:cNvPr id="4" name="Rectangle 3">
            <a:extLst>
              <a:ext uri="{FF2B5EF4-FFF2-40B4-BE49-F238E27FC236}">
                <a16:creationId xmlns:a16="http://schemas.microsoft.com/office/drawing/2014/main" id="{75B52771-B28E-4509-164C-E00489C9107B}"/>
              </a:ext>
            </a:extLst>
          </p:cNvPr>
          <p:cNvSpPr/>
          <p:nvPr/>
        </p:nvSpPr>
        <p:spPr>
          <a:xfrm>
            <a:off x="367645" y="273377"/>
            <a:ext cx="11510128" cy="630653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182C6FB2-A3F7-6101-923D-EF449A3AD5DB}"/>
              </a:ext>
            </a:extLst>
          </p:cNvPr>
          <p:cNvSpPr txBox="1"/>
          <p:nvPr/>
        </p:nvSpPr>
        <p:spPr>
          <a:xfrm>
            <a:off x="5010993" y="605092"/>
            <a:ext cx="2133878" cy="769441"/>
          </a:xfrm>
          <a:prstGeom prst="rect">
            <a:avLst/>
          </a:prstGeom>
          <a:noFill/>
        </p:spPr>
        <p:txBody>
          <a:bodyPr wrap="square" rtlCol="0">
            <a:spAutoFit/>
          </a:bodyPr>
          <a:lstStyle/>
          <a:p>
            <a:r>
              <a:rPr lang="en-IN" sz="4400" b="1" dirty="0">
                <a:latin typeface="Roboto" panose="02000000000000000000" pitchFamily="2" charset="0"/>
                <a:ea typeface="Roboto" panose="02000000000000000000" pitchFamily="2" charset="0"/>
                <a:cs typeface="Roboto" panose="02000000000000000000" pitchFamily="2" charset="0"/>
              </a:rPr>
              <a:t>Results</a:t>
            </a:r>
          </a:p>
        </p:txBody>
      </p:sp>
      <p:sp>
        <p:nvSpPr>
          <p:cNvPr id="3" name="Rectangle 2">
            <a:extLst>
              <a:ext uri="{FF2B5EF4-FFF2-40B4-BE49-F238E27FC236}">
                <a16:creationId xmlns:a16="http://schemas.microsoft.com/office/drawing/2014/main" id="{CE04C1BE-08A7-FE59-8B0F-DB395819745B}"/>
              </a:ext>
            </a:extLst>
          </p:cNvPr>
          <p:cNvSpPr/>
          <p:nvPr/>
        </p:nvSpPr>
        <p:spPr>
          <a:xfrm>
            <a:off x="5010993" y="622166"/>
            <a:ext cx="2053195" cy="735291"/>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2" descr="IIT Indore - Wikipedia">
            <a:extLst>
              <a:ext uri="{FF2B5EF4-FFF2-40B4-BE49-F238E27FC236}">
                <a16:creationId xmlns:a16="http://schemas.microsoft.com/office/drawing/2014/main" id="{48F9D076-EB89-472F-5FB6-CB7C8E7FE2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12544" y="462260"/>
            <a:ext cx="865300" cy="9334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69A57A7-F6AB-2373-A66A-6E900B4A170A}"/>
              </a:ext>
            </a:extLst>
          </p:cNvPr>
          <p:cNvSpPr txBox="1"/>
          <p:nvPr/>
        </p:nvSpPr>
        <p:spPr>
          <a:xfrm>
            <a:off x="662919" y="1544396"/>
            <a:ext cx="10582275" cy="400110"/>
          </a:xfrm>
          <a:prstGeom prst="rect">
            <a:avLst/>
          </a:prstGeom>
          <a:noFill/>
        </p:spPr>
        <p:txBody>
          <a:bodyPr wrap="square" rtlCol="0">
            <a:spAutoFit/>
          </a:bodyPr>
          <a:lstStyle/>
          <a:p>
            <a:pPr marL="342900" indent="-342900">
              <a:buFont typeface="Arial" panose="020B0604020202020204" pitchFamily="34" charset="0"/>
              <a:buChar char="•"/>
            </a:pPr>
            <a:r>
              <a:rPr lang="en-IN" sz="2000" b="1" dirty="0">
                <a:latin typeface="Verdana" panose="020B0604030504040204" pitchFamily="34" charset="0"/>
                <a:ea typeface="Verdana" panose="020B0604030504040204" pitchFamily="34" charset="0"/>
              </a:rPr>
              <a:t>XRD at 400°C</a:t>
            </a:r>
          </a:p>
        </p:txBody>
      </p:sp>
      <p:graphicFrame>
        <p:nvGraphicFramePr>
          <p:cNvPr id="10" name="Table 9">
            <a:extLst>
              <a:ext uri="{FF2B5EF4-FFF2-40B4-BE49-F238E27FC236}">
                <a16:creationId xmlns:a16="http://schemas.microsoft.com/office/drawing/2014/main" id="{7464D21E-0871-7325-7C3F-B4EF00106F43}"/>
              </a:ext>
            </a:extLst>
          </p:cNvPr>
          <p:cNvGraphicFramePr>
            <a:graphicFrameLocks noGrp="1"/>
          </p:cNvGraphicFramePr>
          <p:nvPr>
            <p:extLst>
              <p:ext uri="{D42A27DB-BD31-4B8C-83A1-F6EECF244321}">
                <p14:modId xmlns:p14="http://schemas.microsoft.com/office/powerpoint/2010/main" val="2747063205"/>
              </p:ext>
            </p:extLst>
          </p:nvPr>
        </p:nvGraphicFramePr>
        <p:xfrm>
          <a:off x="662919" y="2602590"/>
          <a:ext cx="3156759" cy="1305632"/>
        </p:xfrm>
        <a:graphic>
          <a:graphicData uri="http://schemas.openxmlformats.org/drawingml/2006/table">
            <a:tbl>
              <a:tblPr>
                <a:tableStyleId>{BDBED569-4797-4DF1-A0F4-6AAB3CD982D8}</a:tableStyleId>
              </a:tblPr>
              <a:tblGrid>
                <a:gridCol w="1936348">
                  <a:extLst>
                    <a:ext uri="{9D8B030D-6E8A-4147-A177-3AD203B41FA5}">
                      <a16:colId xmlns:a16="http://schemas.microsoft.com/office/drawing/2014/main" val="4172656392"/>
                    </a:ext>
                  </a:extLst>
                </a:gridCol>
                <a:gridCol w="1220411">
                  <a:extLst>
                    <a:ext uri="{9D8B030D-6E8A-4147-A177-3AD203B41FA5}">
                      <a16:colId xmlns:a16="http://schemas.microsoft.com/office/drawing/2014/main" val="2011889083"/>
                    </a:ext>
                  </a:extLst>
                </a:gridCol>
              </a:tblGrid>
              <a:tr h="326408">
                <a:tc>
                  <a:txBody>
                    <a:bodyPr/>
                    <a:lstStyle/>
                    <a:p>
                      <a:pPr algn="ctr" fontAlgn="b"/>
                      <a:r>
                        <a:rPr lang="en-IN" sz="1400" b="1" u="none" strike="noStrike" dirty="0">
                          <a:effectLst/>
                        </a:rPr>
                        <a:t>Peak Position (2</a:t>
                      </a:r>
                      <a:r>
                        <a:rPr lang="el-GR" sz="1400" b="1" u="none" strike="noStrike" dirty="0">
                          <a:effectLst/>
                        </a:rPr>
                        <a:t>θ</a:t>
                      </a:r>
                      <a:r>
                        <a:rPr lang="en-IN" sz="1400" b="1" u="none" strike="noStrike" dirty="0">
                          <a:effectLst/>
                        </a:rPr>
                        <a:t>)</a:t>
                      </a:r>
                      <a:endParaRPr lang="en-IN" sz="1400" b="1" i="0" u="none" strike="noStrike" dirty="0">
                        <a:solidFill>
                          <a:srgbClr val="000000"/>
                        </a:solidFill>
                        <a:effectLst/>
                        <a:latin typeface="Verdana" panose="020B0604030504040204" pitchFamily="34" charset="0"/>
                        <a:ea typeface="Verdana" panose="020B0604030504040204" pitchFamily="34" charset="0"/>
                      </a:endParaRPr>
                    </a:p>
                  </a:txBody>
                  <a:tcPr marL="7620" marR="7620" marT="7620" marB="0" anchor="b"/>
                </a:tc>
                <a:tc>
                  <a:txBody>
                    <a:bodyPr/>
                    <a:lstStyle/>
                    <a:p>
                      <a:pPr algn="ctr" fontAlgn="b"/>
                      <a:r>
                        <a:rPr lang="en-IN" sz="1400" b="1" u="none" strike="noStrike" dirty="0">
                          <a:effectLst/>
                        </a:rPr>
                        <a:t>FWHM (</a:t>
                      </a:r>
                      <a:r>
                        <a:rPr lang="el-GR" sz="1400" b="1" u="none" strike="noStrike" dirty="0">
                          <a:effectLst/>
                        </a:rPr>
                        <a:t>β</a:t>
                      </a:r>
                      <a:r>
                        <a:rPr lang="en-IN" sz="1400" b="1" u="none" strike="noStrike" dirty="0">
                          <a:effectLst/>
                        </a:rPr>
                        <a:t>)</a:t>
                      </a:r>
                      <a:endParaRPr lang="en-IN" sz="1400" b="1" i="0" u="none" strike="noStrike" dirty="0">
                        <a:solidFill>
                          <a:srgbClr val="000000"/>
                        </a:solidFill>
                        <a:effectLst/>
                        <a:latin typeface="Verdana" panose="020B0604030504040204" pitchFamily="34" charset="0"/>
                        <a:ea typeface="Verdana" panose="020B0604030504040204" pitchFamily="34" charset="0"/>
                      </a:endParaRPr>
                    </a:p>
                  </a:txBody>
                  <a:tcPr marL="7620" marR="7620" marT="7620" marB="0" anchor="b"/>
                </a:tc>
                <a:extLst>
                  <a:ext uri="{0D108BD9-81ED-4DB2-BD59-A6C34878D82A}">
                    <a16:rowId xmlns:a16="http://schemas.microsoft.com/office/drawing/2014/main" val="1609156402"/>
                  </a:ext>
                </a:extLst>
              </a:tr>
              <a:tr h="326408">
                <a:tc>
                  <a:txBody>
                    <a:bodyPr/>
                    <a:lstStyle/>
                    <a:p>
                      <a:pPr algn="ctr" fontAlgn="b"/>
                      <a:r>
                        <a:rPr lang="en-IN" sz="1400" b="0" i="0" u="none" strike="noStrike" dirty="0">
                          <a:solidFill>
                            <a:srgbClr val="000000"/>
                          </a:solidFill>
                          <a:effectLst/>
                          <a:latin typeface="+mn-lt"/>
                        </a:rPr>
                        <a:t>43.97°</a:t>
                      </a:r>
                    </a:p>
                  </a:txBody>
                  <a:tcPr marL="7620" marR="7620" marT="7620" marB="0" anchor="b"/>
                </a:tc>
                <a:tc>
                  <a:txBody>
                    <a:bodyPr/>
                    <a:lstStyle/>
                    <a:p>
                      <a:pPr algn="ctr" fontAlgn="b"/>
                      <a:r>
                        <a:rPr lang="en-IN" sz="1400" b="0" i="0" u="none" strike="noStrike" dirty="0">
                          <a:solidFill>
                            <a:srgbClr val="000000"/>
                          </a:solidFill>
                          <a:effectLst/>
                          <a:latin typeface="+mn-lt"/>
                        </a:rPr>
                        <a:t>0.30°</a:t>
                      </a:r>
                    </a:p>
                  </a:txBody>
                  <a:tcPr marL="7620" marR="7620" marT="7620" marB="0" anchor="b"/>
                </a:tc>
                <a:extLst>
                  <a:ext uri="{0D108BD9-81ED-4DB2-BD59-A6C34878D82A}">
                    <a16:rowId xmlns:a16="http://schemas.microsoft.com/office/drawing/2014/main" val="2234957566"/>
                  </a:ext>
                </a:extLst>
              </a:tr>
              <a:tr h="326408">
                <a:tc>
                  <a:txBody>
                    <a:bodyPr/>
                    <a:lstStyle/>
                    <a:p>
                      <a:pPr algn="ctr" fontAlgn="b"/>
                      <a:r>
                        <a:rPr lang="en-IN" sz="1400" b="0" i="0" u="none" strike="noStrike" dirty="0">
                          <a:solidFill>
                            <a:srgbClr val="000000"/>
                          </a:solidFill>
                          <a:effectLst/>
                          <a:latin typeface="+mn-lt"/>
                        </a:rPr>
                        <a:t>51.00°</a:t>
                      </a:r>
                    </a:p>
                  </a:txBody>
                  <a:tcPr marL="7620" marR="7620" marT="7620" marB="0" anchor="b"/>
                </a:tc>
                <a:tc>
                  <a:txBody>
                    <a:bodyPr/>
                    <a:lstStyle/>
                    <a:p>
                      <a:pPr algn="ctr" fontAlgn="b"/>
                      <a:r>
                        <a:rPr lang="en-IN" sz="1400" b="0" i="0" u="none" strike="noStrike" dirty="0">
                          <a:solidFill>
                            <a:srgbClr val="000000"/>
                          </a:solidFill>
                          <a:effectLst/>
                          <a:latin typeface="+mn-lt"/>
                        </a:rPr>
                        <a:t>0.56°</a:t>
                      </a:r>
                    </a:p>
                  </a:txBody>
                  <a:tcPr marL="7620" marR="7620" marT="7620" marB="0" anchor="b"/>
                </a:tc>
                <a:extLst>
                  <a:ext uri="{0D108BD9-81ED-4DB2-BD59-A6C34878D82A}">
                    <a16:rowId xmlns:a16="http://schemas.microsoft.com/office/drawing/2014/main" val="2369729782"/>
                  </a:ext>
                </a:extLst>
              </a:tr>
              <a:tr h="326408">
                <a:tc>
                  <a:txBody>
                    <a:bodyPr/>
                    <a:lstStyle/>
                    <a:p>
                      <a:pPr algn="ctr" fontAlgn="b"/>
                      <a:r>
                        <a:rPr lang="en-IN" sz="1400" b="0" i="0" u="none" strike="noStrike" dirty="0">
                          <a:solidFill>
                            <a:srgbClr val="000000"/>
                          </a:solidFill>
                          <a:effectLst/>
                          <a:latin typeface="+mn-lt"/>
                        </a:rPr>
                        <a:t>74.93°</a:t>
                      </a:r>
                    </a:p>
                  </a:txBody>
                  <a:tcPr marL="7620" marR="7620" marT="7620" marB="0" anchor="b"/>
                </a:tc>
                <a:tc>
                  <a:txBody>
                    <a:bodyPr/>
                    <a:lstStyle/>
                    <a:p>
                      <a:pPr algn="ctr" fontAlgn="b"/>
                      <a:r>
                        <a:rPr lang="en-IN" sz="1400" b="0" i="0" u="none" strike="noStrike" dirty="0">
                          <a:solidFill>
                            <a:srgbClr val="000000"/>
                          </a:solidFill>
                          <a:effectLst/>
                          <a:latin typeface="+mn-lt"/>
                        </a:rPr>
                        <a:t>0.48°</a:t>
                      </a:r>
                    </a:p>
                  </a:txBody>
                  <a:tcPr marL="7620" marR="7620" marT="7620" marB="0" anchor="b"/>
                </a:tc>
                <a:extLst>
                  <a:ext uri="{0D108BD9-81ED-4DB2-BD59-A6C34878D82A}">
                    <a16:rowId xmlns:a16="http://schemas.microsoft.com/office/drawing/2014/main" val="72290272"/>
                  </a:ext>
                </a:extLst>
              </a:tr>
            </a:tbl>
          </a:graphicData>
        </a:graphic>
      </p:graphicFrame>
      <p:sp>
        <p:nvSpPr>
          <p:cNvPr id="11" name="TextBox 10">
            <a:extLst>
              <a:ext uri="{FF2B5EF4-FFF2-40B4-BE49-F238E27FC236}">
                <a16:creationId xmlns:a16="http://schemas.microsoft.com/office/drawing/2014/main" id="{D1E642F0-8C4B-D7BD-3F10-0DA4473910B6}"/>
              </a:ext>
            </a:extLst>
          </p:cNvPr>
          <p:cNvSpPr txBox="1"/>
          <p:nvPr/>
        </p:nvSpPr>
        <p:spPr>
          <a:xfrm>
            <a:off x="1373213" y="2088882"/>
            <a:ext cx="1676387" cy="369332"/>
          </a:xfrm>
          <a:prstGeom prst="rect">
            <a:avLst/>
          </a:prstGeom>
          <a:noFill/>
        </p:spPr>
        <p:txBody>
          <a:bodyPr wrap="square" rtlCol="0">
            <a:spAutoFit/>
          </a:bodyPr>
          <a:lstStyle/>
          <a:p>
            <a:pPr marL="285750" indent="-285750">
              <a:buFont typeface="Wingdings" panose="05000000000000000000" pitchFamily="2" charset="2"/>
              <a:buChar char="Ø"/>
            </a:pPr>
            <a:r>
              <a:rPr lang="en-IN" b="1" dirty="0">
                <a:latin typeface="Verdana" panose="020B0604030504040204" pitchFamily="34" charset="0"/>
                <a:ea typeface="Verdana" panose="020B0604030504040204" pitchFamily="34" charset="0"/>
              </a:rPr>
              <a:t>At 25°C</a:t>
            </a:r>
          </a:p>
        </p:txBody>
      </p:sp>
      <p:sp>
        <p:nvSpPr>
          <p:cNvPr id="16" name="TextBox 15">
            <a:extLst>
              <a:ext uri="{FF2B5EF4-FFF2-40B4-BE49-F238E27FC236}">
                <a16:creationId xmlns:a16="http://schemas.microsoft.com/office/drawing/2014/main" id="{4903F4B0-770D-1A18-4B28-D31F805EA36A}"/>
              </a:ext>
            </a:extLst>
          </p:cNvPr>
          <p:cNvSpPr txBox="1"/>
          <p:nvPr/>
        </p:nvSpPr>
        <p:spPr>
          <a:xfrm>
            <a:off x="1373213" y="4202631"/>
            <a:ext cx="1676387" cy="369332"/>
          </a:xfrm>
          <a:prstGeom prst="rect">
            <a:avLst/>
          </a:prstGeom>
          <a:noFill/>
        </p:spPr>
        <p:txBody>
          <a:bodyPr wrap="square" rtlCol="0">
            <a:spAutoFit/>
          </a:bodyPr>
          <a:lstStyle/>
          <a:p>
            <a:pPr marL="285750" indent="-285750">
              <a:buFont typeface="Wingdings" panose="05000000000000000000" pitchFamily="2" charset="2"/>
              <a:buChar char="Ø"/>
            </a:pPr>
            <a:r>
              <a:rPr lang="en-IN" b="1" dirty="0">
                <a:latin typeface="Verdana" panose="020B0604030504040204" pitchFamily="34" charset="0"/>
                <a:ea typeface="Verdana" panose="020B0604030504040204" pitchFamily="34" charset="0"/>
              </a:rPr>
              <a:t>At 400°C</a:t>
            </a:r>
          </a:p>
        </p:txBody>
      </p:sp>
      <p:graphicFrame>
        <p:nvGraphicFramePr>
          <p:cNvPr id="24" name="Table 23">
            <a:extLst>
              <a:ext uri="{FF2B5EF4-FFF2-40B4-BE49-F238E27FC236}">
                <a16:creationId xmlns:a16="http://schemas.microsoft.com/office/drawing/2014/main" id="{E6D2D62D-5C3B-206D-A004-1374FF4ACE1A}"/>
              </a:ext>
            </a:extLst>
          </p:cNvPr>
          <p:cNvGraphicFramePr>
            <a:graphicFrameLocks noGrp="1"/>
          </p:cNvGraphicFramePr>
          <p:nvPr>
            <p:extLst>
              <p:ext uri="{D42A27DB-BD31-4B8C-83A1-F6EECF244321}">
                <p14:modId xmlns:p14="http://schemas.microsoft.com/office/powerpoint/2010/main" val="1118655911"/>
              </p:ext>
            </p:extLst>
          </p:nvPr>
        </p:nvGraphicFramePr>
        <p:xfrm>
          <a:off x="662919" y="4738454"/>
          <a:ext cx="3156759" cy="1305632"/>
        </p:xfrm>
        <a:graphic>
          <a:graphicData uri="http://schemas.openxmlformats.org/drawingml/2006/table">
            <a:tbl>
              <a:tblPr>
                <a:tableStyleId>{BDBED569-4797-4DF1-A0F4-6AAB3CD982D8}</a:tableStyleId>
              </a:tblPr>
              <a:tblGrid>
                <a:gridCol w="1915556">
                  <a:extLst>
                    <a:ext uri="{9D8B030D-6E8A-4147-A177-3AD203B41FA5}">
                      <a16:colId xmlns:a16="http://schemas.microsoft.com/office/drawing/2014/main" val="4172656392"/>
                    </a:ext>
                  </a:extLst>
                </a:gridCol>
                <a:gridCol w="1241203">
                  <a:extLst>
                    <a:ext uri="{9D8B030D-6E8A-4147-A177-3AD203B41FA5}">
                      <a16:colId xmlns:a16="http://schemas.microsoft.com/office/drawing/2014/main" val="2011889083"/>
                    </a:ext>
                  </a:extLst>
                </a:gridCol>
              </a:tblGrid>
              <a:tr h="326408">
                <a:tc>
                  <a:txBody>
                    <a:bodyPr/>
                    <a:lstStyle/>
                    <a:p>
                      <a:pPr algn="ctr" fontAlgn="b"/>
                      <a:r>
                        <a:rPr lang="en-IN" sz="1400" b="1" u="none" strike="noStrike" dirty="0">
                          <a:effectLst/>
                        </a:rPr>
                        <a:t>Peak Position (2</a:t>
                      </a:r>
                      <a:r>
                        <a:rPr lang="el-GR" sz="1400" b="1" u="none" strike="noStrike" dirty="0">
                          <a:effectLst/>
                        </a:rPr>
                        <a:t>θ</a:t>
                      </a:r>
                      <a:r>
                        <a:rPr lang="en-IN" sz="1400" b="1" u="none" strike="noStrike" dirty="0">
                          <a:effectLst/>
                        </a:rPr>
                        <a:t>)</a:t>
                      </a:r>
                      <a:endParaRPr lang="en-IN" sz="1400" b="1" i="0" u="none" strike="noStrike" dirty="0">
                        <a:solidFill>
                          <a:srgbClr val="000000"/>
                        </a:solidFill>
                        <a:effectLst/>
                        <a:latin typeface="Verdana" panose="020B0604030504040204" pitchFamily="34" charset="0"/>
                        <a:ea typeface="Verdana" panose="020B0604030504040204" pitchFamily="34" charset="0"/>
                      </a:endParaRPr>
                    </a:p>
                  </a:txBody>
                  <a:tcPr marL="7620" marR="7620" marT="7620" marB="0" anchor="b"/>
                </a:tc>
                <a:tc>
                  <a:txBody>
                    <a:bodyPr/>
                    <a:lstStyle/>
                    <a:p>
                      <a:pPr algn="ctr" fontAlgn="b"/>
                      <a:r>
                        <a:rPr lang="en-IN" sz="1400" b="1" u="none" strike="noStrike" dirty="0">
                          <a:effectLst/>
                        </a:rPr>
                        <a:t>FWHM (</a:t>
                      </a:r>
                      <a:r>
                        <a:rPr lang="el-GR" sz="1400" b="1" u="none" strike="noStrike" dirty="0">
                          <a:effectLst/>
                        </a:rPr>
                        <a:t>β</a:t>
                      </a:r>
                      <a:r>
                        <a:rPr lang="en-IN" sz="1400" b="1" u="none" strike="noStrike" dirty="0">
                          <a:effectLst/>
                        </a:rPr>
                        <a:t>)</a:t>
                      </a:r>
                      <a:endParaRPr lang="en-IN" sz="1400" b="1" i="0" u="none" strike="noStrike" dirty="0">
                        <a:solidFill>
                          <a:srgbClr val="000000"/>
                        </a:solidFill>
                        <a:effectLst/>
                        <a:latin typeface="Verdana" panose="020B0604030504040204" pitchFamily="34" charset="0"/>
                        <a:ea typeface="Verdana" panose="020B0604030504040204" pitchFamily="34" charset="0"/>
                      </a:endParaRPr>
                    </a:p>
                  </a:txBody>
                  <a:tcPr marL="7620" marR="7620" marT="7620" marB="0" anchor="b"/>
                </a:tc>
                <a:extLst>
                  <a:ext uri="{0D108BD9-81ED-4DB2-BD59-A6C34878D82A}">
                    <a16:rowId xmlns:a16="http://schemas.microsoft.com/office/drawing/2014/main" val="1609156402"/>
                  </a:ext>
                </a:extLst>
              </a:tr>
              <a:tr h="326408">
                <a:tc>
                  <a:txBody>
                    <a:bodyPr/>
                    <a:lstStyle/>
                    <a:p>
                      <a:pPr algn="ctr" fontAlgn="b"/>
                      <a:r>
                        <a:rPr lang="en-IN" sz="1400" b="0" i="0" u="none" strike="noStrike" dirty="0">
                          <a:solidFill>
                            <a:srgbClr val="000000"/>
                          </a:solidFill>
                          <a:effectLst/>
                          <a:latin typeface="+mn-lt"/>
                        </a:rPr>
                        <a:t>43.85°</a:t>
                      </a:r>
                    </a:p>
                  </a:txBody>
                  <a:tcPr marL="7620" marR="7620" marT="7620" marB="0" anchor="b"/>
                </a:tc>
                <a:tc>
                  <a:txBody>
                    <a:bodyPr/>
                    <a:lstStyle/>
                    <a:p>
                      <a:pPr algn="ctr" fontAlgn="b"/>
                      <a:r>
                        <a:rPr lang="en-IN" sz="1400" b="0" i="0" u="none" strike="noStrike" dirty="0">
                          <a:solidFill>
                            <a:srgbClr val="000000"/>
                          </a:solidFill>
                          <a:effectLst/>
                          <a:latin typeface="+mn-lt"/>
                        </a:rPr>
                        <a:t>0.30°</a:t>
                      </a:r>
                    </a:p>
                  </a:txBody>
                  <a:tcPr marL="7620" marR="7620" marT="7620" marB="0" anchor="b"/>
                </a:tc>
                <a:extLst>
                  <a:ext uri="{0D108BD9-81ED-4DB2-BD59-A6C34878D82A}">
                    <a16:rowId xmlns:a16="http://schemas.microsoft.com/office/drawing/2014/main" val="2234957566"/>
                  </a:ext>
                </a:extLst>
              </a:tr>
              <a:tr h="326408">
                <a:tc>
                  <a:txBody>
                    <a:bodyPr/>
                    <a:lstStyle/>
                    <a:p>
                      <a:pPr algn="ctr" fontAlgn="b"/>
                      <a:r>
                        <a:rPr lang="en-IN" sz="1400" b="0" i="0" u="none" strike="noStrike" dirty="0">
                          <a:solidFill>
                            <a:srgbClr val="000000"/>
                          </a:solidFill>
                          <a:effectLst/>
                          <a:latin typeface="+mn-lt"/>
                        </a:rPr>
                        <a:t>50.87°</a:t>
                      </a:r>
                    </a:p>
                  </a:txBody>
                  <a:tcPr marL="7620" marR="7620" marT="7620" marB="0" anchor="b"/>
                </a:tc>
                <a:tc>
                  <a:txBody>
                    <a:bodyPr/>
                    <a:lstStyle/>
                    <a:p>
                      <a:pPr algn="ctr" fontAlgn="b"/>
                      <a:r>
                        <a:rPr lang="en-IN" sz="1400" b="0" i="0" u="none" strike="noStrike" dirty="0">
                          <a:solidFill>
                            <a:srgbClr val="000000"/>
                          </a:solidFill>
                          <a:effectLst/>
                          <a:latin typeface="+mn-lt"/>
                        </a:rPr>
                        <a:t>0.54°</a:t>
                      </a:r>
                    </a:p>
                  </a:txBody>
                  <a:tcPr marL="7620" marR="7620" marT="7620" marB="0" anchor="b"/>
                </a:tc>
                <a:extLst>
                  <a:ext uri="{0D108BD9-81ED-4DB2-BD59-A6C34878D82A}">
                    <a16:rowId xmlns:a16="http://schemas.microsoft.com/office/drawing/2014/main" val="2369729782"/>
                  </a:ext>
                </a:extLst>
              </a:tr>
              <a:tr h="326408">
                <a:tc>
                  <a:txBody>
                    <a:bodyPr/>
                    <a:lstStyle/>
                    <a:p>
                      <a:pPr algn="ctr" fontAlgn="b"/>
                      <a:r>
                        <a:rPr lang="en-IN" sz="1400" b="0" i="0" u="none" strike="noStrike" dirty="0">
                          <a:solidFill>
                            <a:srgbClr val="000000"/>
                          </a:solidFill>
                          <a:effectLst/>
                          <a:latin typeface="+mn-lt"/>
                        </a:rPr>
                        <a:t>74.70°</a:t>
                      </a:r>
                    </a:p>
                  </a:txBody>
                  <a:tcPr marL="7620" marR="7620" marT="7620" marB="0" anchor="b"/>
                </a:tc>
                <a:tc>
                  <a:txBody>
                    <a:bodyPr/>
                    <a:lstStyle/>
                    <a:p>
                      <a:pPr algn="ctr" fontAlgn="b"/>
                      <a:r>
                        <a:rPr lang="en-IN" sz="1400" b="0" i="0" u="none" strike="noStrike" dirty="0">
                          <a:solidFill>
                            <a:srgbClr val="000000"/>
                          </a:solidFill>
                          <a:effectLst/>
                          <a:latin typeface="+mn-lt"/>
                        </a:rPr>
                        <a:t>0.45°</a:t>
                      </a:r>
                    </a:p>
                  </a:txBody>
                  <a:tcPr marL="7620" marR="7620" marT="7620" marB="0" anchor="b"/>
                </a:tc>
                <a:extLst>
                  <a:ext uri="{0D108BD9-81ED-4DB2-BD59-A6C34878D82A}">
                    <a16:rowId xmlns:a16="http://schemas.microsoft.com/office/drawing/2014/main" val="72290272"/>
                  </a:ext>
                </a:extLst>
              </a:tr>
            </a:tbl>
          </a:graphicData>
        </a:graphic>
      </p:graphicFrame>
      <p:sp>
        <p:nvSpPr>
          <p:cNvPr id="7" name="Text Box 29">
            <a:extLst>
              <a:ext uri="{FF2B5EF4-FFF2-40B4-BE49-F238E27FC236}">
                <a16:creationId xmlns:a16="http://schemas.microsoft.com/office/drawing/2014/main" id="{E2099853-05D4-7DF1-104C-2DF1100EB0E7}"/>
              </a:ext>
            </a:extLst>
          </p:cNvPr>
          <p:cNvSpPr txBox="1"/>
          <p:nvPr/>
        </p:nvSpPr>
        <p:spPr>
          <a:xfrm>
            <a:off x="8549322" y="6086631"/>
            <a:ext cx="1337628" cy="40011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IN" b="1" kern="100" dirty="0">
                <a:effectLst/>
                <a:ea typeface="Calibri" panose="020F0502020204030204" pitchFamily="34" charset="0"/>
                <a:cs typeface="Times New Roman" panose="02020603050405020304" pitchFamily="18" charset="0"/>
              </a:rPr>
              <a:t>(Degrees)</a:t>
            </a:r>
            <a:endParaRPr lang="en-IN" sz="2800" kern="1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604418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09A8F9A-3FEA-9886-9799-32CD31A5FAC5}"/>
              </a:ext>
            </a:extLst>
          </p:cNvPr>
          <p:cNvPicPr>
            <a:picLocks noChangeAspect="1"/>
          </p:cNvPicPr>
          <p:nvPr/>
        </p:nvPicPr>
        <p:blipFill>
          <a:blip r:embed="rId3"/>
          <a:stretch>
            <a:fillRect/>
          </a:stretch>
        </p:blipFill>
        <p:spPr>
          <a:xfrm>
            <a:off x="2560807" y="1944506"/>
            <a:ext cx="7070387" cy="4242232"/>
          </a:xfrm>
          <a:prstGeom prst="rect">
            <a:avLst/>
          </a:prstGeom>
        </p:spPr>
      </p:pic>
      <p:sp>
        <p:nvSpPr>
          <p:cNvPr id="4" name="Rectangle 3">
            <a:extLst>
              <a:ext uri="{FF2B5EF4-FFF2-40B4-BE49-F238E27FC236}">
                <a16:creationId xmlns:a16="http://schemas.microsoft.com/office/drawing/2014/main" id="{75B52771-B28E-4509-164C-E00489C9107B}"/>
              </a:ext>
            </a:extLst>
          </p:cNvPr>
          <p:cNvSpPr/>
          <p:nvPr/>
        </p:nvSpPr>
        <p:spPr>
          <a:xfrm>
            <a:off x="367645" y="273377"/>
            <a:ext cx="11510128" cy="630653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182C6FB2-A3F7-6101-923D-EF449A3AD5DB}"/>
              </a:ext>
            </a:extLst>
          </p:cNvPr>
          <p:cNvSpPr txBox="1"/>
          <p:nvPr/>
        </p:nvSpPr>
        <p:spPr>
          <a:xfrm>
            <a:off x="5010993" y="605092"/>
            <a:ext cx="2133878" cy="769441"/>
          </a:xfrm>
          <a:prstGeom prst="rect">
            <a:avLst/>
          </a:prstGeom>
          <a:noFill/>
        </p:spPr>
        <p:txBody>
          <a:bodyPr wrap="square" rtlCol="0">
            <a:spAutoFit/>
          </a:bodyPr>
          <a:lstStyle/>
          <a:p>
            <a:r>
              <a:rPr lang="en-IN" sz="4400" b="1" dirty="0">
                <a:latin typeface="Roboto" panose="02000000000000000000" pitchFamily="2" charset="0"/>
                <a:ea typeface="Roboto" panose="02000000000000000000" pitchFamily="2" charset="0"/>
                <a:cs typeface="Roboto" panose="02000000000000000000" pitchFamily="2" charset="0"/>
              </a:rPr>
              <a:t>Results</a:t>
            </a:r>
          </a:p>
        </p:txBody>
      </p:sp>
      <p:sp>
        <p:nvSpPr>
          <p:cNvPr id="3" name="Rectangle 2">
            <a:extLst>
              <a:ext uri="{FF2B5EF4-FFF2-40B4-BE49-F238E27FC236}">
                <a16:creationId xmlns:a16="http://schemas.microsoft.com/office/drawing/2014/main" id="{CE04C1BE-08A7-FE59-8B0F-DB395819745B}"/>
              </a:ext>
            </a:extLst>
          </p:cNvPr>
          <p:cNvSpPr/>
          <p:nvPr/>
        </p:nvSpPr>
        <p:spPr>
          <a:xfrm>
            <a:off x="5010993" y="622166"/>
            <a:ext cx="2053195" cy="735291"/>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2" descr="IIT Indore - Wikipedia">
            <a:extLst>
              <a:ext uri="{FF2B5EF4-FFF2-40B4-BE49-F238E27FC236}">
                <a16:creationId xmlns:a16="http://schemas.microsoft.com/office/drawing/2014/main" id="{48F9D076-EB89-472F-5FB6-CB7C8E7FE2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12544" y="462260"/>
            <a:ext cx="865300" cy="9334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69A57A7-F6AB-2373-A66A-6E900B4A170A}"/>
              </a:ext>
            </a:extLst>
          </p:cNvPr>
          <p:cNvSpPr txBox="1"/>
          <p:nvPr/>
        </p:nvSpPr>
        <p:spPr>
          <a:xfrm>
            <a:off x="662919" y="1544396"/>
            <a:ext cx="10582275" cy="400110"/>
          </a:xfrm>
          <a:prstGeom prst="rect">
            <a:avLst/>
          </a:prstGeom>
          <a:noFill/>
        </p:spPr>
        <p:txBody>
          <a:bodyPr wrap="square" rtlCol="0">
            <a:spAutoFit/>
          </a:bodyPr>
          <a:lstStyle/>
          <a:p>
            <a:pPr marL="342900" indent="-342900">
              <a:buFont typeface="Arial" panose="020B0604020202020204" pitchFamily="34" charset="0"/>
              <a:buChar char="•"/>
            </a:pPr>
            <a:r>
              <a:rPr lang="en-IN" sz="2000" b="1" dirty="0">
                <a:latin typeface="Verdana" panose="020B0604030504040204" pitchFamily="34" charset="0"/>
                <a:ea typeface="Verdana" panose="020B0604030504040204" pitchFamily="34" charset="0"/>
              </a:rPr>
              <a:t>XRD at 600°C</a:t>
            </a:r>
          </a:p>
        </p:txBody>
      </p:sp>
      <p:sp>
        <p:nvSpPr>
          <p:cNvPr id="12" name="TextBox 11">
            <a:extLst>
              <a:ext uri="{FF2B5EF4-FFF2-40B4-BE49-F238E27FC236}">
                <a16:creationId xmlns:a16="http://schemas.microsoft.com/office/drawing/2014/main" id="{24D1E563-3152-FE62-68E9-AAE393B41326}"/>
              </a:ext>
            </a:extLst>
          </p:cNvPr>
          <p:cNvSpPr txBox="1"/>
          <p:nvPr/>
        </p:nvSpPr>
        <p:spPr>
          <a:xfrm>
            <a:off x="5092759" y="2088882"/>
            <a:ext cx="2006482" cy="369332"/>
          </a:xfrm>
          <a:prstGeom prst="rect">
            <a:avLst/>
          </a:prstGeom>
          <a:noFill/>
        </p:spPr>
        <p:txBody>
          <a:bodyPr wrap="square" rtlCol="0">
            <a:spAutoFit/>
          </a:bodyPr>
          <a:lstStyle/>
          <a:p>
            <a:r>
              <a:rPr lang="en-IN" b="1" dirty="0">
                <a:latin typeface="Verdana" panose="020B0604030504040204" pitchFamily="34" charset="0"/>
                <a:ea typeface="Verdana" panose="020B0604030504040204" pitchFamily="34" charset="0"/>
              </a:rPr>
              <a:t>Heating Cycle</a:t>
            </a:r>
          </a:p>
        </p:txBody>
      </p:sp>
      <p:cxnSp>
        <p:nvCxnSpPr>
          <p:cNvPr id="14" name="Straight Arrow Connector 13">
            <a:extLst>
              <a:ext uri="{FF2B5EF4-FFF2-40B4-BE49-F238E27FC236}">
                <a16:creationId xmlns:a16="http://schemas.microsoft.com/office/drawing/2014/main" id="{14930240-1AA1-6AC6-9C05-8C1EDBC034DE}"/>
              </a:ext>
            </a:extLst>
          </p:cNvPr>
          <p:cNvCxnSpPr/>
          <p:nvPr/>
        </p:nvCxnSpPr>
        <p:spPr>
          <a:xfrm flipH="1" flipV="1">
            <a:off x="1852498" y="5492756"/>
            <a:ext cx="1863247" cy="594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2E425E6-00D3-03EC-6B87-24F9BCD1BC91}"/>
              </a:ext>
            </a:extLst>
          </p:cNvPr>
          <p:cNvCxnSpPr/>
          <p:nvPr/>
        </p:nvCxnSpPr>
        <p:spPr>
          <a:xfrm flipV="1">
            <a:off x="6845525" y="1944506"/>
            <a:ext cx="1924050" cy="657406"/>
          </a:xfrm>
          <a:prstGeom prst="straightConnector1">
            <a:avLst/>
          </a:prstGeom>
          <a:ln w="190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A1111BF-72ED-3971-327A-FCA1F4D63C55}"/>
              </a:ext>
            </a:extLst>
          </p:cNvPr>
          <p:cNvSpPr txBox="1"/>
          <p:nvPr/>
        </p:nvSpPr>
        <p:spPr>
          <a:xfrm>
            <a:off x="985723" y="5308090"/>
            <a:ext cx="866775" cy="369332"/>
          </a:xfrm>
          <a:prstGeom prst="rect">
            <a:avLst/>
          </a:prstGeom>
          <a:noFill/>
        </p:spPr>
        <p:txBody>
          <a:bodyPr wrap="square">
            <a:spAutoFit/>
          </a:bodyPr>
          <a:lstStyle/>
          <a:p>
            <a:r>
              <a:rPr lang="en-IN" b="1" dirty="0">
                <a:latin typeface="Verdana" panose="020B0604030504040204" pitchFamily="34" charset="0"/>
                <a:ea typeface="Verdana" panose="020B0604030504040204" pitchFamily="34" charset="0"/>
              </a:rPr>
              <a:t>25°C</a:t>
            </a:r>
            <a:endParaRPr lang="en-IN" dirty="0"/>
          </a:p>
        </p:txBody>
      </p:sp>
      <p:sp>
        <p:nvSpPr>
          <p:cNvPr id="22" name="TextBox 21">
            <a:extLst>
              <a:ext uri="{FF2B5EF4-FFF2-40B4-BE49-F238E27FC236}">
                <a16:creationId xmlns:a16="http://schemas.microsoft.com/office/drawing/2014/main" id="{E9B25342-5D35-56ED-D774-7A9D004BA793}"/>
              </a:ext>
            </a:extLst>
          </p:cNvPr>
          <p:cNvSpPr txBox="1"/>
          <p:nvPr/>
        </p:nvSpPr>
        <p:spPr>
          <a:xfrm>
            <a:off x="8769575" y="1712914"/>
            <a:ext cx="1038225" cy="369332"/>
          </a:xfrm>
          <a:prstGeom prst="rect">
            <a:avLst/>
          </a:prstGeom>
          <a:noFill/>
        </p:spPr>
        <p:txBody>
          <a:bodyPr wrap="square">
            <a:spAutoFit/>
          </a:bodyPr>
          <a:lstStyle/>
          <a:p>
            <a:r>
              <a:rPr lang="en-IN" b="1" dirty="0">
                <a:latin typeface="Verdana" panose="020B0604030504040204" pitchFamily="34" charset="0"/>
                <a:ea typeface="Verdana" panose="020B0604030504040204" pitchFamily="34" charset="0"/>
              </a:rPr>
              <a:t>600°C</a:t>
            </a:r>
            <a:endParaRPr lang="en-IN" dirty="0"/>
          </a:p>
        </p:txBody>
      </p:sp>
      <p:sp>
        <p:nvSpPr>
          <p:cNvPr id="10" name="TextBox 9">
            <a:extLst>
              <a:ext uri="{FF2B5EF4-FFF2-40B4-BE49-F238E27FC236}">
                <a16:creationId xmlns:a16="http://schemas.microsoft.com/office/drawing/2014/main" id="{DD67B120-9693-1649-3AF1-5BAF59431D10}"/>
              </a:ext>
            </a:extLst>
          </p:cNvPr>
          <p:cNvSpPr txBox="1"/>
          <p:nvPr/>
        </p:nvSpPr>
        <p:spPr>
          <a:xfrm>
            <a:off x="4074986" y="4809066"/>
            <a:ext cx="1523630" cy="369332"/>
          </a:xfrm>
          <a:prstGeom prst="rect">
            <a:avLst/>
          </a:prstGeom>
          <a:noFill/>
        </p:spPr>
        <p:txBody>
          <a:bodyPr wrap="square" rtlCol="0">
            <a:spAutoFit/>
          </a:bodyPr>
          <a:lstStyle/>
          <a:p>
            <a:r>
              <a:rPr lang="en-IN" b="1" dirty="0">
                <a:latin typeface="Verdana" panose="020B0604030504040204" pitchFamily="34" charset="0"/>
                <a:ea typeface="Verdana" panose="020B0604030504040204" pitchFamily="34" charset="0"/>
              </a:rPr>
              <a:t>20°C/min</a:t>
            </a:r>
            <a:endParaRPr lang="en-IN" dirty="0"/>
          </a:p>
        </p:txBody>
      </p:sp>
      <p:sp>
        <p:nvSpPr>
          <p:cNvPr id="11" name="TextBox 10">
            <a:extLst>
              <a:ext uri="{FF2B5EF4-FFF2-40B4-BE49-F238E27FC236}">
                <a16:creationId xmlns:a16="http://schemas.microsoft.com/office/drawing/2014/main" id="{C95CE7D9-02D5-14D4-6731-237D9B960CEA}"/>
              </a:ext>
            </a:extLst>
          </p:cNvPr>
          <p:cNvSpPr txBox="1"/>
          <p:nvPr/>
        </p:nvSpPr>
        <p:spPr>
          <a:xfrm>
            <a:off x="6249683" y="4209659"/>
            <a:ext cx="1557867" cy="369332"/>
          </a:xfrm>
          <a:prstGeom prst="rect">
            <a:avLst/>
          </a:prstGeom>
          <a:noFill/>
        </p:spPr>
        <p:txBody>
          <a:bodyPr wrap="square" rtlCol="0">
            <a:spAutoFit/>
          </a:bodyPr>
          <a:lstStyle/>
          <a:p>
            <a:r>
              <a:rPr lang="en-IN" b="1" dirty="0">
                <a:latin typeface="Verdana" panose="020B0604030504040204" pitchFamily="34" charset="0"/>
                <a:ea typeface="Verdana" panose="020B0604030504040204" pitchFamily="34" charset="0"/>
              </a:rPr>
              <a:t>-20°C/min</a:t>
            </a:r>
            <a:endParaRPr lang="en-IN" dirty="0"/>
          </a:p>
        </p:txBody>
      </p:sp>
    </p:spTree>
    <p:extLst>
      <p:ext uri="{BB962C8B-B14F-4D97-AF65-F5344CB8AC3E}">
        <p14:creationId xmlns:p14="http://schemas.microsoft.com/office/powerpoint/2010/main" val="42094863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9311363-5280-22BB-03FD-C85CBC2C0757}"/>
              </a:ext>
            </a:extLst>
          </p:cNvPr>
          <p:cNvPicPr>
            <a:picLocks noChangeAspect="1"/>
          </p:cNvPicPr>
          <p:nvPr/>
        </p:nvPicPr>
        <p:blipFill>
          <a:blip r:embed="rId3"/>
          <a:stretch>
            <a:fillRect/>
          </a:stretch>
        </p:blipFill>
        <p:spPr>
          <a:xfrm>
            <a:off x="4832914" y="1161839"/>
            <a:ext cx="7078819" cy="5418070"/>
          </a:xfrm>
          <a:prstGeom prst="rect">
            <a:avLst/>
          </a:prstGeom>
        </p:spPr>
      </p:pic>
      <p:sp>
        <p:nvSpPr>
          <p:cNvPr id="4" name="Rectangle 3">
            <a:extLst>
              <a:ext uri="{FF2B5EF4-FFF2-40B4-BE49-F238E27FC236}">
                <a16:creationId xmlns:a16="http://schemas.microsoft.com/office/drawing/2014/main" id="{75B52771-B28E-4509-164C-E00489C9107B}"/>
              </a:ext>
            </a:extLst>
          </p:cNvPr>
          <p:cNvSpPr/>
          <p:nvPr/>
        </p:nvSpPr>
        <p:spPr>
          <a:xfrm>
            <a:off x="367645" y="273377"/>
            <a:ext cx="11510128" cy="630653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182C6FB2-A3F7-6101-923D-EF449A3AD5DB}"/>
              </a:ext>
            </a:extLst>
          </p:cNvPr>
          <p:cNvSpPr txBox="1"/>
          <p:nvPr/>
        </p:nvSpPr>
        <p:spPr>
          <a:xfrm>
            <a:off x="5010993" y="605092"/>
            <a:ext cx="2133878" cy="769441"/>
          </a:xfrm>
          <a:prstGeom prst="rect">
            <a:avLst/>
          </a:prstGeom>
          <a:noFill/>
        </p:spPr>
        <p:txBody>
          <a:bodyPr wrap="square" rtlCol="0">
            <a:spAutoFit/>
          </a:bodyPr>
          <a:lstStyle/>
          <a:p>
            <a:r>
              <a:rPr lang="en-IN" sz="4400" b="1" dirty="0">
                <a:latin typeface="Roboto" panose="02000000000000000000" pitchFamily="2" charset="0"/>
                <a:ea typeface="Roboto" panose="02000000000000000000" pitchFamily="2" charset="0"/>
                <a:cs typeface="Roboto" panose="02000000000000000000" pitchFamily="2" charset="0"/>
              </a:rPr>
              <a:t>Results</a:t>
            </a:r>
          </a:p>
        </p:txBody>
      </p:sp>
      <p:sp>
        <p:nvSpPr>
          <p:cNvPr id="3" name="Rectangle 2">
            <a:extLst>
              <a:ext uri="{FF2B5EF4-FFF2-40B4-BE49-F238E27FC236}">
                <a16:creationId xmlns:a16="http://schemas.microsoft.com/office/drawing/2014/main" id="{CE04C1BE-08A7-FE59-8B0F-DB395819745B}"/>
              </a:ext>
            </a:extLst>
          </p:cNvPr>
          <p:cNvSpPr/>
          <p:nvPr/>
        </p:nvSpPr>
        <p:spPr>
          <a:xfrm>
            <a:off x="5010993" y="622166"/>
            <a:ext cx="2053195" cy="735291"/>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2" descr="IIT Indore - Wikipedia">
            <a:extLst>
              <a:ext uri="{FF2B5EF4-FFF2-40B4-BE49-F238E27FC236}">
                <a16:creationId xmlns:a16="http://schemas.microsoft.com/office/drawing/2014/main" id="{48F9D076-EB89-472F-5FB6-CB7C8E7FE2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12544" y="462260"/>
            <a:ext cx="865300" cy="9334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69A57A7-F6AB-2373-A66A-6E900B4A170A}"/>
              </a:ext>
            </a:extLst>
          </p:cNvPr>
          <p:cNvSpPr txBox="1"/>
          <p:nvPr/>
        </p:nvSpPr>
        <p:spPr>
          <a:xfrm>
            <a:off x="662919" y="1544396"/>
            <a:ext cx="10582275" cy="400110"/>
          </a:xfrm>
          <a:prstGeom prst="rect">
            <a:avLst/>
          </a:prstGeom>
          <a:noFill/>
        </p:spPr>
        <p:txBody>
          <a:bodyPr wrap="square" rtlCol="0">
            <a:spAutoFit/>
          </a:bodyPr>
          <a:lstStyle/>
          <a:p>
            <a:pPr marL="342900" indent="-342900">
              <a:buFont typeface="Arial" panose="020B0604020202020204" pitchFamily="34" charset="0"/>
              <a:buChar char="•"/>
            </a:pPr>
            <a:r>
              <a:rPr lang="en-IN" sz="2000" b="1" dirty="0">
                <a:latin typeface="Verdana" panose="020B0604030504040204" pitchFamily="34" charset="0"/>
                <a:ea typeface="Verdana" panose="020B0604030504040204" pitchFamily="34" charset="0"/>
              </a:rPr>
              <a:t>XRD at 600°C</a:t>
            </a:r>
          </a:p>
        </p:txBody>
      </p:sp>
      <p:graphicFrame>
        <p:nvGraphicFramePr>
          <p:cNvPr id="10" name="Table 9">
            <a:extLst>
              <a:ext uri="{FF2B5EF4-FFF2-40B4-BE49-F238E27FC236}">
                <a16:creationId xmlns:a16="http://schemas.microsoft.com/office/drawing/2014/main" id="{7464D21E-0871-7325-7C3F-B4EF00106F43}"/>
              </a:ext>
            </a:extLst>
          </p:cNvPr>
          <p:cNvGraphicFramePr>
            <a:graphicFrameLocks noGrp="1"/>
          </p:cNvGraphicFramePr>
          <p:nvPr>
            <p:extLst>
              <p:ext uri="{D42A27DB-BD31-4B8C-83A1-F6EECF244321}">
                <p14:modId xmlns:p14="http://schemas.microsoft.com/office/powerpoint/2010/main" val="2974699116"/>
              </p:ext>
            </p:extLst>
          </p:nvPr>
        </p:nvGraphicFramePr>
        <p:xfrm>
          <a:off x="662919" y="2602590"/>
          <a:ext cx="3156759" cy="1305632"/>
        </p:xfrm>
        <a:graphic>
          <a:graphicData uri="http://schemas.openxmlformats.org/drawingml/2006/table">
            <a:tbl>
              <a:tblPr>
                <a:tableStyleId>{BDBED569-4797-4DF1-A0F4-6AAB3CD982D8}</a:tableStyleId>
              </a:tblPr>
              <a:tblGrid>
                <a:gridCol w="1936348">
                  <a:extLst>
                    <a:ext uri="{9D8B030D-6E8A-4147-A177-3AD203B41FA5}">
                      <a16:colId xmlns:a16="http://schemas.microsoft.com/office/drawing/2014/main" val="4172656392"/>
                    </a:ext>
                  </a:extLst>
                </a:gridCol>
                <a:gridCol w="1220411">
                  <a:extLst>
                    <a:ext uri="{9D8B030D-6E8A-4147-A177-3AD203B41FA5}">
                      <a16:colId xmlns:a16="http://schemas.microsoft.com/office/drawing/2014/main" val="2011889083"/>
                    </a:ext>
                  </a:extLst>
                </a:gridCol>
              </a:tblGrid>
              <a:tr h="326408">
                <a:tc>
                  <a:txBody>
                    <a:bodyPr/>
                    <a:lstStyle/>
                    <a:p>
                      <a:pPr algn="ctr" fontAlgn="b"/>
                      <a:r>
                        <a:rPr lang="en-IN" sz="1400" b="1" u="none" strike="noStrike" dirty="0">
                          <a:effectLst/>
                        </a:rPr>
                        <a:t>Peak Position (2</a:t>
                      </a:r>
                      <a:r>
                        <a:rPr lang="el-GR" sz="1400" b="1" u="none" strike="noStrike" dirty="0">
                          <a:effectLst/>
                        </a:rPr>
                        <a:t>θ</a:t>
                      </a:r>
                      <a:r>
                        <a:rPr lang="en-IN" sz="1400" b="1" u="none" strike="noStrike" dirty="0">
                          <a:effectLst/>
                        </a:rPr>
                        <a:t>)</a:t>
                      </a:r>
                      <a:endParaRPr lang="en-IN" sz="1400" b="1" i="0" u="none" strike="noStrike" dirty="0">
                        <a:solidFill>
                          <a:srgbClr val="000000"/>
                        </a:solidFill>
                        <a:effectLst/>
                        <a:latin typeface="Verdana" panose="020B0604030504040204" pitchFamily="34" charset="0"/>
                        <a:ea typeface="Verdana" panose="020B0604030504040204" pitchFamily="34" charset="0"/>
                      </a:endParaRPr>
                    </a:p>
                  </a:txBody>
                  <a:tcPr marL="7620" marR="7620" marT="7620" marB="0" anchor="b"/>
                </a:tc>
                <a:tc>
                  <a:txBody>
                    <a:bodyPr/>
                    <a:lstStyle/>
                    <a:p>
                      <a:pPr algn="ctr" fontAlgn="b"/>
                      <a:r>
                        <a:rPr lang="en-IN" sz="1400" b="1" u="none" strike="noStrike" dirty="0">
                          <a:effectLst/>
                        </a:rPr>
                        <a:t>FWHM (</a:t>
                      </a:r>
                      <a:r>
                        <a:rPr lang="el-GR" sz="1400" b="1" u="none" strike="noStrike" dirty="0">
                          <a:effectLst/>
                        </a:rPr>
                        <a:t>β</a:t>
                      </a:r>
                      <a:r>
                        <a:rPr lang="en-IN" sz="1400" b="1" u="none" strike="noStrike" dirty="0">
                          <a:effectLst/>
                        </a:rPr>
                        <a:t>)</a:t>
                      </a:r>
                      <a:endParaRPr lang="en-IN" sz="1400" b="1" i="0" u="none" strike="noStrike" dirty="0">
                        <a:solidFill>
                          <a:srgbClr val="000000"/>
                        </a:solidFill>
                        <a:effectLst/>
                        <a:latin typeface="Verdana" panose="020B0604030504040204" pitchFamily="34" charset="0"/>
                        <a:ea typeface="Verdana" panose="020B0604030504040204" pitchFamily="34" charset="0"/>
                      </a:endParaRPr>
                    </a:p>
                  </a:txBody>
                  <a:tcPr marL="7620" marR="7620" marT="7620" marB="0" anchor="b"/>
                </a:tc>
                <a:extLst>
                  <a:ext uri="{0D108BD9-81ED-4DB2-BD59-A6C34878D82A}">
                    <a16:rowId xmlns:a16="http://schemas.microsoft.com/office/drawing/2014/main" val="1609156402"/>
                  </a:ext>
                </a:extLst>
              </a:tr>
              <a:tr h="326408">
                <a:tc>
                  <a:txBody>
                    <a:bodyPr/>
                    <a:lstStyle/>
                    <a:p>
                      <a:pPr algn="ctr" fontAlgn="b"/>
                      <a:r>
                        <a:rPr lang="en-IN" sz="1400" b="0" i="0" u="none" strike="noStrike" dirty="0">
                          <a:solidFill>
                            <a:srgbClr val="000000"/>
                          </a:solidFill>
                          <a:effectLst/>
                          <a:latin typeface="+mn-lt"/>
                        </a:rPr>
                        <a:t>44.00°</a:t>
                      </a:r>
                    </a:p>
                  </a:txBody>
                  <a:tcPr marL="7620" marR="7620" marT="7620" marB="0" anchor="b"/>
                </a:tc>
                <a:tc>
                  <a:txBody>
                    <a:bodyPr/>
                    <a:lstStyle/>
                    <a:p>
                      <a:pPr algn="ctr" fontAlgn="b"/>
                      <a:r>
                        <a:rPr lang="en-IN" sz="1400" b="0" i="0" u="none" strike="noStrike" dirty="0">
                          <a:solidFill>
                            <a:srgbClr val="000000"/>
                          </a:solidFill>
                          <a:effectLst/>
                          <a:latin typeface="+mn-lt"/>
                        </a:rPr>
                        <a:t>0.27°</a:t>
                      </a:r>
                    </a:p>
                  </a:txBody>
                  <a:tcPr marL="7620" marR="7620" marT="7620" marB="0" anchor="b"/>
                </a:tc>
                <a:extLst>
                  <a:ext uri="{0D108BD9-81ED-4DB2-BD59-A6C34878D82A}">
                    <a16:rowId xmlns:a16="http://schemas.microsoft.com/office/drawing/2014/main" val="2234957566"/>
                  </a:ext>
                </a:extLst>
              </a:tr>
              <a:tr h="326408">
                <a:tc>
                  <a:txBody>
                    <a:bodyPr/>
                    <a:lstStyle/>
                    <a:p>
                      <a:pPr algn="ctr" fontAlgn="b"/>
                      <a:r>
                        <a:rPr lang="en-IN" sz="1400" b="0" i="0" u="none" strike="noStrike" dirty="0">
                          <a:solidFill>
                            <a:srgbClr val="000000"/>
                          </a:solidFill>
                          <a:effectLst/>
                          <a:latin typeface="+mn-lt"/>
                        </a:rPr>
                        <a:t>51.00°</a:t>
                      </a:r>
                    </a:p>
                  </a:txBody>
                  <a:tcPr marL="7620" marR="7620" marT="7620" marB="0" anchor="b"/>
                </a:tc>
                <a:tc>
                  <a:txBody>
                    <a:bodyPr/>
                    <a:lstStyle/>
                    <a:p>
                      <a:pPr algn="ctr" fontAlgn="b"/>
                      <a:r>
                        <a:rPr lang="en-IN" sz="1400" b="0" i="0" u="none" strike="noStrike" dirty="0">
                          <a:solidFill>
                            <a:srgbClr val="000000"/>
                          </a:solidFill>
                          <a:effectLst/>
                          <a:latin typeface="+mn-lt"/>
                        </a:rPr>
                        <a:t>0.58°</a:t>
                      </a:r>
                    </a:p>
                  </a:txBody>
                  <a:tcPr marL="7620" marR="7620" marT="7620" marB="0" anchor="b"/>
                </a:tc>
                <a:extLst>
                  <a:ext uri="{0D108BD9-81ED-4DB2-BD59-A6C34878D82A}">
                    <a16:rowId xmlns:a16="http://schemas.microsoft.com/office/drawing/2014/main" val="2369729782"/>
                  </a:ext>
                </a:extLst>
              </a:tr>
              <a:tr h="326408">
                <a:tc>
                  <a:txBody>
                    <a:bodyPr/>
                    <a:lstStyle/>
                    <a:p>
                      <a:pPr algn="ctr" fontAlgn="b"/>
                      <a:r>
                        <a:rPr lang="en-IN" sz="1400" b="0" i="0" u="none" strike="noStrike" dirty="0">
                          <a:solidFill>
                            <a:srgbClr val="000000"/>
                          </a:solidFill>
                          <a:effectLst/>
                          <a:latin typeface="+mn-lt"/>
                        </a:rPr>
                        <a:t>74.96°</a:t>
                      </a:r>
                    </a:p>
                  </a:txBody>
                  <a:tcPr marL="7620" marR="7620" marT="7620" marB="0" anchor="b"/>
                </a:tc>
                <a:tc>
                  <a:txBody>
                    <a:bodyPr/>
                    <a:lstStyle/>
                    <a:p>
                      <a:pPr algn="ctr" fontAlgn="b"/>
                      <a:r>
                        <a:rPr lang="en-IN" sz="1400" b="0" i="0" u="none" strike="noStrike" dirty="0">
                          <a:solidFill>
                            <a:srgbClr val="000000"/>
                          </a:solidFill>
                          <a:effectLst/>
                          <a:latin typeface="+mn-lt"/>
                        </a:rPr>
                        <a:t>0.42°</a:t>
                      </a:r>
                    </a:p>
                  </a:txBody>
                  <a:tcPr marL="7620" marR="7620" marT="7620" marB="0" anchor="b"/>
                </a:tc>
                <a:extLst>
                  <a:ext uri="{0D108BD9-81ED-4DB2-BD59-A6C34878D82A}">
                    <a16:rowId xmlns:a16="http://schemas.microsoft.com/office/drawing/2014/main" val="72290272"/>
                  </a:ext>
                </a:extLst>
              </a:tr>
            </a:tbl>
          </a:graphicData>
        </a:graphic>
      </p:graphicFrame>
      <p:sp>
        <p:nvSpPr>
          <p:cNvPr id="11" name="TextBox 10">
            <a:extLst>
              <a:ext uri="{FF2B5EF4-FFF2-40B4-BE49-F238E27FC236}">
                <a16:creationId xmlns:a16="http://schemas.microsoft.com/office/drawing/2014/main" id="{D1E642F0-8C4B-D7BD-3F10-0DA4473910B6}"/>
              </a:ext>
            </a:extLst>
          </p:cNvPr>
          <p:cNvSpPr txBox="1"/>
          <p:nvPr/>
        </p:nvSpPr>
        <p:spPr>
          <a:xfrm>
            <a:off x="1373213" y="2088882"/>
            <a:ext cx="1676387" cy="369332"/>
          </a:xfrm>
          <a:prstGeom prst="rect">
            <a:avLst/>
          </a:prstGeom>
          <a:noFill/>
        </p:spPr>
        <p:txBody>
          <a:bodyPr wrap="square" rtlCol="0">
            <a:spAutoFit/>
          </a:bodyPr>
          <a:lstStyle/>
          <a:p>
            <a:pPr marL="285750" indent="-285750">
              <a:buFont typeface="Wingdings" panose="05000000000000000000" pitchFamily="2" charset="2"/>
              <a:buChar char="Ø"/>
            </a:pPr>
            <a:r>
              <a:rPr lang="en-IN" b="1" dirty="0">
                <a:latin typeface="Verdana" panose="020B0604030504040204" pitchFamily="34" charset="0"/>
                <a:ea typeface="Verdana" panose="020B0604030504040204" pitchFamily="34" charset="0"/>
              </a:rPr>
              <a:t>At 25°C</a:t>
            </a:r>
          </a:p>
        </p:txBody>
      </p:sp>
      <p:sp>
        <p:nvSpPr>
          <p:cNvPr id="16" name="TextBox 15">
            <a:extLst>
              <a:ext uri="{FF2B5EF4-FFF2-40B4-BE49-F238E27FC236}">
                <a16:creationId xmlns:a16="http://schemas.microsoft.com/office/drawing/2014/main" id="{4903F4B0-770D-1A18-4B28-D31F805EA36A}"/>
              </a:ext>
            </a:extLst>
          </p:cNvPr>
          <p:cNvSpPr txBox="1"/>
          <p:nvPr/>
        </p:nvSpPr>
        <p:spPr>
          <a:xfrm>
            <a:off x="1373213" y="4202631"/>
            <a:ext cx="1676387" cy="369332"/>
          </a:xfrm>
          <a:prstGeom prst="rect">
            <a:avLst/>
          </a:prstGeom>
          <a:noFill/>
        </p:spPr>
        <p:txBody>
          <a:bodyPr wrap="square" rtlCol="0">
            <a:spAutoFit/>
          </a:bodyPr>
          <a:lstStyle/>
          <a:p>
            <a:pPr marL="285750" indent="-285750">
              <a:buFont typeface="Wingdings" panose="05000000000000000000" pitchFamily="2" charset="2"/>
              <a:buChar char="Ø"/>
            </a:pPr>
            <a:r>
              <a:rPr lang="en-IN" b="1" dirty="0">
                <a:latin typeface="Verdana" panose="020B0604030504040204" pitchFamily="34" charset="0"/>
                <a:ea typeface="Verdana" panose="020B0604030504040204" pitchFamily="34" charset="0"/>
              </a:rPr>
              <a:t>At 600°C</a:t>
            </a:r>
          </a:p>
        </p:txBody>
      </p:sp>
      <p:graphicFrame>
        <p:nvGraphicFramePr>
          <p:cNvPr id="24" name="Table 23">
            <a:extLst>
              <a:ext uri="{FF2B5EF4-FFF2-40B4-BE49-F238E27FC236}">
                <a16:creationId xmlns:a16="http://schemas.microsoft.com/office/drawing/2014/main" id="{E6D2D62D-5C3B-206D-A004-1374FF4ACE1A}"/>
              </a:ext>
            </a:extLst>
          </p:cNvPr>
          <p:cNvGraphicFramePr>
            <a:graphicFrameLocks noGrp="1"/>
          </p:cNvGraphicFramePr>
          <p:nvPr>
            <p:extLst>
              <p:ext uri="{D42A27DB-BD31-4B8C-83A1-F6EECF244321}">
                <p14:modId xmlns:p14="http://schemas.microsoft.com/office/powerpoint/2010/main" val="3601488805"/>
              </p:ext>
            </p:extLst>
          </p:nvPr>
        </p:nvGraphicFramePr>
        <p:xfrm>
          <a:off x="662919" y="4738454"/>
          <a:ext cx="3156759" cy="1305632"/>
        </p:xfrm>
        <a:graphic>
          <a:graphicData uri="http://schemas.openxmlformats.org/drawingml/2006/table">
            <a:tbl>
              <a:tblPr>
                <a:tableStyleId>{BDBED569-4797-4DF1-A0F4-6AAB3CD982D8}</a:tableStyleId>
              </a:tblPr>
              <a:tblGrid>
                <a:gridCol w="1915556">
                  <a:extLst>
                    <a:ext uri="{9D8B030D-6E8A-4147-A177-3AD203B41FA5}">
                      <a16:colId xmlns:a16="http://schemas.microsoft.com/office/drawing/2014/main" val="4172656392"/>
                    </a:ext>
                  </a:extLst>
                </a:gridCol>
                <a:gridCol w="1241203">
                  <a:extLst>
                    <a:ext uri="{9D8B030D-6E8A-4147-A177-3AD203B41FA5}">
                      <a16:colId xmlns:a16="http://schemas.microsoft.com/office/drawing/2014/main" val="2011889083"/>
                    </a:ext>
                  </a:extLst>
                </a:gridCol>
              </a:tblGrid>
              <a:tr h="326408">
                <a:tc>
                  <a:txBody>
                    <a:bodyPr/>
                    <a:lstStyle/>
                    <a:p>
                      <a:pPr algn="ctr" fontAlgn="b"/>
                      <a:r>
                        <a:rPr lang="en-IN" sz="1400" b="1" u="none" strike="noStrike" dirty="0">
                          <a:effectLst/>
                        </a:rPr>
                        <a:t>Peak Position (2</a:t>
                      </a:r>
                      <a:r>
                        <a:rPr lang="el-GR" sz="1400" b="1" u="none" strike="noStrike" dirty="0">
                          <a:effectLst/>
                        </a:rPr>
                        <a:t>θ</a:t>
                      </a:r>
                      <a:r>
                        <a:rPr lang="en-IN" sz="1400" b="1" u="none" strike="noStrike" dirty="0">
                          <a:effectLst/>
                        </a:rPr>
                        <a:t>)</a:t>
                      </a:r>
                      <a:endParaRPr lang="en-IN" sz="1400" b="1" i="0" u="none" strike="noStrike" dirty="0">
                        <a:solidFill>
                          <a:srgbClr val="000000"/>
                        </a:solidFill>
                        <a:effectLst/>
                        <a:latin typeface="Verdana" panose="020B0604030504040204" pitchFamily="34" charset="0"/>
                        <a:ea typeface="Verdana" panose="020B0604030504040204" pitchFamily="34" charset="0"/>
                      </a:endParaRPr>
                    </a:p>
                  </a:txBody>
                  <a:tcPr marL="7620" marR="7620" marT="7620" marB="0" anchor="b"/>
                </a:tc>
                <a:tc>
                  <a:txBody>
                    <a:bodyPr/>
                    <a:lstStyle/>
                    <a:p>
                      <a:pPr algn="ctr" fontAlgn="b"/>
                      <a:r>
                        <a:rPr lang="en-IN" sz="1400" b="1" u="none" strike="noStrike" dirty="0">
                          <a:effectLst/>
                        </a:rPr>
                        <a:t>FWHM (</a:t>
                      </a:r>
                      <a:r>
                        <a:rPr lang="el-GR" sz="1400" b="1" u="none" strike="noStrike" dirty="0">
                          <a:effectLst/>
                        </a:rPr>
                        <a:t>β</a:t>
                      </a:r>
                      <a:r>
                        <a:rPr lang="en-IN" sz="1400" b="1" u="none" strike="noStrike" dirty="0">
                          <a:effectLst/>
                        </a:rPr>
                        <a:t>)</a:t>
                      </a:r>
                      <a:endParaRPr lang="en-IN" sz="1400" b="1" i="0" u="none" strike="noStrike" dirty="0">
                        <a:solidFill>
                          <a:srgbClr val="000000"/>
                        </a:solidFill>
                        <a:effectLst/>
                        <a:latin typeface="Verdana" panose="020B0604030504040204" pitchFamily="34" charset="0"/>
                        <a:ea typeface="Verdana" panose="020B0604030504040204" pitchFamily="34" charset="0"/>
                      </a:endParaRPr>
                    </a:p>
                  </a:txBody>
                  <a:tcPr marL="7620" marR="7620" marT="7620" marB="0" anchor="b"/>
                </a:tc>
                <a:extLst>
                  <a:ext uri="{0D108BD9-81ED-4DB2-BD59-A6C34878D82A}">
                    <a16:rowId xmlns:a16="http://schemas.microsoft.com/office/drawing/2014/main" val="1609156402"/>
                  </a:ext>
                </a:extLst>
              </a:tr>
              <a:tr h="326408">
                <a:tc>
                  <a:txBody>
                    <a:bodyPr/>
                    <a:lstStyle/>
                    <a:p>
                      <a:pPr algn="ctr" fontAlgn="b"/>
                      <a:r>
                        <a:rPr lang="en-IN" sz="1400" b="0" i="0" u="none" strike="noStrike" dirty="0">
                          <a:solidFill>
                            <a:srgbClr val="000000"/>
                          </a:solidFill>
                          <a:effectLst/>
                          <a:latin typeface="+mn-lt"/>
                        </a:rPr>
                        <a:t>43.71°</a:t>
                      </a:r>
                    </a:p>
                  </a:txBody>
                  <a:tcPr marL="7620" marR="7620" marT="7620" marB="0" anchor="b"/>
                </a:tc>
                <a:tc>
                  <a:txBody>
                    <a:bodyPr/>
                    <a:lstStyle/>
                    <a:p>
                      <a:pPr algn="ctr" fontAlgn="b"/>
                      <a:r>
                        <a:rPr lang="en-IN" sz="1400" b="0" i="0" u="none" strike="noStrike" dirty="0">
                          <a:solidFill>
                            <a:srgbClr val="000000"/>
                          </a:solidFill>
                          <a:effectLst/>
                          <a:latin typeface="+mn-lt"/>
                        </a:rPr>
                        <a:t>0.27°</a:t>
                      </a:r>
                    </a:p>
                  </a:txBody>
                  <a:tcPr marL="7620" marR="7620" marT="7620" marB="0" anchor="b"/>
                </a:tc>
                <a:extLst>
                  <a:ext uri="{0D108BD9-81ED-4DB2-BD59-A6C34878D82A}">
                    <a16:rowId xmlns:a16="http://schemas.microsoft.com/office/drawing/2014/main" val="2234957566"/>
                  </a:ext>
                </a:extLst>
              </a:tr>
              <a:tr h="326408">
                <a:tc>
                  <a:txBody>
                    <a:bodyPr/>
                    <a:lstStyle/>
                    <a:p>
                      <a:pPr algn="ctr" fontAlgn="b"/>
                      <a:r>
                        <a:rPr lang="en-IN" sz="1400" b="0" i="0" u="none" strike="noStrike" dirty="0">
                          <a:solidFill>
                            <a:srgbClr val="000000"/>
                          </a:solidFill>
                          <a:effectLst/>
                          <a:latin typeface="+mn-lt"/>
                        </a:rPr>
                        <a:t>50.68°</a:t>
                      </a:r>
                    </a:p>
                  </a:txBody>
                  <a:tcPr marL="7620" marR="7620" marT="7620" marB="0" anchor="b"/>
                </a:tc>
                <a:tc>
                  <a:txBody>
                    <a:bodyPr/>
                    <a:lstStyle/>
                    <a:p>
                      <a:pPr algn="ctr" fontAlgn="b"/>
                      <a:r>
                        <a:rPr lang="en-IN" sz="1400" b="0" i="0" u="none" strike="noStrike" dirty="0">
                          <a:solidFill>
                            <a:srgbClr val="000000"/>
                          </a:solidFill>
                          <a:effectLst/>
                          <a:latin typeface="+mn-lt"/>
                        </a:rPr>
                        <a:t>0.58°</a:t>
                      </a:r>
                    </a:p>
                  </a:txBody>
                  <a:tcPr marL="7620" marR="7620" marT="7620" marB="0" anchor="b"/>
                </a:tc>
                <a:extLst>
                  <a:ext uri="{0D108BD9-81ED-4DB2-BD59-A6C34878D82A}">
                    <a16:rowId xmlns:a16="http://schemas.microsoft.com/office/drawing/2014/main" val="2369729782"/>
                  </a:ext>
                </a:extLst>
              </a:tr>
              <a:tr h="326408">
                <a:tc>
                  <a:txBody>
                    <a:bodyPr/>
                    <a:lstStyle/>
                    <a:p>
                      <a:pPr algn="ctr" fontAlgn="b"/>
                      <a:r>
                        <a:rPr lang="en-IN" sz="1400" b="0" i="0" u="none" strike="noStrike" dirty="0">
                          <a:solidFill>
                            <a:srgbClr val="000000"/>
                          </a:solidFill>
                          <a:effectLst/>
                          <a:latin typeface="+mn-lt"/>
                        </a:rPr>
                        <a:t>74.43°</a:t>
                      </a:r>
                    </a:p>
                  </a:txBody>
                  <a:tcPr marL="7620" marR="7620" marT="7620" marB="0" anchor="b"/>
                </a:tc>
                <a:tc>
                  <a:txBody>
                    <a:bodyPr/>
                    <a:lstStyle/>
                    <a:p>
                      <a:pPr algn="ctr" fontAlgn="b"/>
                      <a:r>
                        <a:rPr lang="en-IN" sz="1400" b="0" i="0" u="none" strike="noStrike" dirty="0">
                          <a:solidFill>
                            <a:srgbClr val="000000"/>
                          </a:solidFill>
                          <a:effectLst/>
                          <a:latin typeface="+mn-lt"/>
                        </a:rPr>
                        <a:t>0.41°</a:t>
                      </a:r>
                    </a:p>
                  </a:txBody>
                  <a:tcPr marL="7620" marR="7620" marT="7620" marB="0" anchor="b"/>
                </a:tc>
                <a:extLst>
                  <a:ext uri="{0D108BD9-81ED-4DB2-BD59-A6C34878D82A}">
                    <a16:rowId xmlns:a16="http://schemas.microsoft.com/office/drawing/2014/main" val="72290272"/>
                  </a:ext>
                </a:extLst>
              </a:tr>
            </a:tbl>
          </a:graphicData>
        </a:graphic>
      </p:graphicFrame>
      <p:sp>
        <p:nvSpPr>
          <p:cNvPr id="8" name="Text Box 29">
            <a:extLst>
              <a:ext uri="{FF2B5EF4-FFF2-40B4-BE49-F238E27FC236}">
                <a16:creationId xmlns:a16="http://schemas.microsoft.com/office/drawing/2014/main" id="{A64B84E2-3EEA-5B7C-AF66-401EE03307FC}"/>
              </a:ext>
            </a:extLst>
          </p:cNvPr>
          <p:cNvSpPr txBox="1"/>
          <p:nvPr/>
        </p:nvSpPr>
        <p:spPr>
          <a:xfrm>
            <a:off x="8711247" y="6080507"/>
            <a:ext cx="1337628" cy="40011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IN" b="1" kern="100" dirty="0">
                <a:effectLst/>
                <a:ea typeface="Calibri" panose="020F0502020204030204" pitchFamily="34" charset="0"/>
                <a:cs typeface="Times New Roman" panose="02020603050405020304" pitchFamily="18" charset="0"/>
              </a:rPr>
              <a:t>(Degrees)</a:t>
            </a:r>
            <a:endParaRPr lang="en-IN" sz="2800" kern="1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017284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9BB006E-340D-53CE-38F5-B727FB1B05C4}"/>
              </a:ext>
            </a:extLst>
          </p:cNvPr>
          <p:cNvPicPr>
            <a:picLocks noChangeAspect="1"/>
          </p:cNvPicPr>
          <p:nvPr/>
        </p:nvPicPr>
        <p:blipFill>
          <a:blip r:embed="rId3"/>
          <a:stretch>
            <a:fillRect/>
          </a:stretch>
        </p:blipFill>
        <p:spPr>
          <a:xfrm>
            <a:off x="2656408" y="2088882"/>
            <a:ext cx="6932602" cy="4159561"/>
          </a:xfrm>
          <a:prstGeom prst="rect">
            <a:avLst/>
          </a:prstGeom>
        </p:spPr>
      </p:pic>
      <p:sp>
        <p:nvSpPr>
          <p:cNvPr id="4" name="Rectangle 3">
            <a:extLst>
              <a:ext uri="{FF2B5EF4-FFF2-40B4-BE49-F238E27FC236}">
                <a16:creationId xmlns:a16="http://schemas.microsoft.com/office/drawing/2014/main" id="{75B52771-B28E-4509-164C-E00489C9107B}"/>
              </a:ext>
            </a:extLst>
          </p:cNvPr>
          <p:cNvSpPr/>
          <p:nvPr/>
        </p:nvSpPr>
        <p:spPr>
          <a:xfrm>
            <a:off x="367645" y="273377"/>
            <a:ext cx="11510128" cy="630653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182C6FB2-A3F7-6101-923D-EF449A3AD5DB}"/>
              </a:ext>
            </a:extLst>
          </p:cNvPr>
          <p:cNvSpPr txBox="1"/>
          <p:nvPr/>
        </p:nvSpPr>
        <p:spPr>
          <a:xfrm>
            <a:off x="5010993" y="605092"/>
            <a:ext cx="2133878" cy="769441"/>
          </a:xfrm>
          <a:prstGeom prst="rect">
            <a:avLst/>
          </a:prstGeom>
          <a:noFill/>
        </p:spPr>
        <p:txBody>
          <a:bodyPr wrap="square" rtlCol="0">
            <a:spAutoFit/>
          </a:bodyPr>
          <a:lstStyle/>
          <a:p>
            <a:r>
              <a:rPr lang="en-IN" sz="4400" b="1" dirty="0">
                <a:latin typeface="Roboto" panose="02000000000000000000" pitchFamily="2" charset="0"/>
                <a:ea typeface="Roboto" panose="02000000000000000000" pitchFamily="2" charset="0"/>
                <a:cs typeface="Roboto" panose="02000000000000000000" pitchFamily="2" charset="0"/>
              </a:rPr>
              <a:t>Results</a:t>
            </a:r>
          </a:p>
        </p:txBody>
      </p:sp>
      <p:sp>
        <p:nvSpPr>
          <p:cNvPr id="3" name="Rectangle 2">
            <a:extLst>
              <a:ext uri="{FF2B5EF4-FFF2-40B4-BE49-F238E27FC236}">
                <a16:creationId xmlns:a16="http://schemas.microsoft.com/office/drawing/2014/main" id="{CE04C1BE-08A7-FE59-8B0F-DB395819745B}"/>
              </a:ext>
            </a:extLst>
          </p:cNvPr>
          <p:cNvSpPr/>
          <p:nvPr/>
        </p:nvSpPr>
        <p:spPr>
          <a:xfrm>
            <a:off x="5010993" y="622166"/>
            <a:ext cx="2053195" cy="735291"/>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2" descr="IIT Indore - Wikipedia">
            <a:extLst>
              <a:ext uri="{FF2B5EF4-FFF2-40B4-BE49-F238E27FC236}">
                <a16:creationId xmlns:a16="http://schemas.microsoft.com/office/drawing/2014/main" id="{48F9D076-EB89-472F-5FB6-CB7C8E7FE2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12544" y="462260"/>
            <a:ext cx="865300" cy="9334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69A57A7-F6AB-2373-A66A-6E900B4A170A}"/>
              </a:ext>
            </a:extLst>
          </p:cNvPr>
          <p:cNvSpPr txBox="1"/>
          <p:nvPr/>
        </p:nvSpPr>
        <p:spPr>
          <a:xfrm>
            <a:off x="662919" y="1544396"/>
            <a:ext cx="10582275" cy="400110"/>
          </a:xfrm>
          <a:prstGeom prst="rect">
            <a:avLst/>
          </a:prstGeom>
          <a:noFill/>
        </p:spPr>
        <p:txBody>
          <a:bodyPr wrap="square" rtlCol="0">
            <a:spAutoFit/>
          </a:bodyPr>
          <a:lstStyle/>
          <a:p>
            <a:pPr marL="342900" indent="-342900">
              <a:buFont typeface="Arial" panose="020B0604020202020204" pitchFamily="34" charset="0"/>
              <a:buChar char="•"/>
            </a:pPr>
            <a:r>
              <a:rPr lang="en-IN" sz="2000" b="1" dirty="0">
                <a:latin typeface="Verdana" panose="020B0604030504040204" pitchFamily="34" charset="0"/>
                <a:ea typeface="Verdana" panose="020B0604030504040204" pitchFamily="34" charset="0"/>
              </a:rPr>
              <a:t>XRD at 800°C</a:t>
            </a:r>
          </a:p>
        </p:txBody>
      </p:sp>
      <p:sp>
        <p:nvSpPr>
          <p:cNvPr id="12" name="TextBox 11">
            <a:extLst>
              <a:ext uri="{FF2B5EF4-FFF2-40B4-BE49-F238E27FC236}">
                <a16:creationId xmlns:a16="http://schemas.microsoft.com/office/drawing/2014/main" id="{24D1E563-3152-FE62-68E9-AAE393B41326}"/>
              </a:ext>
            </a:extLst>
          </p:cNvPr>
          <p:cNvSpPr txBox="1"/>
          <p:nvPr/>
        </p:nvSpPr>
        <p:spPr>
          <a:xfrm>
            <a:off x="5092759" y="2088882"/>
            <a:ext cx="2006482" cy="369332"/>
          </a:xfrm>
          <a:prstGeom prst="rect">
            <a:avLst/>
          </a:prstGeom>
          <a:noFill/>
        </p:spPr>
        <p:txBody>
          <a:bodyPr wrap="square" rtlCol="0">
            <a:spAutoFit/>
          </a:bodyPr>
          <a:lstStyle/>
          <a:p>
            <a:r>
              <a:rPr lang="en-IN" b="1" dirty="0">
                <a:latin typeface="Verdana" panose="020B0604030504040204" pitchFamily="34" charset="0"/>
                <a:ea typeface="Verdana" panose="020B0604030504040204" pitchFamily="34" charset="0"/>
              </a:rPr>
              <a:t>Heating Cycle</a:t>
            </a:r>
          </a:p>
        </p:txBody>
      </p:sp>
      <p:cxnSp>
        <p:nvCxnSpPr>
          <p:cNvPr id="17" name="Straight Arrow Connector 16">
            <a:extLst>
              <a:ext uri="{FF2B5EF4-FFF2-40B4-BE49-F238E27FC236}">
                <a16:creationId xmlns:a16="http://schemas.microsoft.com/office/drawing/2014/main" id="{62E425E6-00D3-03EC-6B87-24F9BCD1BC91}"/>
              </a:ext>
            </a:extLst>
          </p:cNvPr>
          <p:cNvCxnSpPr/>
          <p:nvPr/>
        </p:nvCxnSpPr>
        <p:spPr>
          <a:xfrm flipV="1">
            <a:off x="6596066" y="2080177"/>
            <a:ext cx="1924050" cy="657406"/>
          </a:xfrm>
          <a:prstGeom prst="straightConnector1">
            <a:avLst/>
          </a:prstGeom>
          <a:ln w="190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A1111BF-72ED-3971-327A-FCA1F4D63C55}"/>
              </a:ext>
            </a:extLst>
          </p:cNvPr>
          <p:cNvSpPr txBox="1"/>
          <p:nvPr/>
        </p:nvSpPr>
        <p:spPr>
          <a:xfrm>
            <a:off x="985723" y="5308090"/>
            <a:ext cx="866775" cy="369332"/>
          </a:xfrm>
          <a:prstGeom prst="rect">
            <a:avLst/>
          </a:prstGeom>
          <a:noFill/>
        </p:spPr>
        <p:txBody>
          <a:bodyPr wrap="square">
            <a:spAutoFit/>
          </a:bodyPr>
          <a:lstStyle/>
          <a:p>
            <a:r>
              <a:rPr lang="en-IN" b="1" dirty="0">
                <a:latin typeface="Verdana" panose="020B0604030504040204" pitchFamily="34" charset="0"/>
                <a:ea typeface="Verdana" panose="020B0604030504040204" pitchFamily="34" charset="0"/>
              </a:rPr>
              <a:t>25°C</a:t>
            </a:r>
            <a:endParaRPr lang="en-IN" dirty="0"/>
          </a:p>
        </p:txBody>
      </p:sp>
      <p:sp>
        <p:nvSpPr>
          <p:cNvPr id="22" name="TextBox 21">
            <a:extLst>
              <a:ext uri="{FF2B5EF4-FFF2-40B4-BE49-F238E27FC236}">
                <a16:creationId xmlns:a16="http://schemas.microsoft.com/office/drawing/2014/main" id="{E9B25342-5D35-56ED-D774-7A9D004BA793}"/>
              </a:ext>
            </a:extLst>
          </p:cNvPr>
          <p:cNvSpPr txBox="1"/>
          <p:nvPr/>
        </p:nvSpPr>
        <p:spPr>
          <a:xfrm>
            <a:off x="8520116" y="1823323"/>
            <a:ext cx="1038225" cy="369332"/>
          </a:xfrm>
          <a:prstGeom prst="rect">
            <a:avLst/>
          </a:prstGeom>
          <a:noFill/>
        </p:spPr>
        <p:txBody>
          <a:bodyPr wrap="square">
            <a:spAutoFit/>
          </a:bodyPr>
          <a:lstStyle/>
          <a:p>
            <a:r>
              <a:rPr lang="en-IN" b="1" dirty="0">
                <a:latin typeface="Verdana" panose="020B0604030504040204" pitchFamily="34" charset="0"/>
                <a:ea typeface="Verdana" panose="020B0604030504040204" pitchFamily="34" charset="0"/>
              </a:rPr>
              <a:t>800°C</a:t>
            </a:r>
            <a:endParaRPr lang="en-IN" dirty="0"/>
          </a:p>
        </p:txBody>
      </p:sp>
      <p:cxnSp>
        <p:nvCxnSpPr>
          <p:cNvPr id="15" name="Straight Arrow Connector 14">
            <a:extLst>
              <a:ext uri="{FF2B5EF4-FFF2-40B4-BE49-F238E27FC236}">
                <a16:creationId xmlns:a16="http://schemas.microsoft.com/office/drawing/2014/main" id="{367D3198-05A9-A25B-012A-FEC39F45C522}"/>
              </a:ext>
            </a:extLst>
          </p:cNvPr>
          <p:cNvCxnSpPr/>
          <p:nvPr/>
        </p:nvCxnSpPr>
        <p:spPr>
          <a:xfrm flipH="1" flipV="1">
            <a:off x="1916884" y="5492756"/>
            <a:ext cx="1849773" cy="1530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9DF6BB1-C835-61AD-19CE-A04C082B98D3}"/>
              </a:ext>
            </a:extLst>
          </p:cNvPr>
          <p:cNvSpPr txBox="1"/>
          <p:nvPr/>
        </p:nvSpPr>
        <p:spPr>
          <a:xfrm>
            <a:off x="4141261" y="4938758"/>
            <a:ext cx="1523630" cy="369332"/>
          </a:xfrm>
          <a:prstGeom prst="rect">
            <a:avLst/>
          </a:prstGeom>
          <a:noFill/>
        </p:spPr>
        <p:txBody>
          <a:bodyPr wrap="square" rtlCol="0">
            <a:spAutoFit/>
          </a:bodyPr>
          <a:lstStyle/>
          <a:p>
            <a:r>
              <a:rPr lang="en-IN" b="1" dirty="0">
                <a:latin typeface="Verdana" panose="020B0604030504040204" pitchFamily="34" charset="0"/>
                <a:ea typeface="Verdana" panose="020B0604030504040204" pitchFamily="34" charset="0"/>
              </a:rPr>
              <a:t>20°C/min</a:t>
            </a:r>
            <a:endParaRPr lang="en-IN" dirty="0"/>
          </a:p>
        </p:txBody>
      </p:sp>
      <p:sp>
        <p:nvSpPr>
          <p:cNvPr id="18" name="TextBox 17">
            <a:extLst>
              <a:ext uri="{FF2B5EF4-FFF2-40B4-BE49-F238E27FC236}">
                <a16:creationId xmlns:a16="http://schemas.microsoft.com/office/drawing/2014/main" id="{17C19B3E-0244-643A-7F31-D71152D087DB}"/>
              </a:ext>
            </a:extLst>
          </p:cNvPr>
          <p:cNvSpPr txBox="1"/>
          <p:nvPr/>
        </p:nvSpPr>
        <p:spPr>
          <a:xfrm>
            <a:off x="6285254" y="4263365"/>
            <a:ext cx="1557867" cy="369332"/>
          </a:xfrm>
          <a:prstGeom prst="rect">
            <a:avLst/>
          </a:prstGeom>
          <a:noFill/>
        </p:spPr>
        <p:txBody>
          <a:bodyPr wrap="square" rtlCol="0">
            <a:spAutoFit/>
          </a:bodyPr>
          <a:lstStyle/>
          <a:p>
            <a:r>
              <a:rPr lang="en-IN" b="1" dirty="0">
                <a:latin typeface="Verdana" panose="020B0604030504040204" pitchFamily="34" charset="0"/>
                <a:ea typeface="Verdana" panose="020B0604030504040204" pitchFamily="34" charset="0"/>
              </a:rPr>
              <a:t>-20°C/min</a:t>
            </a:r>
            <a:endParaRPr lang="en-IN" dirty="0"/>
          </a:p>
        </p:txBody>
      </p:sp>
    </p:spTree>
    <p:extLst>
      <p:ext uri="{BB962C8B-B14F-4D97-AF65-F5344CB8AC3E}">
        <p14:creationId xmlns:p14="http://schemas.microsoft.com/office/powerpoint/2010/main" val="24699005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165657D-4071-1081-40BC-A6569572E1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4126" y="1226806"/>
            <a:ext cx="7005093" cy="5361641"/>
          </a:xfrm>
          <a:prstGeom prst="rect">
            <a:avLst/>
          </a:prstGeom>
        </p:spPr>
      </p:pic>
      <p:sp>
        <p:nvSpPr>
          <p:cNvPr id="4" name="Rectangle 3">
            <a:extLst>
              <a:ext uri="{FF2B5EF4-FFF2-40B4-BE49-F238E27FC236}">
                <a16:creationId xmlns:a16="http://schemas.microsoft.com/office/drawing/2014/main" id="{75B52771-B28E-4509-164C-E00489C9107B}"/>
              </a:ext>
            </a:extLst>
          </p:cNvPr>
          <p:cNvSpPr/>
          <p:nvPr/>
        </p:nvSpPr>
        <p:spPr>
          <a:xfrm>
            <a:off x="367645" y="273377"/>
            <a:ext cx="11510128" cy="630653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182C6FB2-A3F7-6101-923D-EF449A3AD5DB}"/>
              </a:ext>
            </a:extLst>
          </p:cNvPr>
          <p:cNvSpPr txBox="1"/>
          <p:nvPr/>
        </p:nvSpPr>
        <p:spPr>
          <a:xfrm>
            <a:off x="5010993" y="605092"/>
            <a:ext cx="2133878" cy="769441"/>
          </a:xfrm>
          <a:prstGeom prst="rect">
            <a:avLst/>
          </a:prstGeom>
          <a:noFill/>
        </p:spPr>
        <p:txBody>
          <a:bodyPr wrap="square" rtlCol="0">
            <a:spAutoFit/>
          </a:bodyPr>
          <a:lstStyle/>
          <a:p>
            <a:r>
              <a:rPr lang="en-IN" sz="4400" b="1" dirty="0">
                <a:latin typeface="Roboto" panose="02000000000000000000" pitchFamily="2" charset="0"/>
                <a:ea typeface="Roboto" panose="02000000000000000000" pitchFamily="2" charset="0"/>
                <a:cs typeface="Roboto" panose="02000000000000000000" pitchFamily="2" charset="0"/>
              </a:rPr>
              <a:t>Results</a:t>
            </a:r>
          </a:p>
        </p:txBody>
      </p:sp>
      <p:sp>
        <p:nvSpPr>
          <p:cNvPr id="3" name="Rectangle 2">
            <a:extLst>
              <a:ext uri="{FF2B5EF4-FFF2-40B4-BE49-F238E27FC236}">
                <a16:creationId xmlns:a16="http://schemas.microsoft.com/office/drawing/2014/main" id="{CE04C1BE-08A7-FE59-8B0F-DB395819745B}"/>
              </a:ext>
            </a:extLst>
          </p:cNvPr>
          <p:cNvSpPr/>
          <p:nvPr/>
        </p:nvSpPr>
        <p:spPr>
          <a:xfrm>
            <a:off x="5010993" y="622166"/>
            <a:ext cx="2053195" cy="735291"/>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2" descr="IIT Indore - Wikipedia">
            <a:extLst>
              <a:ext uri="{FF2B5EF4-FFF2-40B4-BE49-F238E27FC236}">
                <a16:creationId xmlns:a16="http://schemas.microsoft.com/office/drawing/2014/main" id="{48F9D076-EB89-472F-5FB6-CB7C8E7FE2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12544" y="462260"/>
            <a:ext cx="865300" cy="9334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69A57A7-F6AB-2373-A66A-6E900B4A170A}"/>
              </a:ext>
            </a:extLst>
          </p:cNvPr>
          <p:cNvSpPr txBox="1"/>
          <p:nvPr/>
        </p:nvSpPr>
        <p:spPr>
          <a:xfrm>
            <a:off x="662919" y="1544396"/>
            <a:ext cx="10582275" cy="400110"/>
          </a:xfrm>
          <a:prstGeom prst="rect">
            <a:avLst/>
          </a:prstGeom>
          <a:noFill/>
        </p:spPr>
        <p:txBody>
          <a:bodyPr wrap="square" rtlCol="0">
            <a:spAutoFit/>
          </a:bodyPr>
          <a:lstStyle/>
          <a:p>
            <a:pPr marL="342900" indent="-342900">
              <a:buFont typeface="Arial" panose="020B0604020202020204" pitchFamily="34" charset="0"/>
              <a:buChar char="•"/>
            </a:pPr>
            <a:r>
              <a:rPr lang="en-IN" sz="2000" b="1" dirty="0">
                <a:latin typeface="Verdana" panose="020B0604030504040204" pitchFamily="34" charset="0"/>
                <a:ea typeface="Verdana" panose="020B0604030504040204" pitchFamily="34" charset="0"/>
              </a:rPr>
              <a:t>XRD at 800°C</a:t>
            </a:r>
          </a:p>
        </p:txBody>
      </p:sp>
      <p:graphicFrame>
        <p:nvGraphicFramePr>
          <p:cNvPr id="10" name="Table 9">
            <a:extLst>
              <a:ext uri="{FF2B5EF4-FFF2-40B4-BE49-F238E27FC236}">
                <a16:creationId xmlns:a16="http://schemas.microsoft.com/office/drawing/2014/main" id="{7464D21E-0871-7325-7C3F-B4EF00106F43}"/>
              </a:ext>
            </a:extLst>
          </p:cNvPr>
          <p:cNvGraphicFramePr>
            <a:graphicFrameLocks noGrp="1"/>
          </p:cNvGraphicFramePr>
          <p:nvPr>
            <p:extLst>
              <p:ext uri="{D42A27DB-BD31-4B8C-83A1-F6EECF244321}">
                <p14:modId xmlns:p14="http://schemas.microsoft.com/office/powerpoint/2010/main" val="1568368011"/>
              </p:ext>
            </p:extLst>
          </p:nvPr>
        </p:nvGraphicFramePr>
        <p:xfrm>
          <a:off x="662919" y="2602590"/>
          <a:ext cx="3156759" cy="1305632"/>
        </p:xfrm>
        <a:graphic>
          <a:graphicData uri="http://schemas.openxmlformats.org/drawingml/2006/table">
            <a:tbl>
              <a:tblPr>
                <a:tableStyleId>{BDBED569-4797-4DF1-A0F4-6AAB3CD982D8}</a:tableStyleId>
              </a:tblPr>
              <a:tblGrid>
                <a:gridCol w="1936348">
                  <a:extLst>
                    <a:ext uri="{9D8B030D-6E8A-4147-A177-3AD203B41FA5}">
                      <a16:colId xmlns:a16="http://schemas.microsoft.com/office/drawing/2014/main" val="4172656392"/>
                    </a:ext>
                  </a:extLst>
                </a:gridCol>
                <a:gridCol w="1220411">
                  <a:extLst>
                    <a:ext uri="{9D8B030D-6E8A-4147-A177-3AD203B41FA5}">
                      <a16:colId xmlns:a16="http://schemas.microsoft.com/office/drawing/2014/main" val="2011889083"/>
                    </a:ext>
                  </a:extLst>
                </a:gridCol>
              </a:tblGrid>
              <a:tr h="326408">
                <a:tc>
                  <a:txBody>
                    <a:bodyPr/>
                    <a:lstStyle/>
                    <a:p>
                      <a:pPr algn="ctr" fontAlgn="b"/>
                      <a:r>
                        <a:rPr lang="en-IN" sz="1400" b="1" u="none" strike="noStrike" dirty="0">
                          <a:effectLst/>
                        </a:rPr>
                        <a:t>Peak Position (2</a:t>
                      </a:r>
                      <a:r>
                        <a:rPr lang="el-GR" sz="1400" b="1" u="none" strike="noStrike" dirty="0">
                          <a:effectLst/>
                        </a:rPr>
                        <a:t>θ</a:t>
                      </a:r>
                      <a:r>
                        <a:rPr lang="en-IN" sz="1400" b="1" u="none" strike="noStrike" dirty="0">
                          <a:effectLst/>
                        </a:rPr>
                        <a:t>)</a:t>
                      </a:r>
                      <a:endParaRPr lang="en-IN" sz="1400" b="1" i="0" u="none" strike="noStrike" dirty="0">
                        <a:solidFill>
                          <a:srgbClr val="000000"/>
                        </a:solidFill>
                        <a:effectLst/>
                        <a:latin typeface="Verdana" panose="020B0604030504040204" pitchFamily="34" charset="0"/>
                        <a:ea typeface="Verdana" panose="020B0604030504040204" pitchFamily="34" charset="0"/>
                      </a:endParaRPr>
                    </a:p>
                  </a:txBody>
                  <a:tcPr marL="7620" marR="7620" marT="7620" marB="0" anchor="b"/>
                </a:tc>
                <a:tc>
                  <a:txBody>
                    <a:bodyPr/>
                    <a:lstStyle/>
                    <a:p>
                      <a:pPr algn="ctr" fontAlgn="b"/>
                      <a:r>
                        <a:rPr lang="en-IN" sz="1400" b="1" u="none" strike="noStrike" dirty="0">
                          <a:effectLst/>
                        </a:rPr>
                        <a:t>FWHM (</a:t>
                      </a:r>
                      <a:r>
                        <a:rPr lang="el-GR" sz="1400" b="1" u="none" strike="noStrike" dirty="0">
                          <a:effectLst/>
                        </a:rPr>
                        <a:t>β</a:t>
                      </a:r>
                      <a:r>
                        <a:rPr lang="en-IN" sz="1400" b="1" u="none" strike="noStrike" dirty="0">
                          <a:effectLst/>
                        </a:rPr>
                        <a:t>)</a:t>
                      </a:r>
                      <a:endParaRPr lang="en-IN" sz="1400" b="1" i="0" u="none" strike="noStrike" dirty="0">
                        <a:solidFill>
                          <a:srgbClr val="000000"/>
                        </a:solidFill>
                        <a:effectLst/>
                        <a:latin typeface="Verdana" panose="020B0604030504040204" pitchFamily="34" charset="0"/>
                        <a:ea typeface="Verdana" panose="020B0604030504040204" pitchFamily="34" charset="0"/>
                      </a:endParaRPr>
                    </a:p>
                  </a:txBody>
                  <a:tcPr marL="7620" marR="7620" marT="7620" marB="0" anchor="b"/>
                </a:tc>
                <a:extLst>
                  <a:ext uri="{0D108BD9-81ED-4DB2-BD59-A6C34878D82A}">
                    <a16:rowId xmlns:a16="http://schemas.microsoft.com/office/drawing/2014/main" val="1609156402"/>
                  </a:ext>
                </a:extLst>
              </a:tr>
              <a:tr h="326408">
                <a:tc>
                  <a:txBody>
                    <a:bodyPr/>
                    <a:lstStyle/>
                    <a:p>
                      <a:pPr algn="ctr" fontAlgn="b"/>
                      <a:r>
                        <a:rPr lang="en-IN" sz="1400" b="0" i="0" u="none" strike="noStrike" dirty="0">
                          <a:solidFill>
                            <a:srgbClr val="000000"/>
                          </a:solidFill>
                          <a:effectLst/>
                          <a:latin typeface="+mn-lt"/>
                        </a:rPr>
                        <a:t>44.03°</a:t>
                      </a:r>
                    </a:p>
                  </a:txBody>
                  <a:tcPr marL="7620" marR="7620" marT="7620" marB="0" anchor="b"/>
                </a:tc>
                <a:tc>
                  <a:txBody>
                    <a:bodyPr/>
                    <a:lstStyle/>
                    <a:p>
                      <a:pPr algn="ctr" fontAlgn="b"/>
                      <a:r>
                        <a:rPr lang="en-IN" sz="1400" b="0" i="0" u="none" strike="noStrike" dirty="0">
                          <a:solidFill>
                            <a:srgbClr val="000000"/>
                          </a:solidFill>
                          <a:effectLst/>
                          <a:latin typeface="+mn-lt"/>
                        </a:rPr>
                        <a:t>0.27°</a:t>
                      </a:r>
                    </a:p>
                  </a:txBody>
                  <a:tcPr marL="7620" marR="7620" marT="7620" marB="0" anchor="b"/>
                </a:tc>
                <a:extLst>
                  <a:ext uri="{0D108BD9-81ED-4DB2-BD59-A6C34878D82A}">
                    <a16:rowId xmlns:a16="http://schemas.microsoft.com/office/drawing/2014/main" val="2234957566"/>
                  </a:ext>
                </a:extLst>
              </a:tr>
              <a:tr h="326408">
                <a:tc>
                  <a:txBody>
                    <a:bodyPr/>
                    <a:lstStyle/>
                    <a:p>
                      <a:pPr algn="ctr" fontAlgn="b"/>
                      <a:r>
                        <a:rPr lang="en-IN" sz="1400" b="0" i="0" u="none" strike="noStrike" dirty="0">
                          <a:solidFill>
                            <a:srgbClr val="000000"/>
                          </a:solidFill>
                          <a:effectLst/>
                          <a:latin typeface="+mn-lt"/>
                        </a:rPr>
                        <a:t>51.08°</a:t>
                      </a:r>
                    </a:p>
                  </a:txBody>
                  <a:tcPr marL="7620" marR="7620" marT="7620" marB="0" anchor="b"/>
                </a:tc>
                <a:tc>
                  <a:txBody>
                    <a:bodyPr/>
                    <a:lstStyle/>
                    <a:p>
                      <a:pPr algn="ctr" fontAlgn="b"/>
                      <a:r>
                        <a:rPr lang="en-IN" sz="1400" b="0" i="0" u="none" strike="noStrike" dirty="0">
                          <a:solidFill>
                            <a:srgbClr val="000000"/>
                          </a:solidFill>
                          <a:effectLst/>
                          <a:latin typeface="+mn-lt"/>
                        </a:rPr>
                        <a:t>0.45°</a:t>
                      </a:r>
                    </a:p>
                  </a:txBody>
                  <a:tcPr marL="7620" marR="7620" marT="7620" marB="0" anchor="b"/>
                </a:tc>
                <a:extLst>
                  <a:ext uri="{0D108BD9-81ED-4DB2-BD59-A6C34878D82A}">
                    <a16:rowId xmlns:a16="http://schemas.microsoft.com/office/drawing/2014/main" val="2369729782"/>
                  </a:ext>
                </a:extLst>
              </a:tr>
              <a:tr h="326408">
                <a:tc>
                  <a:txBody>
                    <a:bodyPr/>
                    <a:lstStyle/>
                    <a:p>
                      <a:pPr algn="ctr" fontAlgn="b"/>
                      <a:r>
                        <a:rPr lang="en-IN" sz="1400" b="0" i="0" u="none" strike="noStrike" dirty="0">
                          <a:solidFill>
                            <a:srgbClr val="000000"/>
                          </a:solidFill>
                          <a:effectLst/>
                          <a:latin typeface="+mn-lt"/>
                        </a:rPr>
                        <a:t>75.00°</a:t>
                      </a:r>
                    </a:p>
                  </a:txBody>
                  <a:tcPr marL="7620" marR="7620" marT="7620" marB="0" anchor="b"/>
                </a:tc>
                <a:tc>
                  <a:txBody>
                    <a:bodyPr/>
                    <a:lstStyle/>
                    <a:p>
                      <a:pPr algn="ctr" fontAlgn="b"/>
                      <a:r>
                        <a:rPr lang="en-IN" sz="1400" b="0" i="0" u="none" strike="noStrike" dirty="0">
                          <a:solidFill>
                            <a:srgbClr val="000000"/>
                          </a:solidFill>
                          <a:effectLst/>
                          <a:latin typeface="+mn-lt"/>
                        </a:rPr>
                        <a:t>0.48°</a:t>
                      </a:r>
                    </a:p>
                  </a:txBody>
                  <a:tcPr marL="7620" marR="7620" marT="7620" marB="0" anchor="b"/>
                </a:tc>
                <a:extLst>
                  <a:ext uri="{0D108BD9-81ED-4DB2-BD59-A6C34878D82A}">
                    <a16:rowId xmlns:a16="http://schemas.microsoft.com/office/drawing/2014/main" val="72290272"/>
                  </a:ext>
                </a:extLst>
              </a:tr>
            </a:tbl>
          </a:graphicData>
        </a:graphic>
      </p:graphicFrame>
      <p:sp>
        <p:nvSpPr>
          <p:cNvPr id="11" name="TextBox 10">
            <a:extLst>
              <a:ext uri="{FF2B5EF4-FFF2-40B4-BE49-F238E27FC236}">
                <a16:creationId xmlns:a16="http://schemas.microsoft.com/office/drawing/2014/main" id="{D1E642F0-8C4B-D7BD-3F10-0DA4473910B6}"/>
              </a:ext>
            </a:extLst>
          </p:cNvPr>
          <p:cNvSpPr txBox="1"/>
          <p:nvPr/>
        </p:nvSpPr>
        <p:spPr>
          <a:xfrm>
            <a:off x="1373213" y="2088882"/>
            <a:ext cx="1676387" cy="369332"/>
          </a:xfrm>
          <a:prstGeom prst="rect">
            <a:avLst/>
          </a:prstGeom>
          <a:noFill/>
        </p:spPr>
        <p:txBody>
          <a:bodyPr wrap="square" rtlCol="0">
            <a:spAutoFit/>
          </a:bodyPr>
          <a:lstStyle/>
          <a:p>
            <a:pPr marL="285750" indent="-285750">
              <a:buFont typeface="Wingdings" panose="05000000000000000000" pitchFamily="2" charset="2"/>
              <a:buChar char="Ø"/>
            </a:pPr>
            <a:r>
              <a:rPr lang="en-IN" b="1" dirty="0">
                <a:latin typeface="Verdana" panose="020B0604030504040204" pitchFamily="34" charset="0"/>
                <a:ea typeface="Verdana" panose="020B0604030504040204" pitchFamily="34" charset="0"/>
              </a:rPr>
              <a:t>At 25°C</a:t>
            </a:r>
          </a:p>
        </p:txBody>
      </p:sp>
      <p:sp>
        <p:nvSpPr>
          <p:cNvPr id="16" name="TextBox 15">
            <a:extLst>
              <a:ext uri="{FF2B5EF4-FFF2-40B4-BE49-F238E27FC236}">
                <a16:creationId xmlns:a16="http://schemas.microsoft.com/office/drawing/2014/main" id="{4903F4B0-770D-1A18-4B28-D31F805EA36A}"/>
              </a:ext>
            </a:extLst>
          </p:cNvPr>
          <p:cNvSpPr txBox="1"/>
          <p:nvPr/>
        </p:nvSpPr>
        <p:spPr>
          <a:xfrm>
            <a:off x="1373213" y="4202631"/>
            <a:ext cx="1676387" cy="369332"/>
          </a:xfrm>
          <a:prstGeom prst="rect">
            <a:avLst/>
          </a:prstGeom>
          <a:noFill/>
        </p:spPr>
        <p:txBody>
          <a:bodyPr wrap="square" rtlCol="0">
            <a:spAutoFit/>
          </a:bodyPr>
          <a:lstStyle/>
          <a:p>
            <a:pPr marL="285750" indent="-285750">
              <a:buFont typeface="Wingdings" panose="05000000000000000000" pitchFamily="2" charset="2"/>
              <a:buChar char="Ø"/>
            </a:pPr>
            <a:r>
              <a:rPr lang="en-IN" b="1" dirty="0">
                <a:latin typeface="Verdana" panose="020B0604030504040204" pitchFamily="34" charset="0"/>
                <a:ea typeface="Verdana" panose="020B0604030504040204" pitchFamily="34" charset="0"/>
              </a:rPr>
              <a:t>At 800°C</a:t>
            </a:r>
          </a:p>
        </p:txBody>
      </p:sp>
      <p:graphicFrame>
        <p:nvGraphicFramePr>
          <p:cNvPr id="24" name="Table 23">
            <a:extLst>
              <a:ext uri="{FF2B5EF4-FFF2-40B4-BE49-F238E27FC236}">
                <a16:creationId xmlns:a16="http://schemas.microsoft.com/office/drawing/2014/main" id="{E6D2D62D-5C3B-206D-A004-1374FF4ACE1A}"/>
              </a:ext>
            </a:extLst>
          </p:cNvPr>
          <p:cNvGraphicFramePr>
            <a:graphicFrameLocks noGrp="1"/>
          </p:cNvGraphicFramePr>
          <p:nvPr>
            <p:extLst>
              <p:ext uri="{D42A27DB-BD31-4B8C-83A1-F6EECF244321}">
                <p14:modId xmlns:p14="http://schemas.microsoft.com/office/powerpoint/2010/main" val="752137748"/>
              </p:ext>
            </p:extLst>
          </p:nvPr>
        </p:nvGraphicFramePr>
        <p:xfrm>
          <a:off x="662919" y="4738454"/>
          <a:ext cx="3156759" cy="1305632"/>
        </p:xfrm>
        <a:graphic>
          <a:graphicData uri="http://schemas.openxmlformats.org/drawingml/2006/table">
            <a:tbl>
              <a:tblPr>
                <a:tableStyleId>{BDBED569-4797-4DF1-A0F4-6AAB3CD982D8}</a:tableStyleId>
              </a:tblPr>
              <a:tblGrid>
                <a:gridCol w="1915556">
                  <a:extLst>
                    <a:ext uri="{9D8B030D-6E8A-4147-A177-3AD203B41FA5}">
                      <a16:colId xmlns:a16="http://schemas.microsoft.com/office/drawing/2014/main" val="4172656392"/>
                    </a:ext>
                  </a:extLst>
                </a:gridCol>
                <a:gridCol w="1241203">
                  <a:extLst>
                    <a:ext uri="{9D8B030D-6E8A-4147-A177-3AD203B41FA5}">
                      <a16:colId xmlns:a16="http://schemas.microsoft.com/office/drawing/2014/main" val="2011889083"/>
                    </a:ext>
                  </a:extLst>
                </a:gridCol>
              </a:tblGrid>
              <a:tr h="326408">
                <a:tc>
                  <a:txBody>
                    <a:bodyPr/>
                    <a:lstStyle/>
                    <a:p>
                      <a:pPr algn="ctr" fontAlgn="b"/>
                      <a:r>
                        <a:rPr lang="en-IN" sz="1400" b="1" u="none" strike="noStrike" dirty="0">
                          <a:effectLst/>
                        </a:rPr>
                        <a:t>Peak Position (2</a:t>
                      </a:r>
                      <a:r>
                        <a:rPr lang="el-GR" sz="1400" b="1" u="none" strike="noStrike" dirty="0">
                          <a:effectLst/>
                        </a:rPr>
                        <a:t>θ</a:t>
                      </a:r>
                      <a:r>
                        <a:rPr lang="en-IN" sz="1400" b="1" u="none" strike="noStrike" dirty="0">
                          <a:effectLst/>
                        </a:rPr>
                        <a:t>)</a:t>
                      </a:r>
                      <a:endParaRPr lang="en-IN" sz="1400" b="1" i="0" u="none" strike="noStrike" dirty="0">
                        <a:solidFill>
                          <a:srgbClr val="000000"/>
                        </a:solidFill>
                        <a:effectLst/>
                        <a:latin typeface="Verdana" panose="020B0604030504040204" pitchFamily="34" charset="0"/>
                        <a:ea typeface="Verdana" panose="020B0604030504040204" pitchFamily="34" charset="0"/>
                      </a:endParaRPr>
                    </a:p>
                  </a:txBody>
                  <a:tcPr marL="7620" marR="7620" marT="7620" marB="0" anchor="b"/>
                </a:tc>
                <a:tc>
                  <a:txBody>
                    <a:bodyPr/>
                    <a:lstStyle/>
                    <a:p>
                      <a:pPr algn="ctr" fontAlgn="b"/>
                      <a:r>
                        <a:rPr lang="en-IN" sz="1400" b="1" u="none" strike="noStrike" dirty="0">
                          <a:effectLst/>
                        </a:rPr>
                        <a:t>FWHM (</a:t>
                      </a:r>
                      <a:r>
                        <a:rPr lang="el-GR" sz="1400" b="1" u="none" strike="noStrike" dirty="0">
                          <a:effectLst/>
                        </a:rPr>
                        <a:t>β</a:t>
                      </a:r>
                      <a:r>
                        <a:rPr lang="en-IN" sz="1400" b="1" u="none" strike="noStrike" dirty="0">
                          <a:effectLst/>
                        </a:rPr>
                        <a:t>)</a:t>
                      </a:r>
                      <a:endParaRPr lang="en-IN" sz="1400" b="1" i="0" u="none" strike="noStrike" dirty="0">
                        <a:solidFill>
                          <a:srgbClr val="000000"/>
                        </a:solidFill>
                        <a:effectLst/>
                        <a:latin typeface="Verdana" panose="020B0604030504040204" pitchFamily="34" charset="0"/>
                        <a:ea typeface="Verdana" panose="020B0604030504040204" pitchFamily="34" charset="0"/>
                      </a:endParaRPr>
                    </a:p>
                  </a:txBody>
                  <a:tcPr marL="7620" marR="7620" marT="7620" marB="0" anchor="b"/>
                </a:tc>
                <a:extLst>
                  <a:ext uri="{0D108BD9-81ED-4DB2-BD59-A6C34878D82A}">
                    <a16:rowId xmlns:a16="http://schemas.microsoft.com/office/drawing/2014/main" val="1609156402"/>
                  </a:ext>
                </a:extLst>
              </a:tr>
              <a:tr h="326408">
                <a:tc>
                  <a:txBody>
                    <a:bodyPr/>
                    <a:lstStyle/>
                    <a:p>
                      <a:pPr algn="ctr" fontAlgn="b"/>
                      <a:r>
                        <a:rPr lang="en-IN" sz="1400" b="0" i="0" u="none" strike="noStrike" dirty="0">
                          <a:solidFill>
                            <a:srgbClr val="000000"/>
                          </a:solidFill>
                          <a:effectLst/>
                          <a:latin typeface="+mn-lt"/>
                        </a:rPr>
                        <a:t>43.67°</a:t>
                      </a:r>
                    </a:p>
                  </a:txBody>
                  <a:tcPr marL="7620" marR="7620" marT="7620" marB="0" anchor="b"/>
                </a:tc>
                <a:tc>
                  <a:txBody>
                    <a:bodyPr/>
                    <a:lstStyle/>
                    <a:p>
                      <a:pPr algn="ctr" fontAlgn="b"/>
                      <a:r>
                        <a:rPr lang="en-IN" sz="1400" b="0" i="0" u="none" strike="noStrike" dirty="0">
                          <a:solidFill>
                            <a:srgbClr val="000000"/>
                          </a:solidFill>
                          <a:effectLst/>
                          <a:latin typeface="+mn-lt"/>
                        </a:rPr>
                        <a:t>0.25°</a:t>
                      </a:r>
                    </a:p>
                  </a:txBody>
                  <a:tcPr marL="7620" marR="7620" marT="7620" marB="0" anchor="b"/>
                </a:tc>
                <a:extLst>
                  <a:ext uri="{0D108BD9-81ED-4DB2-BD59-A6C34878D82A}">
                    <a16:rowId xmlns:a16="http://schemas.microsoft.com/office/drawing/2014/main" val="2234957566"/>
                  </a:ext>
                </a:extLst>
              </a:tr>
              <a:tr h="326408">
                <a:tc>
                  <a:txBody>
                    <a:bodyPr/>
                    <a:lstStyle/>
                    <a:p>
                      <a:pPr algn="ctr" fontAlgn="b"/>
                      <a:r>
                        <a:rPr lang="en-IN" sz="1400" b="0" i="0" u="none" strike="noStrike" dirty="0">
                          <a:solidFill>
                            <a:srgbClr val="000000"/>
                          </a:solidFill>
                          <a:effectLst/>
                          <a:latin typeface="+mn-lt"/>
                        </a:rPr>
                        <a:t>50.66°</a:t>
                      </a:r>
                    </a:p>
                  </a:txBody>
                  <a:tcPr marL="7620" marR="7620" marT="7620" marB="0" anchor="b"/>
                </a:tc>
                <a:tc>
                  <a:txBody>
                    <a:bodyPr/>
                    <a:lstStyle/>
                    <a:p>
                      <a:pPr algn="ctr" fontAlgn="b"/>
                      <a:r>
                        <a:rPr lang="en-IN" sz="1400" b="0" i="0" u="none" strike="noStrike" dirty="0">
                          <a:solidFill>
                            <a:srgbClr val="000000"/>
                          </a:solidFill>
                          <a:effectLst/>
                          <a:latin typeface="+mn-lt"/>
                        </a:rPr>
                        <a:t>0.46°</a:t>
                      </a:r>
                    </a:p>
                  </a:txBody>
                  <a:tcPr marL="7620" marR="7620" marT="7620" marB="0" anchor="b"/>
                </a:tc>
                <a:extLst>
                  <a:ext uri="{0D108BD9-81ED-4DB2-BD59-A6C34878D82A}">
                    <a16:rowId xmlns:a16="http://schemas.microsoft.com/office/drawing/2014/main" val="2369729782"/>
                  </a:ext>
                </a:extLst>
              </a:tr>
              <a:tr h="326408">
                <a:tc>
                  <a:txBody>
                    <a:bodyPr/>
                    <a:lstStyle/>
                    <a:p>
                      <a:pPr algn="ctr" fontAlgn="b"/>
                      <a:r>
                        <a:rPr lang="en-IN" sz="1400" b="0" i="0" u="none" strike="noStrike" dirty="0">
                          <a:solidFill>
                            <a:srgbClr val="000000"/>
                          </a:solidFill>
                          <a:effectLst/>
                          <a:latin typeface="+mn-lt"/>
                        </a:rPr>
                        <a:t>74.30°</a:t>
                      </a:r>
                    </a:p>
                  </a:txBody>
                  <a:tcPr marL="7620" marR="7620" marT="7620" marB="0" anchor="b"/>
                </a:tc>
                <a:tc>
                  <a:txBody>
                    <a:bodyPr/>
                    <a:lstStyle/>
                    <a:p>
                      <a:pPr algn="ctr" fontAlgn="b"/>
                      <a:r>
                        <a:rPr lang="en-IN" sz="1400" b="0" i="0" u="none" strike="noStrike" dirty="0">
                          <a:solidFill>
                            <a:srgbClr val="000000"/>
                          </a:solidFill>
                          <a:effectLst/>
                          <a:latin typeface="+mn-lt"/>
                        </a:rPr>
                        <a:t>0.46°</a:t>
                      </a:r>
                    </a:p>
                  </a:txBody>
                  <a:tcPr marL="7620" marR="7620" marT="7620" marB="0" anchor="b"/>
                </a:tc>
                <a:extLst>
                  <a:ext uri="{0D108BD9-81ED-4DB2-BD59-A6C34878D82A}">
                    <a16:rowId xmlns:a16="http://schemas.microsoft.com/office/drawing/2014/main" val="72290272"/>
                  </a:ext>
                </a:extLst>
              </a:tr>
            </a:tbl>
          </a:graphicData>
        </a:graphic>
      </p:graphicFrame>
      <p:sp>
        <p:nvSpPr>
          <p:cNvPr id="7" name="Text Box 29">
            <a:extLst>
              <a:ext uri="{FF2B5EF4-FFF2-40B4-BE49-F238E27FC236}">
                <a16:creationId xmlns:a16="http://schemas.microsoft.com/office/drawing/2014/main" id="{F2E30941-0304-4298-357B-E1BF2B4DBBD3}"/>
              </a:ext>
            </a:extLst>
          </p:cNvPr>
          <p:cNvSpPr txBox="1"/>
          <p:nvPr/>
        </p:nvSpPr>
        <p:spPr>
          <a:xfrm>
            <a:off x="8663622" y="6003320"/>
            <a:ext cx="1337628" cy="40011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IN" b="1" kern="100" dirty="0">
                <a:effectLst/>
                <a:ea typeface="Calibri" panose="020F0502020204030204" pitchFamily="34" charset="0"/>
                <a:cs typeface="Times New Roman" panose="02020603050405020304" pitchFamily="18" charset="0"/>
              </a:rPr>
              <a:t>(Degrees)</a:t>
            </a:r>
            <a:endParaRPr lang="en-IN" sz="2800" kern="1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73119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B52771-B28E-4509-164C-E00489C9107B}"/>
              </a:ext>
            </a:extLst>
          </p:cNvPr>
          <p:cNvSpPr/>
          <p:nvPr/>
        </p:nvSpPr>
        <p:spPr>
          <a:xfrm>
            <a:off x="367645" y="273377"/>
            <a:ext cx="11510128" cy="630653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2" descr="IIT Indore - Wikipedia">
            <a:extLst>
              <a:ext uri="{FF2B5EF4-FFF2-40B4-BE49-F238E27FC236}">
                <a16:creationId xmlns:a16="http://schemas.microsoft.com/office/drawing/2014/main" id="{1BFA6E7E-E9E4-4F7E-8F2B-B5A491134C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2544" y="462260"/>
            <a:ext cx="865300" cy="9334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7C61F0D-4B50-6790-BB10-0C379D857DBA}"/>
              </a:ext>
            </a:extLst>
          </p:cNvPr>
          <p:cNvSpPr txBox="1"/>
          <p:nvPr/>
        </p:nvSpPr>
        <p:spPr>
          <a:xfrm>
            <a:off x="4625418" y="544240"/>
            <a:ext cx="2941163" cy="769441"/>
          </a:xfrm>
          <a:prstGeom prst="rect">
            <a:avLst/>
          </a:prstGeom>
          <a:noFill/>
        </p:spPr>
        <p:txBody>
          <a:bodyPr wrap="square" rtlCol="0">
            <a:spAutoFit/>
          </a:bodyPr>
          <a:lstStyle/>
          <a:p>
            <a:r>
              <a:rPr lang="en-US" sz="4400" b="1" dirty="0">
                <a:latin typeface="Roboto" panose="02000000000000000000" pitchFamily="2" charset="0"/>
                <a:ea typeface="Roboto" panose="02000000000000000000" pitchFamily="2" charset="0"/>
                <a:cs typeface="Roboto" panose="02000000000000000000" pitchFamily="2" charset="0"/>
              </a:rPr>
              <a:t>316L Steel</a:t>
            </a:r>
            <a:endParaRPr lang="en-IN" sz="4400" b="1" dirty="0">
              <a:latin typeface="Roboto" panose="02000000000000000000" pitchFamily="2" charset="0"/>
              <a:ea typeface="Roboto" panose="02000000000000000000" pitchFamily="2" charset="0"/>
              <a:cs typeface="Roboto" panose="02000000000000000000" pitchFamily="2" charset="0"/>
            </a:endParaRPr>
          </a:p>
        </p:txBody>
      </p:sp>
      <p:sp>
        <p:nvSpPr>
          <p:cNvPr id="6" name="Rectangle 5">
            <a:extLst>
              <a:ext uri="{FF2B5EF4-FFF2-40B4-BE49-F238E27FC236}">
                <a16:creationId xmlns:a16="http://schemas.microsoft.com/office/drawing/2014/main" id="{804168AF-61A5-3941-ADA3-2962929050BA}"/>
              </a:ext>
            </a:extLst>
          </p:cNvPr>
          <p:cNvSpPr/>
          <p:nvPr/>
        </p:nvSpPr>
        <p:spPr>
          <a:xfrm>
            <a:off x="4628561" y="556181"/>
            <a:ext cx="2941163" cy="735291"/>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2FE7AC19-5020-DC02-F489-F62969C55702}"/>
              </a:ext>
            </a:extLst>
          </p:cNvPr>
          <p:cNvSpPr txBox="1"/>
          <p:nvPr/>
        </p:nvSpPr>
        <p:spPr>
          <a:xfrm>
            <a:off x="646719" y="1753386"/>
            <a:ext cx="10722007" cy="923330"/>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Verdana" panose="020B0604030504040204" pitchFamily="34" charset="0"/>
                <a:ea typeface="Verdana" panose="020B0604030504040204" pitchFamily="34" charset="0"/>
              </a:rPr>
              <a:t>Type 316L stainless steel is a molybdenum bearing austenitic. It is more resistant to general corrosion and pitting than conventional nickel chromium stainless steels such as 302-304.</a:t>
            </a:r>
          </a:p>
        </p:txBody>
      </p:sp>
      <p:sp>
        <p:nvSpPr>
          <p:cNvPr id="8" name="TextBox 7">
            <a:extLst>
              <a:ext uri="{FF2B5EF4-FFF2-40B4-BE49-F238E27FC236}">
                <a16:creationId xmlns:a16="http://schemas.microsoft.com/office/drawing/2014/main" id="{2C77A5C2-9EA0-4A87-E8ED-9CE81120F1F5}"/>
              </a:ext>
            </a:extLst>
          </p:cNvPr>
          <p:cNvSpPr txBox="1"/>
          <p:nvPr/>
        </p:nvSpPr>
        <p:spPr>
          <a:xfrm>
            <a:off x="646719" y="2957855"/>
            <a:ext cx="10722007" cy="923330"/>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Verdana" panose="020B0604030504040204" pitchFamily="34" charset="0"/>
                <a:ea typeface="Verdana" panose="020B0604030504040204" pitchFamily="34" charset="0"/>
              </a:rPr>
              <a:t>L-grades can have a maximum carbon content of 0.03%. L-grades are resistant to sensitization in heat treatments. L-grade often have slightly lower strength than standard stainless steels.</a:t>
            </a:r>
            <a:endParaRPr lang="en-IN" dirty="0">
              <a:latin typeface="Verdana" panose="020B0604030504040204" pitchFamily="34" charset="0"/>
              <a:ea typeface="Verdana" panose="020B0604030504040204" pitchFamily="34" charset="0"/>
            </a:endParaRPr>
          </a:p>
        </p:txBody>
      </p:sp>
      <p:sp>
        <p:nvSpPr>
          <p:cNvPr id="11" name="Rectangle 1">
            <a:extLst>
              <a:ext uri="{FF2B5EF4-FFF2-40B4-BE49-F238E27FC236}">
                <a16:creationId xmlns:a16="http://schemas.microsoft.com/office/drawing/2014/main" id="{7C73B3C7-9820-B7B9-F9B3-46ED5A8E1EE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nvGrpSpPr>
          <p:cNvPr id="3" name="Group 2">
            <a:extLst>
              <a:ext uri="{FF2B5EF4-FFF2-40B4-BE49-F238E27FC236}">
                <a16:creationId xmlns:a16="http://schemas.microsoft.com/office/drawing/2014/main" id="{99CAE4C0-DF48-3274-8EC1-778CFE6AFEF8}"/>
              </a:ext>
            </a:extLst>
          </p:cNvPr>
          <p:cNvGrpSpPr/>
          <p:nvPr/>
        </p:nvGrpSpPr>
        <p:grpSpPr>
          <a:xfrm>
            <a:off x="646719" y="4242315"/>
            <a:ext cx="8939109" cy="1443048"/>
            <a:chOff x="646719" y="4055503"/>
            <a:chExt cx="8939109" cy="1443048"/>
          </a:xfrm>
        </p:grpSpPr>
        <p:sp>
          <p:nvSpPr>
            <p:cNvPr id="16" name="TextBox 15">
              <a:extLst>
                <a:ext uri="{FF2B5EF4-FFF2-40B4-BE49-F238E27FC236}">
                  <a16:creationId xmlns:a16="http://schemas.microsoft.com/office/drawing/2014/main" id="{D497F1B4-1B11-BE71-1E50-0B1CAC4FE2BD}"/>
                </a:ext>
              </a:extLst>
            </p:cNvPr>
            <p:cNvSpPr txBox="1"/>
            <p:nvPr/>
          </p:nvSpPr>
          <p:spPr>
            <a:xfrm>
              <a:off x="646719" y="4055503"/>
              <a:ext cx="4147795" cy="369332"/>
            </a:xfrm>
            <a:prstGeom prst="rect">
              <a:avLst/>
            </a:prstGeom>
            <a:noFill/>
          </p:spPr>
          <p:txBody>
            <a:bodyPr wrap="square" rtlCol="0">
              <a:spAutoFit/>
            </a:bodyPr>
            <a:lstStyle/>
            <a:p>
              <a:pPr marL="342900" indent="-342900">
                <a:buFont typeface="Arial" panose="020B0604020202020204" pitchFamily="34" charset="0"/>
                <a:buChar char="•"/>
              </a:pPr>
              <a:r>
                <a:rPr lang="en-US" dirty="0">
                  <a:latin typeface="Verdana" panose="020B0604030504040204" pitchFamily="34" charset="0"/>
                  <a:ea typeface="Verdana" panose="020B0604030504040204" pitchFamily="34" charset="0"/>
                </a:rPr>
                <a:t>Composition of 316L Steel:</a:t>
              </a:r>
              <a:endParaRPr lang="en-IN" dirty="0">
                <a:latin typeface="Verdana" panose="020B0604030504040204" pitchFamily="34" charset="0"/>
                <a:ea typeface="Verdana" panose="020B0604030504040204" pitchFamily="34" charset="0"/>
              </a:endParaRPr>
            </a:p>
          </p:txBody>
        </p:sp>
        <p:pic>
          <p:nvPicPr>
            <p:cNvPr id="18" name="Picture 17">
              <a:extLst>
                <a:ext uri="{FF2B5EF4-FFF2-40B4-BE49-F238E27FC236}">
                  <a16:creationId xmlns:a16="http://schemas.microsoft.com/office/drawing/2014/main" id="{B70D9167-05CE-7790-FC1F-0002AE768CC4}"/>
                </a:ext>
              </a:extLst>
            </p:cNvPr>
            <p:cNvPicPr>
              <a:picLocks noChangeAspect="1"/>
            </p:cNvPicPr>
            <p:nvPr/>
          </p:nvPicPr>
          <p:blipFill>
            <a:blip r:embed="rId4"/>
            <a:stretch>
              <a:fillRect/>
            </a:stretch>
          </p:blipFill>
          <p:spPr>
            <a:xfrm>
              <a:off x="2603029" y="4650708"/>
              <a:ext cx="6982799" cy="847843"/>
            </a:xfrm>
            <a:prstGeom prst="rect">
              <a:avLst/>
            </a:prstGeom>
          </p:spPr>
        </p:pic>
      </p:grpSp>
      <p:sp>
        <p:nvSpPr>
          <p:cNvPr id="22" name="TextBox 21">
            <a:extLst>
              <a:ext uri="{FF2B5EF4-FFF2-40B4-BE49-F238E27FC236}">
                <a16:creationId xmlns:a16="http://schemas.microsoft.com/office/drawing/2014/main" id="{D8AB2B75-75EE-8E4C-057D-4BE6C2D284D0}"/>
              </a:ext>
            </a:extLst>
          </p:cNvPr>
          <p:cNvSpPr txBox="1"/>
          <p:nvPr/>
        </p:nvSpPr>
        <p:spPr>
          <a:xfrm>
            <a:off x="367645" y="6241355"/>
            <a:ext cx="6094428" cy="338554"/>
          </a:xfrm>
          <a:prstGeom prst="rect">
            <a:avLst/>
          </a:prstGeom>
          <a:noFill/>
        </p:spPr>
        <p:txBody>
          <a:bodyPr wrap="square">
            <a:spAutoFit/>
          </a:bodyPr>
          <a:lstStyle/>
          <a:p>
            <a:r>
              <a:rPr lang="en-IN" sz="1600" i="1" dirty="0"/>
              <a:t>https://www.lenntech.com/stainless-steel-316l.htm</a:t>
            </a:r>
          </a:p>
        </p:txBody>
      </p:sp>
    </p:spTree>
    <p:extLst>
      <p:ext uri="{BB962C8B-B14F-4D97-AF65-F5344CB8AC3E}">
        <p14:creationId xmlns:p14="http://schemas.microsoft.com/office/powerpoint/2010/main" val="7098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27D48CB-D2DD-B35E-8E7D-C29D8A5D0F04}"/>
              </a:ext>
            </a:extLst>
          </p:cNvPr>
          <p:cNvPicPr>
            <a:picLocks noChangeAspect="1"/>
          </p:cNvPicPr>
          <p:nvPr/>
        </p:nvPicPr>
        <p:blipFill>
          <a:blip r:embed="rId3"/>
          <a:stretch>
            <a:fillRect/>
          </a:stretch>
        </p:blipFill>
        <p:spPr>
          <a:xfrm>
            <a:off x="2633659" y="2108851"/>
            <a:ext cx="6924682" cy="4154809"/>
          </a:xfrm>
          <a:prstGeom prst="rect">
            <a:avLst/>
          </a:prstGeom>
        </p:spPr>
      </p:pic>
      <p:sp>
        <p:nvSpPr>
          <p:cNvPr id="4" name="Rectangle 3">
            <a:extLst>
              <a:ext uri="{FF2B5EF4-FFF2-40B4-BE49-F238E27FC236}">
                <a16:creationId xmlns:a16="http://schemas.microsoft.com/office/drawing/2014/main" id="{75B52771-B28E-4509-164C-E00489C9107B}"/>
              </a:ext>
            </a:extLst>
          </p:cNvPr>
          <p:cNvSpPr/>
          <p:nvPr/>
        </p:nvSpPr>
        <p:spPr>
          <a:xfrm>
            <a:off x="367645" y="273377"/>
            <a:ext cx="11510128" cy="630653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182C6FB2-A3F7-6101-923D-EF449A3AD5DB}"/>
              </a:ext>
            </a:extLst>
          </p:cNvPr>
          <p:cNvSpPr txBox="1"/>
          <p:nvPr/>
        </p:nvSpPr>
        <p:spPr>
          <a:xfrm>
            <a:off x="5010993" y="605092"/>
            <a:ext cx="2133878" cy="769441"/>
          </a:xfrm>
          <a:prstGeom prst="rect">
            <a:avLst/>
          </a:prstGeom>
          <a:noFill/>
        </p:spPr>
        <p:txBody>
          <a:bodyPr wrap="square" rtlCol="0">
            <a:spAutoFit/>
          </a:bodyPr>
          <a:lstStyle/>
          <a:p>
            <a:r>
              <a:rPr lang="en-IN" sz="4400" b="1" dirty="0">
                <a:latin typeface="Roboto" panose="02000000000000000000" pitchFamily="2" charset="0"/>
                <a:ea typeface="Roboto" panose="02000000000000000000" pitchFamily="2" charset="0"/>
                <a:cs typeface="Roboto" panose="02000000000000000000" pitchFamily="2" charset="0"/>
              </a:rPr>
              <a:t>Results</a:t>
            </a:r>
          </a:p>
        </p:txBody>
      </p:sp>
      <p:sp>
        <p:nvSpPr>
          <p:cNvPr id="3" name="Rectangle 2">
            <a:extLst>
              <a:ext uri="{FF2B5EF4-FFF2-40B4-BE49-F238E27FC236}">
                <a16:creationId xmlns:a16="http://schemas.microsoft.com/office/drawing/2014/main" id="{CE04C1BE-08A7-FE59-8B0F-DB395819745B}"/>
              </a:ext>
            </a:extLst>
          </p:cNvPr>
          <p:cNvSpPr/>
          <p:nvPr/>
        </p:nvSpPr>
        <p:spPr>
          <a:xfrm>
            <a:off x="5010993" y="622166"/>
            <a:ext cx="2053195" cy="735291"/>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2" descr="IIT Indore - Wikipedia">
            <a:extLst>
              <a:ext uri="{FF2B5EF4-FFF2-40B4-BE49-F238E27FC236}">
                <a16:creationId xmlns:a16="http://schemas.microsoft.com/office/drawing/2014/main" id="{48F9D076-EB89-472F-5FB6-CB7C8E7FE2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12544" y="462260"/>
            <a:ext cx="865300" cy="9334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69A57A7-F6AB-2373-A66A-6E900B4A170A}"/>
              </a:ext>
            </a:extLst>
          </p:cNvPr>
          <p:cNvSpPr txBox="1"/>
          <p:nvPr/>
        </p:nvSpPr>
        <p:spPr>
          <a:xfrm>
            <a:off x="662919" y="1544396"/>
            <a:ext cx="10582275" cy="400110"/>
          </a:xfrm>
          <a:prstGeom prst="rect">
            <a:avLst/>
          </a:prstGeom>
          <a:noFill/>
        </p:spPr>
        <p:txBody>
          <a:bodyPr wrap="square" rtlCol="0">
            <a:spAutoFit/>
          </a:bodyPr>
          <a:lstStyle/>
          <a:p>
            <a:pPr marL="342900" indent="-342900">
              <a:buFont typeface="Arial" panose="020B0604020202020204" pitchFamily="34" charset="0"/>
              <a:buChar char="•"/>
            </a:pPr>
            <a:r>
              <a:rPr lang="en-IN" sz="2000" b="1" dirty="0">
                <a:latin typeface="Verdana" panose="020B0604030504040204" pitchFamily="34" charset="0"/>
                <a:ea typeface="Verdana" panose="020B0604030504040204" pitchFamily="34" charset="0"/>
              </a:rPr>
              <a:t>XRD at 1000°C</a:t>
            </a:r>
          </a:p>
        </p:txBody>
      </p:sp>
      <p:sp>
        <p:nvSpPr>
          <p:cNvPr id="12" name="TextBox 11">
            <a:extLst>
              <a:ext uri="{FF2B5EF4-FFF2-40B4-BE49-F238E27FC236}">
                <a16:creationId xmlns:a16="http://schemas.microsoft.com/office/drawing/2014/main" id="{24D1E563-3152-FE62-68E9-AAE393B41326}"/>
              </a:ext>
            </a:extLst>
          </p:cNvPr>
          <p:cNvSpPr txBox="1"/>
          <p:nvPr/>
        </p:nvSpPr>
        <p:spPr>
          <a:xfrm>
            <a:off x="5092759" y="2088882"/>
            <a:ext cx="2006482" cy="369332"/>
          </a:xfrm>
          <a:prstGeom prst="rect">
            <a:avLst/>
          </a:prstGeom>
          <a:noFill/>
        </p:spPr>
        <p:txBody>
          <a:bodyPr wrap="square" rtlCol="0">
            <a:spAutoFit/>
          </a:bodyPr>
          <a:lstStyle/>
          <a:p>
            <a:r>
              <a:rPr lang="en-IN" b="1" dirty="0">
                <a:latin typeface="Verdana" panose="020B0604030504040204" pitchFamily="34" charset="0"/>
                <a:ea typeface="Verdana" panose="020B0604030504040204" pitchFamily="34" charset="0"/>
              </a:rPr>
              <a:t>Heating Cycle</a:t>
            </a:r>
          </a:p>
        </p:txBody>
      </p:sp>
      <p:cxnSp>
        <p:nvCxnSpPr>
          <p:cNvPr id="17" name="Straight Arrow Connector 16">
            <a:extLst>
              <a:ext uri="{FF2B5EF4-FFF2-40B4-BE49-F238E27FC236}">
                <a16:creationId xmlns:a16="http://schemas.microsoft.com/office/drawing/2014/main" id="{62E425E6-00D3-03EC-6B87-24F9BCD1BC91}"/>
              </a:ext>
            </a:extLst>
          </p:cNvPr>
          <p:cNvCxnSpPr/>
          <p:nvPr/>
        </p:nvCxnSpPr>
        <p:spPr>
          <a:xfrm flipV="1">
            <a:off x="6596066" y="2080177"/>
            <a:ext cx="1924050" cy="657406"/>
          </a:xfrm>
          <a:prstGeom prst="straightConnector1">
            <a:avLst/>
          </a:prstGeom>
          <a:ln w="190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A1111BF-72ED-3971-327A-FCA1F4D63C55}"/>
              </a:ext>
            </a:extLst>
          </p:cNvPr>
          <p:cNvSpPr txBox="1"/>
          <p:nvPr/>
        </p:nvSpPr>
        <p:spPr>
          <a:xfrm>
            <a:off x="985723" y="5308090"/>
            <a:ext cx="866775" cy="369332"/>
          </a:xfrm>
          <a:prstGeom prst="rect">
            <a:avLst/>
          </a:prstGeom>
          <a:noFill/>
        </p:spPr>
        <p:txBody>
          <a:bodyPr wrap="square">
            <a:spAutoFit/>
          </a:bodyPr>
          <a:lstStyle/>
          <a:p>
            <a:r>
              <a:rPr lang="en-IN" b="1" dirty="0">
                <a:latin typeface="Verdana" panose="020B0604030504040204" pitchFamily="34" charset="0"/>
                <a:ea typeface="Verdana" panose="020B0604030504040204" pitchFamily="34" charset="0"/>
              </a:rPr>
              <a:t>25°C</a:t>
            </a:r>
            <a:endParaRPr lang="en-IN" dirty="0"/>
          </a:p>
        </p:txBody>
      </p:sp>
      <p:sp>
        <p:nvSpPr>
          <p:cNvPr id="22" name="TextBox 21">
            <a:extLst>
              <a:ext uri="{FF2B5EF4-FFF2-40B4-BE49-F238E27FC236}">
                <a16:creationId xmlns:a16="http://schemas.microsoft.com/office/drawing/2014/main" id="{E9B25342-5D35-56ED-D774-7A9D004BA793}"/>
              </a:ext>
            </a:extLst>
          </p:cNvPr>
          <p:cNvSpPr txBox="1"/>
          <p:nvPr/>
        </p:nvSpPr>
        <p:spPr>
          <a:xfrm>
            <a:off x="8520116" y="1823323"/>
            <a:ext cx="1394351" cy="369332"/>
          </a:xfrm>
          <a:prstGeom prst="rect">
            <a:avLst/>
          </a:prstGeom>
          <a:noFill/>
        </p:spPr>
        <p:txBody>
          <a:bodyPr wrap="square">
            <a:spAutoFit/>
          </a:bodyPr>
          <a:lstStyle/>
          <a:p>
            <a:r>
              <a:rPr lang="en-IN" b="1" dirty="0">
                <a:latin typeface="Verdana" panose="020B0604030504040204" pitchFamily="34" charset="0"/>
                <a:ea typeface="Verdana" panose="020B0604030504040204" pitchFamily="34" charset="0"/>
              </a:rPr>
              <a:t>1000°C</a:t>
            </a:r>
            <a:endParaRPr lang="en-IN" dirty="0"/>
          </a:p>
        </p:txBody>
      </p:sp>
      <p:cxnSp>
        <p:nvCxnSpPr>
          <p:cNvPr id="15" name="Straight Arrow Connector 14">
            <a:extLst>
              <a:ext uri="{FF2B5EF4-FFF2-40B4-BE49-F238E27FC236}">
                <a16:creationId xmlns:a16="http://schemas.microsoft.com/office/drawing/2014/main" id="{367D3198-05A9-A25B-012A-FEC39F45C522}"/>
              </a:ext>
            </a:extLst>
          </p:cNvPr>
          <p:cNvCxnSpPr/>
          <p:nvPr/>
        </p:nvCxnSpPr>
        <p:spPr>
          <a:xfrm flipH="1" flipV="1">
            <a:off x="1915728" y="5492756"/>
            <a:ext cx="1849773" cy="1530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9DF6BB1-C835-61AD-19CE-A04C082B98D3}"/>
              </a:ext>
            </a:extLst>
          </p:cNvPr>
          <p:cNvSpPr txBox="1"/>
          <p:nvPr/>
        </p:nvSpPr>
        <p:spPr>
          <a:xfrm>
            <a:off x="4166661" y="4845624"/>
            <a:ext cx="1523630" cy="369332"/>
          </a:xfrm>
          <a:prstGeom prst="rect">
            <a:avLst/>
          </a:prstGeom>
          <a:noFill/>
        </p:spPr>
        <p:txBody>
          <a:bodyPr wrap="square" rtlCol="0">
            <a:spAutoFit/>
          </a:bodyPr>
          <a:lstStyle/>
          <a:p>
            <a:r>
              <a:rPr lang="en-IN" b="1" dirty="0">
                <a:latin typeface="Verdana" panose="020B0604030504040204" pitchFamily="34" charset="0"/>
                <a:ea typeface="Verdana" panose="020B0604030504040204" pitchFamily="34" charset="0"/>
              </a:rPr>
              <a:t>20°C/min</a:t>
            </a:r>
            <a:endParaRPr lang="en-IN" dirty="0"/>
          </a:p>
        </p:txBody>
      </p:sp>
      <p:sp>
        <p:nvSpPr>
          <p:cNvPr id="18" name="TextBox 17">
            <a:extLst>
              <a:ext uri="{FF2B5EF4-FFF2-40B4-BE49-F238E27FC236}">
                <a16:creationId xmlns:a16="http://schemas.microsoft.com/office/drawing/2014/main" id="{17C19B3E-0244-643A-7F31-D71152D087DB}"/>
              </a:ext>
            </a:extLst>
          </p:cNvPr>
          <p:cNvSpPr txBox="1"/>
          <p:nvPr/>
        </p:nvSpPr>
        <p:spPr>
          <a:xfrm>
            <a:off x="6077932" y="3892875"/>
            <a:ext cx="1557867" cy="369332"/>
          </a:xfrm>
          <a:prstGeom prst="rect">
            <a:avLst/>
          </a:prstGeom>
          <a:noFill/>
        </p:spPr>
        <p:txBody>
          <a:bodyPr wrap="square" rtlCol="0">
            <a:spAutoFit/>
          </a:bodyPr>
          <a:lstStyle/>
          <a:p>
            <a:r>
              <a:rPr lang="en-IN" b="1" dirty="0">
                <a:latin typeface="Verdana" panose="020B0604030504040204" pitchFamily="34" charset="0"/>
                <a:ea typeface="Verdana" panose="020B0604030504040204" pitchFamily="34" charset="0"/>
              </a:rPr>
              <a:t>-20°C/min</a:t>
            </a:r>
            <a:endParaRPr lang="en-IN" dirty="0"/>
          </a:p>
        </p:txBody>
      </p:sp>
    </p:spTree>
    <p:extLst>
      <p:ext uri="{BB962C8B-B14F-4D97-AF65-F5344CB8AC3E}">
        <p14:creationId xmlns:p14="http://schemas.microsoft.com/office/powerpoint/2010/main" val="32876489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76894EC-6B82-DD7E-30E1-FCDA144E31CF}"/>
              </a:ext>
            </a:extLst>
          </p:cNvPr>
          <p:cNvPicPr>
            <a:picLocks noChangeAspect="1"/>
          </p:cNvPicPr>
          <p:nvPr/>
        </p:nvPicPr>
        <p:blipFill>
          <a:blip r:embed="rId3"/>
          <a:stretch>
            <a:fillRect/>
          </a:stretch>
        </p:blipFill>
        <p:spPr>
          <a:xfrm>
            <a:off x="5177559" y="1429810"/>
            <a:ext cx="6751016" cy="5167173"/>
          </a:xfrm>
          <a:prstGeom prst="rect">
            <a:avLst/>
          </a:prstGeom>
        </p:spPr>
      </p:pic>
      <p:sp>
        <p:nvSpPr>
          <p:cNvPr id="4" name="Rectangle 3">
            <a:extLst>
              <a:ext uri="{FF2B5EF4-FFF2-40B4-BE49-F238E27FC236}">
                <a16:creationId xmlns:a16="http://schemas.microsoft.com/office/drawing/2014/main" id="{75B52771-B28E-4509-164C-E00489C9107B}"/>
              </a:ext>
            </a:extLst>
          </p:cNvPr>
          <p:cNvSpPr/>
          <p:nvPr/>
        </p:nvSpPr>
        <p:spPr>
          <a:xfrm>
            <a:off x="367645" y="273377"/>
            <a:ext cx="11510128" cy="630653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182C6FB2-A3F7-6101-923D-EF449A3AD5DB}"/>
              </a:ext>
            </a:extLst>
          </p:cNvPr>
          <p:cNvSpPr txBox="1"/>
          <p:nvPr/>
        </p:nvSpPr>
        <p:spPr>
          <a:xfrm>
            <a:off x="5010993" y="605092"/>
            <a:ext cx="2133878" cy="769441"/>
          </a:xfrm>
          <a:prstGeom prst="rect">
            <a:avLst/>
          </a:prstGeom>
          <a:noFill/>
        </p:spPr>
        <p:txBody>
          <a:bodyPr wrap="square" rtlCol="0">
            <a:spAutoFit/>
          </a:bodyPr>
          <a:lstStyle/>
          <a:p>
            <a:r>
              <a:rPr lang="en-IN" sz="4400" b="1" dirty="0">
                <a:latin typeface="Roboto" panose="02000000000000000000" pitchFamily="2" charset="0"/>
                <a:ea typeface="Roboto" panose="02000000000000000000" pitchFamily="2" charset="0"/>
                <a:cs typeface="Roboto" panose="02000000000000000000" pitchFamily="2" charset="0"/>
              </a:rPr>
              <a:t>Results</a:t>
            </a:r>
          </a:p>
        </p:txBody>
      </p:sp>
      <p:sp>
        <p:nvSpPr>
          <p:cNvPr id="3" name="Rectangle 2">
            <a:extLst>
              <a:ext uri="{FF2B5EF4-FFF2-40B4-BE49-F238E27FC236}">
                <a16:creationId xmlns:a16="http://schemas.microsoft.com/office/drawing/2014/main" id="{CE04C1BE-08A7-FE59-8B0F-DB395819745B}"/>
              </a:ext>
            </a:extLst>
          </p:cNvPr>
          <p:cNvSpPr/>
          <p:nvPr/>
        </p:nvSpPr>
        <p:spPr>
          <a:xfrm>
            <a:off x="5010993" y="622166"/>
            <a:ext cx="2053195" cy="735291"/>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2" descr="IIT Indore - Wikipedia">
            <a:extLst>
              <a:ext uri="{FF2B5EF4-FFF2-40B4-BE49-F238E27FC236}">
                <a16:creationId xmlns:a16="http://schemas.microsoft.com/office/drawing/2014/main" id="{48F9D076-EB89-472F-5FB6-CB7C8E7FE2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12544" y="462260"/>
            <a:ext cx="865300" cy="9334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69A57A7-F6AB-2373-A66A-6E900B4A170A}"/>
              </a:ext>
            </a:extLst>
          </p:cNvPr>
          <p:cNvSpPr txBox="1"/>
          <p:nvPr/>
        </p:nvSpPr>
        <p:spPr>
          <a:xfrm>
            <a:off x="662919" y="1544396"/>
            <a:ext cx="10582275" cy="400110"/>
          </a:xfrm>
          <a:prstGeom prst="rect">
            <a:avLst/>
          </a:prstGeom>
          <a:noFill/>
        </p:spPr>
        <p:txBody>
          <a:bodyPr wrap="square" rtlCol="0">
            <a:spAutoFit/>
          </a:bodyPr>
          <a:lstStyle/>
          <a:p>
            <a:pPr marL="342900" indent="-342900">
              <a:buFont typeface="Arial" panose="020B0604020202020204" pitchFamily="34" charset="0"/>
              <a:buChar char="•"/>
            </a:pPr>
            <a:r>
              <a:rPr lang="en-IN" sz="2000" b="1" dirty="0">
                <a:latin typeface="Verdana" panose="020B0604030504040204" pitchFamily="34" charset="0"/>
                <a:ea typeface="Verdana" panose="020B0604030504040204" pitchFamily="34" charset="0"/>
              </a:rPr>
              <a:t>XRD at 1000°C</a:t>
            </a:r>
          </a:p>
        </p:txBody>
      </p:sp>
      <p:graphicFrame>
        <p:nvGraphicFramePr>
          <p:cNvPr id="10" name="Table 9">
            <a:extLst>
              <a:ext uri="{FF2B5EF4-FFF2-40B4-BE49-F238E27FC236}">
                <a16:creationId xmlns:a16="http://schemas.microsoft.com/office/drawing/2014/main" id="{7464D21E-0871-7325-7C3F-B4EF00106F43}"/>
              </a:ext>
            </a:extLst>
          </p:cNvPr>
          <p:cNvGraphicFramePr>
            <a:graphicFrameLocks noGrp="1"/>
          </p:cNvGraphicFramePr>
          <p:nvPr>
            <p:extLst>
              <p:ext uri="{D42A27DB-BD31-4B8C-83A1-F6EECF244321}">
                <p14:modId xmlns:p14="http://schemas.microsoft.com/office/powerpoint/2010/main" val="3066711284"/>
              </p:ext>
            </p:extLst>
          </p:nvPr>
        </p:nvGraphicFramePr>
        <p:xfrm>
          <a:off x="662919" y="2602590"/>
          <a:ext cx="3156759" cy="1305632"/>
        </p:xfrm>
        <a:graphic>
          <a:graphicData uri="http://schemas.openxmlformats.org/drawingml/2006/table">
            <a:tbl>
              <a:tblPr>
                <a:tableStyleId>{BDBED569-4797-4DF1-A0F4-6AAB3CD982D8}</a:tableStyleId>
              </a:tblPr>
              <a:tblGrid>
                <a:gridCol w="1936348">
                  <a:extLst>
                    <a:ext uri="{9D8B030D-6E8A-4147-A177-3AD203B41FA5}">
                      <a16:colId xmlns:a16="http://schemas.microsoft.com/office/drawing/2014/main" val="4172656392"/>
                    </a:ext>
                  </a:extLst>
                </a:gridCol>
                <a:gridCol w="1220411">
                  <a:extLst>
                    <a:ext uri="{9D8B030D-6E8A-4147-A177-3AD203B41FA5}">
                      <a16:colId xmlns:a16="http://schemas.microsoft.com/office/drawing/2014/main" val="2011889083"/>
                    </a:ext>
                  </a:extLst>
                </a:gridCol>
              </a:tblGrid>
              <a:tr h="326408">
                <a:tc>
                  <a:txBody>
                    <a:bodyPr/>
                    <a:lstStyle/>
                    <a:p>
                      <a:pPr algn="ctr" fontAlgn="b"/>
                      <a:r>
                        <a:rPr lang="en-IN" sz="1400" b="1" u="none" strike="noStrike" dirty="0">
                          <a:effectLst/>
                        </a:rPr>
                        <a:t>Peak Position (2</a:t>
                      </a:r>
                      <a:r>
                        <a:rPr lang="el-GR" sz="1400" b="1" u="none" strike="noStrike" dirty="0">
                          <a:effectLst/>
                        </a:rPr>
                        <a:t>θ</a:t>
                      </a:r>
                      <a:r>
                        <a:rPr lang="en-IN" sz="1400" b="1" u="none" strike="noStrike" dirty="0">
                          <a:effectLst/>
                        </a:rPr>
                        <a:t>)</a:t>
                      </a:r>
                      <a:endParaRPr lang="en-IN" sz="1400" b="1" i="0" u="none" strike="noStrike" dirty="0">
                        <a:solidFill>
                          <a:srgbClr val="000000"/>
                        </a:solidFill>
                        <a:effectLst/>
                        <a:latin typeface="Verdana" panose="020B0604030504040204" pitchFamily="34" charset="0"/>
                        <a:ea typeface="Verdana" panose="020B0604030504040204" pitchFamily="34" charset="0"/>
                      </a:endParaRPr>
                    </a:p>
                  </a:txBody>
                  <a:tcPr marL="7620" marR="7620" marT="7620" marB="0" anchor="b"/>
                </a:tc>
                <a:tc>
                  <a:txBody>
                    <a:bodyPr/>
                    <a:lstStyle/>
                    <a:p>
                      <a:pPr algn="ctr" fontAlgn="b"/>
                      <a:r>
                        <a:rPr lang="en-IN" sz="1400" b="1" u="none" strike="noStrike" dirty="0">
                          <a:effectLst/>
                        </a:rPr>
                        <a:t>FWHM (</a:t>
                      </a:r>
                      <a:r>
                        <a:rPr lang="el-GR" sz="1400" b="1" u="none" strike="noStrike" dirty="0">
                          <a:effectLst/>
                        </a:rPr>
                        <a:t>β</a:t>
                      </a:r>
                      <a:r>
                        <a:rPr lang="en-IN" sz="1400" b="1" u="none" strike="noStrike" dirty="0">
                          <a:effectLst/>
                        </a:rPr>
                        <a:t>)</a:t>
                      </a:r>
                      <a:endParaRPr lang="en-IN" sz="1400" b="1" i="0" u="none" strike="noStrike" dirty="0">
                        <a:solidFill>
                          <a:srgbClr val="000000"/>
                        </a:solidFill>
                        <a:effectLst/>
                        <a:latin typeface="Verdana" panose="020B0604030504040204" pitchFamily="34" charset="0"/>
                        <a:ea typeface="Verdana" panose="020B0604030504040204" pitchFamily="34" charset="0"/>
                      </a:endParaRPr>
                    </a:p>
                  </a:txBody>
                  <a:tcPr marL="7620" marR="7620" marT="7620" marB="0" anchor="b"/>
                </a:tc>
                <a:extLst>
                  <a:ext uri="{0D108BD9-81ED-4DB2-BD59-A6C34878D82A}">
                    <a16:rowId xmlns:a16="http://schemas.microsoft.com/office/drawing/2014/main" val="1609156402"/>
                  </a:ext>
                </a:extLst>
              </a:tr>
              <a:tr h="326408">
                <a:tc>
                  <a:txBody>
                    <a:bodyPr/>
                    <a:lstStyle/>
                    <a:p>
                      <a:pPr algn="ctr" fontAlgn="b"/>
                      <a:r>
                        <a:rPr lang="en-IN" sz="1400" b="0" i="0" u="none" strike="noStrike" dirty="0">
                          <a:solidFill>
                            <a:srgbClr val="000000"/>
                          </a:solidFill>
                          <a:effectLst/>
                          <a:latin typeface="+mn-lt"/>
                        </a:rPr>
                        <a:t>44.07°</a:t>
                      </a:r>
                    </a:p>
                  </a:txBody>
                  <a:tcPr marL="7620" marR="7620" marT="7620" marB="0" anchor="b"/>
                </a:tc>
                <a:tc>
                  <a:txBody>
                    <a:bodyPr/>
                    <a:lstStyle/>
                    <a:p>
                      <a:pPr algn="ctr" fontAlgn="b"/>
                      <a:r>
                        <a:rPr lang="en-IN" sz="1400" b="0" i="0" u="none" strike="noStrike" dirty="0">
                          <a:solidFill>
                            <a:srgbClr val="000000"/>
                          </a:solidFill>
                          <a:effectLst/>
                          <a:latin typeface="+mn-lt"/>
                        </a:rPr>
                        <a:t>0.24°</a:t>
                      </a:r>
                    </a:p>
                  </a:txBody>
                  <a:tcPr marL="7620" marR="7620" marT="7620" marB="0" anchor="b"/>
                </a:tc>
                <a:extLst>
                  <a:ext uri="{0D108BD9-81ED-4DB2-BD59-A6C34878D82A}">
                    <a16:rowId xmlns:a16="http://schemas.microsoft.com/office/drawing/2014/main" val="2234957566"/>
                  </a:ext>
                </a:extLst>
              </a:tr>
              <a:tr h="326408">
                <a:tc>
                  <a:txBody>
                    <a:bodyPr/>
                    <a:lstStyle/>
                    <a:p>
                      <a:pPr algn="ctr" fontAlgn="b"/>
                      <a:r>
                        <a:rPr lang="en-IN" sz="1400" b="0" i="0" u="none" strike="noStrike" dirty="0">
                          <a:solidFill>
                            <a:srgbClr val="000000"/>
                          </a:solidFill>
                          <a:effectLst/>
                          <a:latin typeface="+mn-lt"/>
                        </a:rPr>
                        <a:t>51.16°</a:t>
                      </a:r>
                    </a:p>
                  </a:txBody>
                  <a:tcPr marL="7620" marR="7620" marT="7620" marB="0" anchor="b"/>
                </a:tc>
                <a:tc>
                  <a:txBody>
                    <a:bodyPr/>
                    <a:lstStyle/>
                    <a:p>
                      <a:pPr algn="ctr" fontAlgn="b"/>
                      <a:r>
                        <a:rPr lang="en-IN" sz="1400" b="0" i="0" u="none" strike="noStrike" dirty="0">
                          <a:solidFill>
                            <a:srgbClr val="000000"/>
                          </a:solidFill>
                          <a:effectLst/>
                          <a:latin typeface="+mn-lt"/>
                        </a:rPr>
                        <a:t>0.31°</a:t>
                      </a:r>
                    </a:p>
                  </a:txBody>
                  <a:tcPr marL="7620" marR="7620" marT="7620" marB="0" anchor="b"/>
                </a:tc>
                <a:extLst>
                  <a:ext uri="{0D108BD9-81ED-4DB2-BD59-A6C34878D82A}">
                    <a16:rowId xmlns:a16="http://schemas.microsoft.com/office/drawing/2014/main" val="2369729782"/>
                  </a:ext>
                </a:extLst>
              </a:tr>
              <a:tr h="326408">
                <a:tc>
                  <a:txBody>
                    <a:bodyPr/>
                    <a:lstStyle/>
                    <a:p>
                      <a:pPr algn="ctr" fontAlgn="b"/>
                      <a:r>
                        <a:rPr lang="en-IN" sz="1400" b="0" i="0" u="none" strike="noStrike" dirty="0">
                          <a:solidFill>
                            <a:srgbClr val="000000"/>
                          </a:solidFill>
                          <a:effectLst/>
                          <a:latin typeface="+mn-lt"/>
                        </a:rPr>
                        <a:t>75.02°</a:t>
                      </a:r>
                    </a:p>
                  </a:txBody>
                  <a:tcPr marL="7620" marR="7620" marT="7620" marB="0" anchor="b"/>
                </a:tc>
                <a:tc>
                  <a:txBody>
                    <a:bodyPr/>
                    <a:lstStyle/>
                    <a:p>
                      <a:pPr algn="ctr" fontAlgn="b"/>
                      <a:r>
                        <a:rPr lang="en-IN" sz="1400" b="0" i="0" u="none" strike="noStrike" dirty="0">
                          <a:solidFill>
                            <a:srgbClr val="000000"/>
                          </a:solidFill>
                          <a:effectLst/>
                          <a:latin typeface="+mn-lt"/>
                        </a:rPr>
                        <a:t>0.54°</a:t>
                      </a:r>
                    </a:p>
                  </a:txBody>
                  <a:tcPr marL="7620" marR="7620" marT="7620" marB="0" anchor="b"/>
                </a:tc>
                <a:extLst>
                  <a:ext uri="{0D108BD9-81ED-4DB2-BD59-A6C34878D82A}">
                    <a16:rowId xmlns:a16="http://schemas.microsoft.com/office/drawing/2014/main" val="72290272"/>
                  </a:ext>
                </a:extLst>
              </a:tr>
            </a:tbl>
          </a:graphicData>
        </a:graphic>
      </p:graphicFrame>
      <p:sp>
        <p:nvSpPr>
          <p:cNvPr id="11" name="TextBox 10">
            <a:extLst>
              <a:ext uri="{FF2B5EF4-FFF2-40B4-BE49-F238E27FC236}">
                <a16:creationId xmlns:a16="http://schemas.microsoft.com/office/drawing/2014/main" id="{D1E642F0-8C4B-D7BD-3F10-0DA4473910B6}"/>
              </a:ext>
            </a:extLst>
          </p:cNvPr>
          <p:cNvSpPr txBox="1"/>
          <p:nvPr/>
        </p:nvSpPr>
        <p:spPr>
          <a:xfrm>
            <a:off x="1373213" y="2088882"/>
            <a:ext cx="1676387" cy="369332"/>
          </a:xfrm>
          <a:prstGeom prst="rect">
            <a:avLst/>
          </a:prstGeom>
          <a:noFill/>
        </p:spPr>
        <p:txBody>
          <a:bodyPr wrap="square" rtlCol="0">
            <a:spAutoFit/>
          </a:bodyPr>
          <a:lstStyle/>
          <a:p>
            <a:pPr marL="285750" indent="-285750">
              <a:buFont typeface="Wingdings" panose="05000000000000000000" pitchFamily="2" charset="2"/>
              <a:buChar char="Ø"/>
            </a:pPr>
            <a:r>
              <a:rPr lang="en-IN" b="1" dirty="0">
                <a:latin typeface="Verdana" panose="020B0604030504040204" pitchFamily="34" charset="0"/>
                <a:ea typeface="Verdana" panose="020B0604030504040204" pitchFamily="34" charset="0"/>
              </a:rPr>
              <a:t>At 25°C</a:t>
            </a:r>
          </a:p>
        </p:txBody>
      </p:sp>
      <p:sp>
        <p:nvSpPr>
          <p:cNvPr id="16" name="TextBox 15">
            <a:extLst>
              <a:ext uri="{FF2B5EF4-FFF2-40B4-BE49-F238E27FC236}">
                <a16:creationId xmlns:a16="http://schemas.microsoft.com/office/drawing/2014/main" id="{4903F4B0-770D-1A18-4B28-D31F805EA36A}"/>
              </a:ext>
            </a:extLst>
          </p:cNvPr>
          <p:cNvSpPr txBox="1"/>
          <p:nvPr/>
        </p:nvSpPr>
        <p:spPr>
          <a:xfrm>
            <a:off x="1373213" y="4202631"/>
            <a:ext cx="2047320" cy="369332"/>
          </a:xfrm>
          <a:prstGeom prst="rect">
            <a:avLst/>
          </a:prstGeom>
          <a:noFill/>
        </p:spPr>
        <p:txBody>
          <a:bodyPr wrap="square" rtlCol="0">
            <a:spAutoFit/>
          </a:bodyPr>
          <a:lstStyle/>
          <a:p>
            <a:pPr marL="285750" indent="-285750">
              <a:buFont typeface="Wingdings" panose="05000000000000000000" pitchFamily="2" charset="2"/>
              <a:buChar char="Ø"/>
            </a:pPr>
            <a:r>
              <a:rPr lang="en-IN" b="1" dirty="0">
                <a:latin typeface="Verdana" panose="020B0604030504040204" pitchFamily="34" charset="0"/>
                <a:ea typeface="Verdana" panose="020B0604030504040204" pitchFamily="34" charset="0"/>
              </a:rPr>
              <a:t>At 1000°C</a:t>
            </a:r>
          </a:p>
        </p:txBody>
      </p:sp>
      <p:graphicFrame>
        <p:nvGraphicFramePr>
          <p:cNvPr id="24" name="Table 23">
            <a:extLst>
              <a:ext uri="{FF2B5EF4-FFF2-40B4-BE49-F238E27FC236}">
                <a16:creationId xmlns:a16="http://schemas.microsoft.com/office/drawing/2014/main" id="{E6D2D62D-5C3B-206D-A004-1374FF4ACE1A}"/>
              </a:ext>
            </a:extLst>
          </p:cNvPr>
          <p:cNvGraphicFramePr>
            <a:graphicFrameLocks noGrp="1"/>
          </p:cNvGraphicFramePr>
          <p:nvPr>
            <p:extLst>
              <p:ext uri="{D42A27DB-BD31-4B8C-83A1-F6EECF244321}">
                <p14:modId xmlns:p14="http://schemas.microsoft.com/office/powerpoint/2010/main" val="3491938484"/>
              </p:ext>
            </p:extLst>
          </p:nvPr>
        </p:nvGraphicFramePr>
        <p:xfrm>
          <a:off x="662919" y="4738454"/>
          <a:ext cx="3156759" cy="1305632"/>
        </p:xfrm>
        <a:graphic>
          <a:graphicData uri="http://schemas.openxmlformats.org/drawingml/2006/table">
            <a:tbl>
              <a:tblPr>
                <a:tableStyleId>{BDBED569-4797-4DF1-A0F4-6AAB3CD982D8}</a:tableStyleId>
              </a:tblPr>
              <a:tblGrid>
                <a:gridCol w="1915556">
                  <a:extLst>
                    <a:ext uri="{9D8B030D-6E8A-4147-A177-3AD203B41FA5}">
                      <a16:colId xmlns:a16="http://schemas.microsoft.com/office/drawing/2014/main" val="4172656392"/>
                    </a:ext>
                  </a:extLst>
                </a:gridCol>
                <a:gridCol w="1241203">
                  <a:extLst>
                    <a:ext uri="{9D8B030D-6E8A-4147-A177-3AD203B41FA5}">
                      <a16:colId xmlns:a16="http://schemas.microsoft.com/office/drawing/2014/main" val="2011889083"/>
                    </a:ext>
                  </a:extLst>
                </a:gridCol>
              </a:tblGrid>
              <a:tr h="326408">
                <a:tc>
                  <a:txBody>
                    <a:bodyPr/>
                    <a:lstStyle/>
                    <a:p>
                      <a:pPr algn="ctr" fontAlgn="b"/>
                      <a:r>
                        <a:rPr lang="en-IN" sz="1400" b="1" u="none" strike="noStrike" dirty="0">
                          <a:effectLst/>
                        </a:rPr>
                        <a:t>Peak Position (2</a:t>
                      </a:r>
                      <a:r>
                        <a:rPr lang="el-GR" sz="1400" b="1" u="none" strike="noStrike" dirty="0">
                          <a:effectLst/>
                        </a:rPr>
                        <a:t>θ</a:t>
                      </a:r>
                      <a:r>
                        <a:rPr lang="en-IN" sz="1400" b="1" u="none" strike="noStrike" dirty="0">
                          <a:effectLst/>
                        </a:rPr>
                        <a:t>)</a:t>
                      </a:r>
                      <a:endParaRPr lang="en-IN" sz="1400" b="1" i="0" u="none" strike="noStrike" dirty="0">
                        <a:solidFill>
                          <a:srgbClr val="000000"/>
                        </a:solidFill>
                        <a:effectLst/>
                        <a:latin typeface="Verdana" panose="020B0604030504040204" pitchFamily="34" charset="0"/>
                        <a:ea typeface="Verdana" panose="020B0604030504040204" pitchFamily="34" charset="0"/>
                      </a:endParaRPr>
                    </a:p>
                  </a:txBody>
                  <a:tcPr marL="7620" marR="7620" marT="7620" marB="0" anchor="b"/>
                </a:tc>
                <a:tc>
                  <a:txBody>
                    <a:bodyPr/>
                    <a:lstStyle/>
                    <a:p>
                      <a:pPr algn="ctr" fontAlgn="b"/>
                      <a:r>
                        <a:rPr lang="en-IN" sz="1400" b="1" u="none" strike="noStrike" dirty="0">
                          <a:effectLst/>
                        </a:rPr>
                        <a:t>FWHM (</a:t>
                      </a:r>
                      <a:r>
                        <a:rPr lang="el-GR" sz="1400" b="1" u="none" strike="noStrike" dirty="0">
                          <a:effectLst/>
                        </a:rPr>
                        <a:t>β</a:t>
                      </a:r>
                      <a:r>
                        <a:rPr lang="en-IN" sz="1400" b="1" u="none" strike="noStrike" dirty="0">
                          <a:effectLst/>
                        </a:rPr>
                        <a:t>)</a:t>
                      </a:r>
                      <a:endParaRPr lang="en-IN" sz="1400" b="1" i="0" u="none" strike="noStrike" dirty="0">
                        <a:solidFill>
                          <a:srgbClr val="000000"/>
                        </a:solidFill>
                        <a:effectLst/>
                        <a:latin typeface="Verdana" panose="020B0604030504040204" pitchFamily="34" charset="0"/>
                        <a:ea typeface="Verdana" panose="020B0604030504040204" pitchFamily="34" charset="0"/>
                      </a:endParaRPr>
                    </a:p>
                  </a:txBody>
                  <a:tcPr marL="7620" marR="7620" marT="7620" marB="0" anchor="b"/>
                </a:tc>
                <a:extLst>
                  <a:ext uri="{0D108BD9-81ED-4DB2-BD59-A6C34878D82A}">
                    <a16:rowId xmlns:a16="http://schemas.microsoft.com/office/drawing/2014/main" val="1609156402"/>
                  </a:ext>
                </a:extLst>
              </a:tr>
              <a:tr h="326408">
                <a:tc>
                  <a:txBody>
                    <a:bodyPr/>
                    <a:lstStyle/>
                    <a:p>
                      <a:pPr algn="ctr" fontAlgn="b"/>
                      <a:r>
                        <a:rPr lang="en-IN" sz="1400" b="0" i="0" u="none" strike="noStrike" dirty="0">
                          <a:solidFill>
                            <a:srgbClr val="000000"/>
                          </a:solidFill>
                          <a:effectLst/>
                          <a:latin typeface="+mn-lt"/>
                        </a:rPr>
                        <a:t>43.52°</a:t>
                      </a:r>
                    </a:p>
                  </a:txBody>
                  <a:tcPr marL="7620" marR="7620" marT="7620" marB="0" anchor="b"/>
                </a:tc>
                <a:tc>
                  <a:txBody>
                    <a:bodyPr/>
                    <a:lstStyle/>
                    <a:p>
                      <a:pPr algn="ctr" fontAlgn="b"/>
                      <a:r>
                        <a:rPr lang="en-IN" sz="1400" b="0" i="0" u="none" strike="noStrike" dirty="0">
                          <a:solidFill>
                            <a:srgbClr val="000000"/>
                          </a:solidFill>
                          <a:effectLst/>
                          <a:latin typeface="+mn-lt"/>
                        </a:rPr>
                        <a:t>0.21°</a:t>
                      </a:r>
                    </a:p>
                  </a:txBody>
                  <a:tcPr marL="7620" marR="7620" marT="7620" marB="0" anchor="b"/>
                </a:tc>
                <a:extLst>
                  <a:ext uri="{0D108BD9-81ED-4DB2-BD59-A6C34878D82A}">
                    <a16:rowId xmlns:a16="http://schemas.microsoft.com/office/drawing/2014/main" val="2234957566"/>
                  </a:ext>
                </a:extLst>
              </a:tr>
              <a:tr h="326408">
                <a:tc>
                  <a:txBody>
                    <a:bodyPr/>
                    <a:lstStyle/>
                    <a:p>
                      <a:pPr algn="ctr" fontAlgn="b"/>
                      <a:r>
                        <a:rPr lang="en-IN" sz="1400" b="0" i="0" u="none" strike="noStrike" dirty="0">
                          <a:solidFill>
                            <a:srgbClr val="000000"/>
                          </a:solidFill>
                          <a:effectLst/>
                          <a:latin typeface="+mn-lt"/>
                        </a:rPr>
                        <a:t>50.51°</a:t>
                      </a:r>
                    </a:p>
                  </a:txBody>
                  <a:tcPr marL="7620" marR="7620" marT="7620" marB="0" anchor="b"/>
                </a:tc>
                <a:tc>
                  <a:txBody>
                    <a:bodyPr/>
                    <a:lstStyle/>
                    <a:p>
                      <a:pPr algn="ctr" fontAlgn="b"/>
                      <a:r>
                        <a:rPr lang="en-IN" sz="1400" b="0" i="0" u="none" strike="noStrike" dirty="0">
                          <a:solidFill>
                            <a:srgbClr val="000000"/>
                          </a:solidFill>
                          <a:effectLst/>
                          <a:latin typeface="+mn-lt"/>
                        </a:rPr>
                        <a:t>0.28°</a:t>
                      </a:r>
                    </a:p>
                  </a:txBody>
                  <a:tcPr marL="7620" marR="7620" marT="7620" marB="0" anchor="b"/>
                </a:tc>
                <a:extLst>
                  <a:ext uri="{0D108BD9-81ED-4DB2-BD59-A6C34878D82A}">
                    <a16:rowId xmlns:a16="http://schemas.microsoft.com/office/drawing/2014/main" val="2369729782"/>
                  </a:ext>
                </a:extLst>
              </a:tr>
              <a:tr h="326408">
                <a:tc>
                  <a:txBody>
                    <a:bodyPr/>
                    <a:lstStyle/>
                    <a:p>
                      <a:pPr algn="ctr" fontAlgn="b"/>
                      <a:r>
                        <a:rPr lang="en-IN" sz="1400" b="0" i="0" u="none" strike="noStrike" dirty="0">
                          <a:solidFill>
                            <a:srgbClr val="000000"/>
                          </a:solidFill>
                          <a:effectLst/>
                          <a:latin typeface="+mn-lt"/>
                        </a:rPr>
                        <a:t>73.97°</a:t>
                      </a:r>
                    </a:p>
                  </a:txBody>
                  <a:tcPr marL="7620" marR="7620" marT="7620" marB="0" anchor="b"/>
                </a:tc>
                <a:tc>
                  <a:txBody>
                    <a:bodyPr/>
                    <a:lstStyle/>
                    <a:p>
                      <a:pPr algn="ctr" fontAlgn="b"/>
                      <a:r>
                        <a:rPr lang="en-IN" sz="1400" b="0" i="0" u="none" strike="noStrike" dirty="0">
                          <a:solidFill>
                            <a:srgbClr val="000000"/>
                          </a:solidFill>
                          <a:effectLst/>
                          <a:latin typeface="+mn-lt"/>
                        </a:rPr>
                        <a:t>0.45°</a:t>
                      </a:r>
                    </a:p>
                  </a:txBody>
                  <a:tcPr marL="7620" marR="7620" marT="7620" marB="0" anchor="b"/>
                </a:tc>
                <a:extLst>
                  <a:ext uri="{0D108BD9-81ED-4DB2-BD59-A6C34878D82A}">
                    <a16:rowId xmlns:a16="http://schemas.microsoft.com/office/drawing/2014/main" val="72290272"/>
                  </a:ext>
                </a:extLst>
              </a:tr>
            </a:tbl>
          </a:graphicData>
        </a:graphic>
      </p:graphicFrame>
      <p:sp>
        <p:nvSpPr>
          <p:cNvPr id="7" name="Text Box 29">
            <a:extLst>
              <a:ext uri="{FF2B5EF4-FFF2-40B4-BE49-F238E27FC236}">
                <a16:creationId xmlns:a16="http://schemas.microsoft.com/office/drawing/2014/main" id="{21E7A1E3-5CAC-23F1-9100-61D5D8C87B67}"/>
              </a:ext>
            </a:extLst>
          </p:cNvPr>
          <p:cNvSpPr txBox="1"/>
          <p:nvPr/>
        </p:nvSpPr>
        <p:spPr>
          <a:xfrm>
            <a:off x="8758872" y="6034561"/>
            <a:ext cx="1337628" cy="40011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IN" b="1" kern="100" dirty="0">
                <a:effectLst/>
                <a:ea typeface="Calibri" panose="020F0502020204030204" pitchFamily="34" charset="0"/>
                <a:cs typeface="Times New Roman" panose="02020603050405020304" pitchFamily="18" charset="0"/>
              </a:rPr>
              <a:t>(Degrees)</a:t>
            </a:r>
            <a:endParaRPr lang="en-IN" sz="2800" kern="1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90470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456581B-4540-367D-D620-7F3F74DC7D53}"/>
              </a:ext>
            </a:extLst>
          </p:cNvPr>
          <p:cNvPicPr>
            <a:picLocks noChangeAspect="1"/>
          </p:cNvPicPr>
          <p:nvPr/>
        </p:nvPicPr>
        <p:blipFill>
          <a:blip r:embed="rId3"/>
          <a:stretch>
            <a:fillRect/>
          </a:stretch>
        </p:blipFill>
        <p:spPr>
          <a:xfrm>
            <a:off x="2637367" y="2108140"/>
            <a:ext cx="6917267" cy="4150361"/>
          </a:xfrm>
          <a:prstGeom prst="rect">
            <a:avLst/>
          </a:prstGeom>
        </p:spPr>
      </p:pic>
      <p:sp>
        <p:nvSpPr>
          <p:cNvPr id="4" name="Rectangle 3">
            <a:extLst>
              <a:ext uri="{FF2B5EF4-FFF2-40B4-BE49-F238E27FC236}">
                <a16:creationId xmlns:a16="http://schemas.microsoft.com/office/drawing/2014/main" id="{75B52771-B28E-4509-164C-E00489C9107B}"/>
              </a:ext>
            </a:extLst>
          </p:cNvPr>
          <p:cNvSpPr/>
          <p:nvPr/>
        </p:nvSpPr>
        <p:spPr>
          <a:xfrm>
            <a:off x="367645" y="273377"/>
            <a:ext cx="11510128" cy="630653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182C6FB2-A3F7-6101-923D-EF449A3AD5DB}"/>
              </a:ext>
            </a:extLst>
          </p:cNvPr>
          <p:cNvSpPr txBox="1"/>
          <p:nvPr/>
        </p:nvSpPr>
        <p:spPr>
          <a:xfrm>
            <a:off x="5010993" y="605092"/>
            <a:ext cx="2133878" cy="769441"/>
          </a:xfrm>
          <a:prstGeom prst="rect">
            <a:avLst/>
          </a:prstGeom>
          <a:noFill/>
        </p:spPr>
        <p:txBody>
          <a:bodyPr wrap="square" rtlCol="0">
            <a:spAutoFit/>
          </a:bodyPr>
          <a:lstStyle/>
          <a:p>
            <a:r>
              <a:rPr lang="en-IN" sz="4400" b="1" dirty="0">
                <a:latin typeface="Roboto" panose="02000000000000000000" pitchFamily="2" charset="0"/>
                <a:ea typeface="Roboto" panose="02000000000000000000" pitchFamily="2" charset="0"/>
                <a:cs typeface="Roboto" panose="02000000000000000000" pitchFamily="2" charset="0"/>
              </a:rPr>
              <a:t>Results</a:t>
            </a:r>
          </a:p>
        </p:txBody>
      </p:sp>
      <p:sp>
        <p:nvSpPr>
          <p:cNvPr id="3" name="Rectangle 2">
            <a:extLst>
              <a:ext uri="{FF2B5EF4-FFF2-40B4-BE49-F238E27FC236}">
                <a16:creationId xmlns:a16="http://schemas.microsoft.com/office/drawing/2014/main" id="{CE04C1BE-08A7-FE59-8B0F-DB395819745B}"/>
              </a:ext>
            </a:extLst>
          </p:cNvPr>
          <p:cNvSpPr/>
          <p:nvPr/>
        </p:nvSpPr>
        <p:spPr>
          <a:xfrm>
            <a:off x="5010993" y="622166"/>
            <a:ext cx="2053195" cy="735291"/>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2" descr="IIT Indore - Wikipedia">
            <a:extLst>
              <a:ext uri="{FF2B5EF4-FFF2-40B4-BE49-F238E27FC236}">
                <a16:creationId xmlns:a16="http://schemas.microsoft.com/office/drawing/2014/main" id="{48F9D076-EB89-472F-5FB6-CB7C8E7FE2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12544" y="462260"/>
            <a:ext cx="865300" cy="9334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69A57A7-F6AB-2373-A66A-6E900B4A170A}"/>
              </a:ext>
            </a:extLst>
          </p:cNvPr>
          <p:cNvSpPr txBox="1"/>
          <p:nvPr/>
        </p:nvSpPr>
        <p:spPr>
          <a:xfrm>
            <a:off x="662919" y="1544396"/>
            <a:ext cx="10582275" cy="400110"/>
          </a:xfrm>
          <a:prstGeom prst="rect">
            <a:avLst/>
          </a:prstGeom>
          <a:noFill/>
        </p:spPr>
        <p:txBody>
          <a:bodyPr wrap="square" rtlCol="0">
            <a:spAutoFit/>
          </a:bodyPr>
          <a:lstStyle/>
          <a:p>
            <a:pPr marL="342900" indent="-342900">
              <a:buFont typeface="Arial" panose="020B0604020202020204" pitchFamily="34" charset="0"/>
              <a:buChar char="•"/>
            </a:pPr>
            <a:r>
              <a:rPr lang="en-IN" sz="2000" b="1" dirty="0">
                <a:latin typeface="Verdana" panose="020B0604030504040204" pitchFamily="34" charset="0"/>
                <a:ea typeface="Verdana" panose="020B0604030504040204" pitchFamily="34" charset="0"/>
              </a:rPr>
              <a:t>XRD at 1150°C</a:t>
            </a:r>
          </a:p>
        </p:txBody>
      </p:sp>
      <p:sp>
        <p:nvSpPr>
          <p:cNvPr id="12" name="TextBox 11">
            <a:extLst>
              <a:ext uri="{FF2B5EF4-FFF2-40B4-BE49-F238E27FC236}">
                <a16:creationId xmlns:a16="http://schemas.microsoft.com/office/drawing/2014/main" id="{24D1E563-3152-FE62-68E9-AAE393B41326}"/>
              </a:ext>
            </a:extLst>
          </p:cNvPr>
          <p:cNvSpPr txBox="1"/>
          <p:nvPr/>
        </p:nvSpPr>
        <p:spPr>
          <a:xfrm>
            <a:off x="5092759" y="2088882"/>
            <a:ext cx="2006482" cy="369332"/>
          </a:xfrm>
          <a:prstGeom prst="rect">
            <a:avLst/>
          </a:prstGeom>
          <a:noFill/>
        </p:spPr>
        <p:txBody>
          <a:bodyPr wrap="square" rtlCol="0">
            <a:spAutoFit/>
          </a:bodyPr>
          <a:lstStyle/>
          <a:p>
            <a:r>
              <a:rPr lang="en-IN" b="1" dirty="0">
                <a:latin typeface="Verdana" panose="020B0604030504040204" pitchFamily="34" charset="0"/>
                <a:ea typeface="Verdana" panose="020B0604030504040204" pitchFamily="34" charset="0"/>
              </a:rPr>
              <a:t>Heating Cycle</a:t>
            </a:r>
          </a:p>
        </p:txBody>
      </p:sp>
      <p:cxnSp>
        <p:nvCxnSpPr>
          <p:cNvPr id="17" name="Straight Arrow Connector 16">
            <a:extLst>
              <a:ext uri="{FF2B5EF4-FFF2-40B4-BE49-F238E27FC236}">
                <a16:creationId xmlns:a16="http://schemas.microsoft.com/office/drawing/2014/main" id="{62E425E6-00D3-03EC-6B87-24F9BCD1BC91}"/>
              </a:ext>
            </a:extLst>
          </p:cNvPr>
          <p:cNvCxnSpPr/>
          <p:nvPr/>
        </p:nvCxnSpPr>
        <p:spPr>
          <a:xfrm flipV="1">
            <a:off x="6556810" y="2080650"/>
            <a:ext cx="1924050" cy="657406"/>
          </a:xfrm>
          <a:prstGeom prst="straightConnector1">
            <a:avLst/>
          </a:prstGeom>
          <a:ln w="1905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A1111BF-72ED-3971-327A-FCA1F4D63C55}"/>
              </a:ext>
            </a:extLst>
          </p:cNvPr>
          <p:cNvSpPr txBox="1"/>
          <p:nvPr/>
        </p:nvSpPr>
        <p:spPr>
          <a:xfrm>
            <a:off x="985723" y="5308090"/>
            <a:ext cx="866775" cy="369332"/>
          </a:xfrm>
          <a:prstGeom prst="rect">
            <a:avLst/>
          </a:prstGeom>
          <a:noFill/>
        </p:spPr>
        <p:txBody>
          <a:bodyPr wrap="square">
            <a:spAutoFit/>
          </a:bodyPr>
          <a:lstStyle/>
          <a:p>
            <a:r>
              <a:rPr lang="en-IN" b="1" dirty="0">
                <a:latin typeface="Verdana" panose="020B0604030504040204" pitchFamily="34" charset="0"/>
                <a:ea typeface="Verdana" panose="020B0604030504040204" pitchFamily="34" charset="0"/>
              </a:rPr>
              <a:t>25°C</a:t>
            </a:r>
            <a:endParaRPr lang="en-IN" dirty="0"/>
          </a:p>
        </p:txBody>
      </p:sp>
      <p:sp>
        <p:nvSpPr>
          <p:cNvPr id="22" name="TextBox 21">
            <a:extLst>
              <a:ext uri="{FF2B5EF4-FFF2-40B4-BE49-F238E27FC236}">
                <a16:creationId xmlns:a16="http://schemas.microsoft.com/office/drawing/2014/main" id="{E9B25342-5D35-56ED-D774-7A9D004BA793}"/>
              </a:ext>
            </a:extLst>
          </p:cNvPr>
          <p:cNvSpPr txBox="1"/>
          <p:nvPr/>
        </p:nvSpPr>
        <p:spPr>
          <a:xfrm>
            <a:off x="8455557" y="1832302"/>
            <a:ext cx="1394351" cy="369332"/>
          </a:xfrm>
          <a:prstGeom prst="rect">
            <a:avLst/>
          </a:prstGeom>
          <a:noFill/>
        </p:spPr>
        <p:txBody>
          <a:bodyPr wrap="square">
            <a:spAutoFit/>
          </a:bodyPr>
          <a:lstStyle/>
          <a:p>
            <a:r>
              <a:rPr lang="en-IN" b="1" dirty="0">
                <a:latin typeface="Verdana" panose="020B0604030504040204" pitchFamily="34" charset="0"/>
                <a:ea typeface="Verdana" panose="020B0604030504040204" pitchFamily="34" charset="0"/>
              </a:rPr>
              <a:t>1150°C</a:t>
            </a:r>
            <a:endParaRPr lang="en-IN" dirty="0"/>
          </a:p>
        </p:txBody>
      </p:sp>
      <p:cxnSp>
        <p:nvCxnSpPr>
          <p:cNvPr id="15" name="Straight Arrow Connector 14">
            <a:extLst>
              <a:ext uri="{FF2B5EF4-FFF2-40B4-BE49-F238E27FC236}">
                <a16:creationId xmlns:a16="http://schemas.microsoft.com/office/drawing/2014/main" id="{367D3198-05A9-A25B-012A-FEC39F45C522}"/>
              </a:ext>
            </a:extLst>
          </p:cNvPr>
          <p:cNvCxnSpPr/>
          <p:nvPr/>
        </p:nvCxnSpPr>
        <p:spPr>
          <a:xfrm flipH="1" flipV="1">
            <a:off x="1915728" y="5492756"/>
            <a:ext cx="1849773" cy="1530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9DF6BB1-C835-61AD-19CE-A04C082B98D3}"/>
              </a:ext>
            </a:extLst>
          </p:cNvPr>
          <p:cNvSpPr txBox="1"/>
          <p:nvPr/>
        </p:nvSpPr>
        <p:spPr>
          <a:xfrm>
            <a:off x="4166661" y="4845624"/>
            <a:ext cx="1523630" cy="369332"/>
          </a:xfrm>
          <a:prstGeom prst="rect">
            <a:avLst/>
          </a:prstGeom>
          <a:noFill/>
        </p:spPr>
        <p:txBody>
          <a:bodyPr wrap="square" rtlCol="0">
            <a:spAutoFit/>
          </a:bodyPr>
          <a:lstStyle/>
          <a:p>
            <a:r>
              <a:rPr lang="en-IN" b="1" dirty="0">
                <a:latin typeface="Verdana" panose="020B0604030504040204" pitchFamily="34" charset="0"/>
                <a:ea typeface="Verdana" panose="020B0604030504040204" pitchFamily="34" charset="0"/>
              </a:rPr>
              <a:t>20°C/min</a:t>
            </a:r>
            <a:endParaRPr lang="en-IN" dirty="0"/>
          </a:p>
        </p:txBody>
      </p:sp>
      <p:sp>
        <p:nvSpPr>
          <p:cNvPr id="18" name="TextBox 17">
            <a:extLst>
              <a:ext uri="{FF2B5EF4-FFF2-40B4-BE49-F238E27FC236}">
                <a16:creationId xmlns:a16="http://schemas.microsoft.com/office/drawing/2014/main" id="{17C19B3E-0244-643A-7F31-D71152D087DB}"/>
              </a:ext>
            </a:extLst>
          </p:cNvPr>
          <p:cNvSpPr txBox="1"/>
          <p:nvPr/>
        </p:nvSpPr>
        <p:spPr>
          <a:xfrm>
            <a:off x="5933999" y="3751086"/>
            <a:ext cx="1557867" cy="369332"/>
          </a:xfrm>
          <a:prstGeom prst="rect">
            <a:avLst/>
          </a:prstGeom>
          <a:noFill/>
        </p:spPr>
        <p:txBody>
          <a:bodyPr wrap="square" rtlCol="0">
            <a:spAutoFit/>
          </a:bodyPr>
          <a:lstStyle/>
          <a:p>
            <a:r>
              <a:rPr lang="en-IN" b="1" dirty="0">
                <a:latin typeface="Verdana" panose="020B0604030504040204" pitchFamily="34" charset="0"/>
                <a:ea typeface="Verdana" panose="020B0604030504040204" pitchFamily="34" charset="0"/>
              </a:rPr>
              <a:t>-20°C/min</a:t>
            </a:r>
            <a:endParaRPr lang="en-IN" dirty="0"/>
          </a:p>
        </p:txBody>
      </p:sp>
    </p:spTree>
    <p:extLst>
      <p:ext uri="{BB962C8B-B14F-4D97-AF65-F5344CB8AC3E}">
        <p14:creationId xmlns:p14="http://schemas.microsoft.com/office/powerpoint/2010/main" val="4198135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9562245-4535-F6CE-2E83-2BADAD1B02C5}"/>
              </a:ext>
            </a:extLst>
          </p:cNvPr>
          <p:cNvPicPr>
            <a:picLocks noChangeAspect="1"/>
          </p:cNvPicPr>
          <p:nvPr/>
        </p:nvPicPr>
        <p:blipFill>
          <a:blip r:embed="rId3"/>
          <a:stretch>
            <a:fillRect/>
          </a:stretch>
        </p:blipFill>
        <p:spPr>
          <a:xfrm>
            <a:off x="5169017" y="1307372"/>
            <a:ext cx="7004030" cy="5360828"/>
          </a:xfrm>
          <a:prstGeom prst="rect">
            <a:avLst/>
          </a:prstGeom>
        </p:spPr>
      </p:pic>
      <p:sp>
        <p:nvSpPr>
          <p:cNvPr id="4" name="Rectangle 3">
            <a:extLst>
              <a:ext uri="{FF2B5EF4-FFF2-40B4-BE49-F238E27FC236}">
                <a16:creationId xmlns:a16="http://schemas.microsoft.com/office/drawing/2014/main" id="{75B52771-B28E-4509-164C-E00489C9107B}"/>
              </a:ext>
            </a:extLst>
          </p:cNvPr>
          <p:cNvSpPr/>
          <p:nvPr/>
        </p:nvSpPr>
        <p:spPr>
          <a:xfrm>
            <a:off x="367645" y="273377"/>
            <a:ext cx="11510128" cy="630653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182C6FB2-A3F7-6101-923D-EF449A3AD5DB}"/>
              </a:ext>
            </a:extLst>
          </p:cNvPr>
          <p:cNvSpPr txBox="1"/>
          <p:nvPr/>
        </p:nvSpPr>
        <p:spPr>
          <a:xfrm>
            <a:off x="5010993" y="605092"/>
            <a:ext cx="2133878" cy="769441"/>
          </a:xfrm>
          <a:prstGeom prst="rect">
            <a:avLst/>
          </a:prstGeom>
          <a:noFill/>
        </p:spPr>
        <p:txBody>
          <a:bodyPr wrap="square" rtlCol="0">
            <a:spAutoFit/>
          </a:bodyPr>
          <a:lstStyle/>
          <a:p>
            <a:r>
              <a:rPr lang="en-IN" sz="4400" b="1" dirty="0">
                <a:latin typeface="Roboto" panose="02000000000000000000" pitchFamily="2" charset="0"/>
                <a:ea typeface="Roboto" panose="02000000000000000000" pitchFamily="2" charset="0"/>
                <a:cs typeface="Roboto" panose="02000000000000000000" pitchFamily="2" charset="0"/>
              </a:rPr>
              <a:t>Results</a:t>
            </a:r>
          </a:p>
        </p:txBody>
      </p:sp>
      <p:sp>
        <p:nvSpPr>
          <p:cNvPr id="3" name="Rectangle 2">
            <a:extLst>
              <a:ext uri="{FF2B5EF4-FFF2-40B4-BE49-F238E27FC236}">
                <a16:creationId xmlns:a16="http://schemas.microsoft.com/office/drawing/2014/main" id="{CE04C1BE-08A7-FE59-8B0F-DB395819745B}"/>
              </a:ext>
            </a:extLst>
          </p:cNvPr>
          <p:cNvSpPr/>
          <p:nvPr/>
        </p:nvSpPr>
        <p:spPr>
          <a:xfrm>
            <a:off x="5010993" y="622166"/>
            <a:ext cx="2053195" cy="735291"/>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2" descr="IIT Indore - Wikipedia">
            <a:extLst>
              <a:ext uri="{FF2B5EF4-FFF2-40B4-BE49-F238E27FC236}">
                <a16:creationId xmlns:a16="http://schemas.microsoft.com/office/drawing/2014/main" id="{48F9D076-EB89-472F-5FB6-CB7C8E7FE2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12544" y="462260"/>
            <a:ext cx="865300" cy="9334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69A57A7-F6AB-2373-A66A-6E900B4A170A}"/>
              </a:ext>
            </a:extLst>
          </p:cNvPr>
          <p:cNvSpPr txBox="1"/>
          <p:nvPr/>
        </p:nvSpPr>
        <p:spPr>
          <a:xfrm>
            <a:off x="662919" y="1544396"/>
            <a:ext cx="10582275" cy="400110"/>
          </a:xfrm>
          <a:prstGeom prst="rect">
            <a:avLst/>
          </a:prstGeom>
          <a:noFill/>
        </p:spPr>
        <p:txBody>
          <a:bodyPr wrap="square" rtlCol="0">
            <a:spAutoFit/>
          </a:bodyPr>
          <a:lstStyle/>
          <a:p>
            <a:pPr marL="342900" indent="-342900">
              <a:buFont typeface="Arial" panose="020B0604020202020204" pitchFamily="34" charset="0"/>
              <a:buChar char="•"/>
            </a:pPr>
            <a:r>
              <a:rPr lang="en-IN" sz="2000" b="1" dirty="0">
                <a:latin typeface="Verdana" panose="020B0604030504040204" pitchFamily="34" charset="0"/>
                <a:ea typeface="Verdana" panose="020B0604030504040204" pitchFamily="34" charset="0"/>
              </a:rPr>
              <a:t>XRD at 1150°C</a:t>
            </a:r>
          </a:p>
        </p:txBody>
      </p:sp>
      <p:graphicFrame>
        <p:nvGraphicFramePr>
          <p:cNvPr id="10" name="Table 9">
            <a:extLst>
              <a:ext uri="{FF2B5EF4-FFF2-40B4-BE49-F238E27FC236}">
                <a16:creationId xmlns:a16="http://schemas.microsoft.com/office/drawing/2014/main" id="{7464D21E-0871-7325-7C3F-B4EF00106F43}"/>
              </a:ext>
            </a:extLst>
          </p:cNvPr>
          <p:cNvGraphicFramePr>
            <a:graphicFrameLocks noGrp="1"/>
          </p:cNvGraphicFramePr>
          <p:nvPr>
            <p:extLst>
              <p:ext uri="{D42A27DB-BD31-4B8C-83A1-F6EECF244321}">
                <p14:modId xmlns:p14="http://schemas.microsoft.com/office/powerpoint/2010/main" val="3165679043"/>
              </p:ext>
            </p:extLst>
          </p:nvPr>
        </p:nvGraphicFramePr>
        <p:xfrm>
          <a:off x="662919" y="2602590"/>
          <a:ext cx="3156759" cy="1305632"/>
        </p:xfrm>
        <a:graphic>
          <a:graphicData uri="http://schemas.openxmlformats.org/drawingml/2006/table">
            <a:tbl>
              <a:tblPr>
                <a:tableStyleId>{BDBED569-4797-4DF1-A0F4-6AAB3CD982D8}</a:tableStyleId>
              </a:tblPr>
              <a:tblGrid>
                <a:gridCol w="1936348">
                  <a:extLst>
                    <a:ext uri="{9D8B030D-6E8A-4147-A177-3AD203B41FA5}">
                      <a16:colId xmlns:a16="http://schemas.microsoft.com/office/drawing/2014/main" val="4172656392"/>
                    </a:ext>
                  </a:extLst>
                </a:gridCol>
                <a:gridCol w="1220411">
                  <a:extLst>
                    <a:ext uri="{9D8B030D-6E8A-4147-A177-3AD203B41FA5}">
                      <a16:colId xmlns:a16="http://schemas.microsoft.com/office/drawing/2014/main" val="2011889083"/>
                    </a:ext>
                  </a:extLst>
                </a:gridCol>
              </a:tblGrid>
              <a:tr h="326408">
                <a:tc>
                  <a:txBody>
                    <a:bodyPr/>
                    <a:lstStyle/>
                    <a:p>
                      <a:pPr algn="ctr" fontAlgn="b"/>
                      <a:r>
                        <a:rPr lang="en-IN" sz="1400" b="1" u="none" strike="noStrike" dirty="0">
                          <a:effectLst/>
                        </a:rPr>
                        <a:t>Peak Position (2</a:t>
                      </a:r>
                      <a:r>
                        <a:rPr lang="el-GR" sz="1400" b="1" u="none" strike="noStrike" dirty="0">
                          <a:effectLst/>
                        </a:rPr>
                        <a:t>θ</a:t>
                      </a:r>
                      <a:r>
                        <a:rPr lang="en-IN" sz="1400" b="1" u="none" strike="noStrike" dirty="0">
                          <a:effectLst/>
                        </a:rPr>
                        <a:t>)</a:t>
                      </a:r>
                      <a:endParaRPr lang="en-IN" sz="1400" b="1" i="0" u="none" strike="noStrike" dirty="0">
                        <a:solidFill>
                          <a:srgbClr val="000000"/>
                        </a:solidFill>
                        <a:effectLst/>
                        <a:latin typeface="Verdana" panose="020B0604030504040204" pitchFamily="34" charset="0"/>
                        <a:ea typeface="Verdana" panose="020B0604030504040204" pitchFamily="34" charset="0"/>
                      </a:endParaRPr>
                    </a:p>
                  </a:txBody>
                  <a:tcPr marL="7620" marR="7620" marT="7620" marB="0" anchor="b"/>
                </a:tc>
                <a:tc>
                  <a:txBody>
                    <a:bodyPr/>
                    <a:lstStyle/>
                    <a:p>
                      <a:pPr algn="ctr" fontAlgn="b"/>
                      <a:r>
                        <a:rPr lang="en-IN" sz="1400" b="1" u="none" strike="noStrike" dirty="0">
                          <a:effectLst/>
                        </a:rPr>
                        <a:t>FWHM (</a:t>
                      </a:r>
                      <a:r>
                        <a:rPr lang="el-GR" sz="1400" b="1" u="none" strike="noStrike" dirty="0">
                          <a:effectLst/>
                        </a:rPr>
                        <a:t>β</a:t>
                      </a:r>
                      <a:r>
                        <a:rPr lang="en-IN" sz="1400" b="1" u="none" strike="noStrike" dirty="0">
                          <a:effectLst/>
                        </a:rPr>
                        <a:t>)</a:t>
                      </a:r>
                      <a:endParaRPr lang="en-IN" sz="1400" b="1" i="0" u="none" strike="noStrike" dirty="0">
                        <a:solidFill>
                          <a:srgbClr val="000000"/>
                        </a:solidFill>
                        <a:effectLst/>
                        <a:latin typeface="Verdana" panose="020B0604030504040204" pitchFamily="34" charset="0"/>
                        <a:ea typeface="Verdana" panose="020B0604030504040204" pitchFamily="34" charset="0"/>
                      </a:endParaRPr>
                    </a:p>
                  </a:txBody>
                  <a:tcPr marL="7620" marR="7620" marT="7620" marB="0" anchor="b"/>
                </a:tc>
                <a:extLst>
                  <a:ext uri="{0D108BD9-81ED-4DB2-BD59-A6C34878D82A}">
                    <a16:rowId xmlns:a16="http://schemas.microsoft.com/office/drawing/2014/main" val="1609156402"/>
                  </a:ext>
                </a:extLst>
              </a:tr>
              <a:tr h="326408">
                <a:tc>
                  <a:txBody>
                    <a:bodyPr/>
                    <a:lstStyle/>
                    <a:p>
                      <a:pPr algn="ctr" fontAlgn="b"/>
                      <a:r>
                        <a:rPr lang="en-IN" sz="1400" b="0" i="0" u="none" strike="noStrike" dirty="0">
                          <a:solidFill>
                            <a:srgbClr val="000000"/>
                          </a:solidFill>
                          <a:effectLst/>
                          <a:latin typeface="+mn-lt"/>
                        </a:rPr>
                        <a:t>44.07°</a:t>
                      </a:r>
                    </a:p>
                  </a:txBody>
                  <a:tcPr marL="7620" marR="7620" marT="7620" marB="0" anchor="b"/>
                </a:tc>
                <a:tc>
                  <a:txBody>
                    <a:bodyPr/>
                    <a:lstStyle/>
                    <a:p>
                      <a:pPr algn="ctr" fontAlgn="b"/>
                      <a:r>
                        <a:rPr lang="en-IN" sz="1400" b="0" i="0" u="none" strike="noStrike" dirty="0">
                          <a:solidFill>
                            <a:srgbClr val="000000"/>
                          </a:solidFill>
                          <a:effectLst/>
                          <a:latin typeface="+mn-lt"/>
                        </a:rPr>
                        <a:t>0.32°</a:t>
                      </a:r>
                    </a:p>
                  </a:txBody>
                  <a:tcPr marL="7620" marR="7620" marT="7620" marB="0" anchor="b"/>
                </a:tc>
                <a:extLst>
                  <a:ext uri="{0D108BD9-81ED-4DB2-BD59-A6C34878D82A}">
                    <a16:rowId xmlns:a16="http://schemas.microsoft.com/office/drawing/2014/main" val="2234957566"/>
                  </a:ext>
                </a:extLst>
              </a:tr>
              <a:tr h="326408">
                <a:tc>
                  <a:txBody>
                    <a:bodyPr/>
                    <a:lstStyle/>
                    <a:p>
                      <a:pPr algn="ctr" fontAlgn="b"/>
                      <a:r>
                        <a:rPr lang="en-IN" sz="1400" b="0" i="0" u="none" strike="noStrike" dirty="0">
                          <a:solidFill>
                            <a:srgbClr val="000000"/>
                          </a:solidFill>
                          <a:effectLst/>
                          <a:latin typeface="+mn-lt"/>
                        </a:rPr>
                        <a:t>51.14°</a:t>
                      </a:r>
                    </a:p>
                  </a:txBody>
                  <a:tcPr marL="7620" marR="7620" marT="7620" marB="0" anchor="b"/>
                </a:tc>
                <a:tc>
                  <a:txBody>
                    <a:bodyPr/>
                    <a:lstStyle/>
                    <a:p>
                      <a:pPr algn="ctr" fontAlgn="b"/>
                      <a:r>
                        <a:rPr lang="en-IN" sz="1400" b="0" i="0" u="none" strike="noStrike" dirty="0">
                          <a:solidFill>
                            <a:srgbClr val="000000"/>
                          </a:solidFill>
                          <a:effectLst/>
                          <a:latin typeface="+mn-lt"/>
                        </a:rPr>
                        <a:t>0.48°</a:t>
                      </a:r>
                    </a:p>
                  </a:txBody>
                  <a:tcPr marL="7620" marR="7620" marT="7620" marB="0" anchor="b"/>
                </a:tc>
                <a:extLst>
                  <a:ext uri="{0D108BD9-81ED-4DB2-BD59-A6C34878D82A}">
                    <a16:rowId xmlns:a16="http://schemas.microsoft.com/office/drawing/2014/main" val="2369729782"/>
                  </a:ext>
                </a:extLst>
              </a:tr>
              <a:tr h="326408">
                <a:tc>
                  <a:txBody>
                    <a:bodyPr/>
                    <a:lstStyle/>
                    <a:p>
                      <a:pPr algn="ctr" fontAlgn="b"/>
                      <a:r>
                        <a:rPr lang="en-IN" sz="1400" b="0" i="0" u="none" strike="noStrike" dirty="0">
                          <a:solidFill>
                            <a:srgbClr val="000000"/>
                          </a:solidFill>
                          <a:effectLst/>
                          <a:latin typeface="+mn-lt"/>
                        </a:rPr>
                        <a:t>75.02°</a:t>
                      </a:r>
                    </a:p>
                  </a:txBody>
                  <a:tcPr marL="7620" marR="7620" marT="7620" marB="0" anchor="b"/>
                </a:tc>
                <a:tc>
                  <a:txBody>
                    <a:bodyPr/>
                    <a:lstStyle/>
                    <a:p>
                      <a:pPr algn="ctr" fontAlgn="b"/>
                      <a:r>
                        <a:rPr lang="en-IN" sz="1400" b="0" i="0" u="none" strike="noStrike" dirty="0">
                          <a:solidFill>
                            <a:srgbClr val="000000"/>
                          </a:solidFill>
                          <a:effectLst/>
                          <a:latin typeface="+mn-lt"/>
                        </a:rPr>
                        <a:t>0.54°</a:t>
                      </a:r>
                    </a:p>
                  </a:txBody>
                  <a:tcPr marL="7620" marR="7620" marT="7620" marB="0" anchor="b"/>
                </a:tc>
                <a:extLst>
                  <a:ext uri="{0D108BD9-81ED-4DB2-BD59-A6C34878D82A}">
                    <a16:rowId xmlns:a16="http://schemas.microsoft.com/office/drawing/2014/main" val="72290272"/>
                  </a:ext>
                </a:extLst>
              </a:tr>
            </a:tbl>
          </a:graphicData>
        </a:graphic>
      </p:graphicFrame>
      <p:sp>
        <p:nvSpPr>
          <p:cNvPr id="11" name="TextBox 10">
            <a:extLst>
              <a:ext uri="{FF2B5EF4-FFF2-40B4-BE49-F238E27FC236}">
                <a16:creationId xmlns:a16="http://schemas.microsoft.com/office/drawing/2014/main" id="{D1E642F0-8C4B-D7BD-3F10-0DA4473910B6}"/>
              </a:ext>
            </a:extLst>
          </p:cNvPr>
          <p:cNvSpPr txBox="1"/>
          <p:nvPr/>
        </p:nvSpPr>
        <p:spPr>
          <a:xfrm>
            <a:off x="1373213" y="2088882"/>
            <a:ext cx="1676387" cy="369332"/>
          </a:xfrm>
          <a:prstGeom prst="rect">
            <a:avLst/>
          </a:prstGeom>
          <a:noFill/>
        </p:spPr>
        <p:txBody>
          <a:bodyPr wrap="square" rtlCol="0">
            <a:spAutoFit/>
          </a:bodyPr>
          <a:lstStyle/>
          <a:p>
            <a:pPr marL="285750" indent="-285750">
              <a:buFont typeface="Wingdings" panose="05000000000000000000" pitchFamily="2" charset="2"/>
              <a:buChar char="Ø"/>
            </a:pPr>
            <a:r>
              <a:rPr lang="en-IN" b="1" dirty="0">
                <a:latin typeface="Verdana" panose="020B0604030504040204" pitchFamily="34" charset="0"/>
                <a:ea typeface="Verdana" panose="020B0604030504040204" pitchFamily="34" charset="0"/>
              </a:rPr>
              <a:t>At 25°C</a:t>
            </a:r>
          </a:p>
        </p:txBody>
      </p:sp>
      <p:sp>
        <p:nvSpPr>
          <p:cNvPr id="16" name="TextBox 15">
            <a:extLst>
              <a:ext uri="{FF2B5EF4-FFF2-40B4-BE49-F238E27FC236}">
                <a16:creationId xmlns:a16="http://schemas.microsoft.com/office/drawing/2014/main" id="{4903F4B0-770D-1A18-4B28-D31F805EA36A}"/>
              </a:ext>
            </a:extLst>
          </p:cNvPr>
          <p:cNvSpPr txBox="1"/>
          <p:nvPr/>
        </p:nvSpPr>
        <p:spPr>
          <a:xfrm>
            <a:off x="1373213" y="4202631"/>
            <a:ext cx="2047320" cy="369332"/>
          </a:xfrm>
          <a:prstGeom prst="rect">
            <a:avLst/>
          </a:prstGeom>
          <a:noFill/>
        </p:spPr>
        <p:txBody>
          <a:bodyPr wrap="square" rtlCol="0">
            <a:spAutoFit/>
          </a:bodyPr>
          <a:lstStyle/>
          <a:p>
            <a:pPr marL="285750" indent="-285750">
              <a:buFont typeface="Wingdings" panose="05000000000000000000" pitchFamily="2" charset="2"/>
              <a:buChar char="Ø"/>
            </a:pPr>
            <a:r>
              <a:rPr lang="en-IN" b="1" dirty="0">
                <a:latin typeface="Verdana" panose="020B0604030504040204" pitchFamily="34" charset="0"/>
                <a:ea typeface="Verdana" panose="020B0604030504040204" pitchFamily="34" charset="0"/>
              </a:rPr>
              <a:t>At 1150°C</a:t>
            </a:r>
          </a:p>
        </p:txBody>
      </p:sp>
      <p:graphicFrame>
        <p:nvGraphicFramePr>
          <p:cNvPr id="24" name="Table 23">
            <a:extLst>
              <a:ext uri="{FF2B5EF4-FFF2-40B4-BE49-F238E27FC236}">
                <a16:creationId xmlns:a16="http://schemas.microsoft.com/office/drawing/2014/main" id="{E6D2D62D-5C3B-206D-A004-1374FF4ACE1A}"/>
              </a:ext>
            </a:extLst>
          </p:cNvPr>
          <p:cNvGraphicFramePr>
            <a:graphicFrameLocks noGrp="1"/>
          </p:cNvGraphicFramePr>
          <p:nvPr>
            <p:extLst>
              <p:ext uri="{D42A27DB-BD31-4B8C-83A1-F6EECF244321}">
                <p14:modId xmlns:p14="http://schemas.microsoft.com/office/powerpoint/2010/main" val="1549536710"/>
              </p:ext>
            </p:extLst>
          </p:nvPr>
        </p:nvGraphicFramePr>
        <p:xfrm>
          <a:off x="662919" y="4738454"/>
          <a:ext cx="3156759" cy="1305632"/>
        </p:xfrm>
        <a:graphic>
          <a:graphicData uri="http://schemas.openxmlformats.org/drawingml/2006/table">
            <a:tbl>
              <a:tblPr>
                <a:tableStyleId>{BDBED569-4797-4DF1-A0F4-6AAB3CD982D8}</a:tableStyleId>
              </a:tblPr>
              <a:tblGrid>
                <a:gridCol w="1915556">
                  <a:extLst>
                    <a:ext uri="{9D8B030D-6E8A-4147-A177-3AD203B41FA5}">
                      <a16:colId xmlns:a16="http://schemas.microsoft.com/office/drawing/2014/main" val="4172656392"/>
                    </a:ext>
                  </a:extLst>
                </a:gridCol>
                <a:gridCol w="1241203">
                  <a:extLst>
                    <a:ext uri="{9D8B030D-6E8A-4147-A177-3AD203B41FA5}">
                      <a16:colId xmlns:a16="http://schemas.microsoft.com/office/drawing/2014/main" val="2011889083"/>
                    </a:ext>
                  </a:extLst>
                </a:gridCol>
              </a:tblGrid>
              <a:tr h="326408">
                <a:tc>
                  <a:txBody>
                    <a:bodyPr/>
                    <a:lstStyle/>
                    <a:p>
                      <a:pPr algn="ctr" fontAlgn="b"/>
                      <a:r>
                        <a:rPr lang="en-IN" sz="1400" b="1" u="none" strike="noStrike" dirty="0">
                          <a:effectLst/>
                        </a:rPr>
                        <a:t>Peak Position (2</a:t>
                      </a:r>
                      <a:r>
                        <a:rPr lang="el-GR" sz="1400" b="1" u="none" strike="noStrike" dirty="0">
                          <a:effectLst/>
                        </a:rPr>
                        <a:t>θ</a:t>
                      </a:r>
                      <a:r>
                        <a:rPr lang="en-IN" sz="1400" b="1" u="none" strike="noStrike" dirty="0">
                          <a:effectLst/>
                        </a:rPr>
                        <a:t>)</a:t>
                      </a:r>
                      <a:endParaRPr lang="en-IN" sz="1400" b="1" i="0" u="none" strike="noStrike" dirty="0">
                        <a:solidFill>
                          <a:srgbClr val="000000"/>
                        </a:solidFill>
                        <a:effectLst/>
                        <a:latin typeface="Verdana" panose="020B0604030504040204" pitchFamily="34" charset="0"/>
                        <a:ea typeface="Verdana" panose="020B0604030504040204" pitchFamily="34" charset="0"/>
                      </a:endParaRPr>
                    </a:p>
                  </a:txBody>
                  <a:tcPr marL="7620" marR="7620" marT="7620" marB="0" anchor="b"/>
                </a:tc>
                <a:tc>
                  <a:txBody>
                    <a:bodyPr/>
                    <a:lstStyle/>
                    <a:p>
                      <a:pPr algn="ctr" fontAlgn="b"/>
                      <a:r>
                        <a:rPr lang="en-IN" sz="1400" b="1" u="none" strike="noStrike" dirty="0">
                          <a:effectLst/>
                        </a:rPr>
                        <a:t>FWHM (</a:t>
                      </a:r>
                      <a:r>
                        <a:rPr lang="el-GR" sz="1400" b="1" u="none" strike="noStrike" dirty="0">
                          <a:effectLst/>
                        </a:rPr>
                        <a:t>β</a:t>
                      </a:r>
                      <a:r>
                        <a:rPr lang="en-IN" sz="1400" b="1" u="none" strike="noStrike" dirty="0">
                          <a:effectLst/>
                        </a:rPr>
                        <a:t>)</a:t>
                      </a:r>
                      <a:endParaRPr lang="en-IN" sz="1400" b="1" i="0" u="none" strike="noStrike" dirty="0">
                        <a:solidFill>
                          <a:srgbClr val="000000"/>
                        </a:solidFill>
                        <a:effectLst/>
                        <a:latin typeface="Verdana" panose="020B0604030504040204" pitchFamily="34" charset="0"/>
                        <a:ea typeface="Verdana" panose="020B0604030504040204" pitchFamily="34" charset="0"/>
                      </a:endParaRPr>
                    </a:p>
                  </a:txBody>
                  <a:tcPr marL="7620" marR="7620" marT="7620" marB="0" anchor="b"/>
                </a:tc>
                <a:extLst>
                  <a:ext uri="{0D108BD9-81ED-4DB2-BD59-A6C34878D82A}">
                    <a16:rowId xmlns:a16="http://schemas.microsoft.com/office/drawing/2014/main" val="1609156402"/>
                  </a:ext>
                </a:extLst>
              </a:tr>
              <a:tr h="326408">
                <a:tc>
                  <a:txBody>
                    <a:bodyPr/>
                    <a:lstStyle/>
                    <a:p>
                      <a:pPr algn="ctr" fontAlgn="b"/>
                      <a:r>
                        <a:rPr lang="en-IN" sz="1400" b="0" i="0" u="none" strike="noStrike" dirty="0">
                          <a:solidFill>
                            <a:srgbClr val="000000"/>
                          </a:solidFill>
                          <a:effectLst/>
                          <a:latin typeface="+mn-lt"/>
                        </a:rPr>
                        <a:t>43.56°</a:t>
                      </a:r>
                    </a:p>
                  </a:txBody>
                  <a:tcPr marL="7620" marR="7620" marT="7620" marB="0" anchor="b"/>
                </a:tc>
                <a:tc>
                  <a:txBody>
                    <a:bodyPr/>
                    <a:lstStyle/>
                    <a:p>
                      <a:pPr algn="ctr" fontAlgn="b"/>
                      <a:r>
                        <a:rPr lang="en-IN" sz="1400" b="0" i="0" u="none" strike="noStrike" dirty="0">
                          <a:solidFill>
                            <a:srgbClr val="000000"/>
                          </a:solidFill>
                          <a:effectLst/>
                          <a:latin typeface="+mn-lt"/>
                        </a:rPr>
                        <a:t>0.22°</a:t>
                      </a:r>
                    </a:p>
                  </a:txBody>
                  <a:tcPr marL="7620" marR="7620" marT="7620" marB="0" anchor="b"/>
                </a:tc>
                <a:extLst>
                  <a:ext uri="{0D108BD9-81ED-4DB2-BD59-A6C34878D82A}">
                    <a16:rowId xmlns:a16="http://schemas.microsoft.com/office/drawing/2014/main" val="2234957566"/>
                  </a:ext>
                </a:extLst>
              </a:tr>
              <a:tr h="326408">
                <a:tc>
                  <a:txBody>
                    <a:bodyPr/>
                    <a:lstStyle/>
                    <a:p>
                      <a:pPr algn="ctr" fontAlgn="b"/>
                      <a:r>
                        <a:rPr lang="en-IN" sz="1400" b="0" i="0" u="none" strike="noStrike" dirty="0">
                          <a:solidFill>
                            <a:srgbClr val="000000"/>
                          </a:solidFill>
                          <a:effectLst/>
                          <a:latin typeface="+mn-lt"/>
                        </a:rPr>
                        <a:t>50.57°</a:t>
                      </a:r>
                    </a:p>
                  </a:txBody>
                  <a:tcPr marL="7620" marR="7620" marT="7620" marB="0" anchor="b"/>
                </a:tc>
                <a:tc>
                  <a:txBody>
                    <a:bodyPr/>
                    <a:lstStyle/>
                    <a:p>
                      <a:pPr algn="ctr" fontAlgn="b"/>
                      <a:r>
                        <a:rPr lang="en-IN" sz="1400" b="0" i="0" u="none" strike="noStrike" dirty="0">
                          <a:solidFill>
                            <a:srgbClr val="000000"/>
                          </a:solidFill>
                          <a:effectLst/>
                          <a:latin typeface="+mn-lt"/>
                        </a:rPr>
                        <a:t>0.33°</a:t>
                      </a:r>
                    </a:p>
                  </a:txBody>
                  <a:tcPr marL="7620" marR="7620" marT="7620" marB="0" anchor="b"/>
                </a:tc>
                <a:extLst>
                  <a:ext uri="{0D108BD9-81ED-4DB2-BD59-A6C34878D82A}">
                    <a16:rowId xmlns:a16="http://schemas.microsoft.com/office/drawing/2014/main" val="2369729782"/>
                  </a:ext>
                </a:extLst>
              </a:tr>
              <a:tr h="326408">
                <a:tc>
                  <a:txBody>
                    <a:bodyPr/>
                    <a:lstStyle/>
                    <a:p>
                      <a:pPr algn="ctr" fontAlgn="b"/>
                      <a:r>
                        <a:rPr lang="en-IN" sz="1400" b="0" i="0" u="none" strike="noStrike" dirty="0">
                          <a:solidFill>
                            <a:srgbClr val="000000"/>
                          </a:solidFill>
                          <a:effectLst/>
                          <a:latin typeface="+mn-lt"/>
                        </a:rPr>
                        <a:t>73.96°</a:t>
                      </a:r>
                    </a:p>
                  </a:txBody>
                  <a:tcPr marL="7620" marR="7620" marT="7620" marB="0" anchor="b"/>
                </a:tc>
                <a:tc>
                  <a:txBody>
                    <a:bodyPr/>
                    <a:lstStyle/>
                    <a:p>
                      <a:pPr algn="ctr" fontAlgn="b"/>
                      <a:r>
                        <a:rPr lang="en-IN" sz="1400" b="0" i="0" u="none" strike="noStrike" dirty="0">
                          <a:solidFill>
                            <a:srgbClr val="000000"/>
                          </a:solidFill>
                          <a:effectLst/>
                          <a:latin typeface="+mn-lt"/>
                        </a:rPr>
                        <a:t>0.43°</a:t>
                      </a:r>
                    </a:p>
                  </a:txBody>
                  <a:tcPr marL="7620" marR="7620" marT="7620" marB="0" anchor="b"/>
                </a:tc>
                <a:extLst>
                  <a:ext uri="{0D108BD9-81ED-4DB2-BD59-A6C34878D82A}">
                    <a16:rowId xmlns:a16="http://schemas.microsoft.com/office/drawing/2014/main" val="72290272"/>
                  </a:ext>
                </a:extLst>
              </a:tr>
            </a:tbl>
          </a:graphicData>
        </a:graphic>
      </p:graphicFrame>
      <p:sp>
        <p:nvSpPr>
          <p:cNvPr id="7" name="Text Box 29">
            <a:extLst>
              <a:ext uri="{FF2B5EF4-FFF2-40B4-BE49-F238E27FC236}">
                <a16:creationId xmlns:a16="http://schemas.microsoft.com/office/drawing/2014/main" id="{90A5213B-D68A-975C-AE79-640CB0604C93}"/>
              </a:ext>
            </a:extLst>
          </p:cNvPr>
          <p:cNvSpPr txBox="1"/>
          <p:nvPr/>
        </p:nvSpPr>
        <p:spPr>
          <a:xfrm>
            <a:off x="8901747" y="6088309"/>
            <a:ext cx="1337628" cy="40011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IN" b="1" kern="100" dirty="0">
                <a:effectLst/>
                <a:ea typeface="Calibri" panose="020F0502020204030204" pitchFamily="34" charset="0"/>
                <a:cs typeface="Times New Roman" panose="02020603050405020304" pitchFamily="18" charset="0"/>
              </a:rPr>
              <a:t>(Degrees)</a:t>
            </a:r>
            <a:endParaRPr lang="en-IN" sz="2800" kern="1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321881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5AEE90-7BF2-3525-B33F-2D0746086B5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834D1F3-2949-B02E-90F3-4B2CC8D8162C}"/>
              </a:ext>
            </a:extLst>
          </p:cNvPr>
          <p:cNvSpPr/>
          <p:nvPr/>
        </p:nvSpPr>
        <p:spPr>
          <a:xfrm>
            <a:off x="367645" y="273377"/>
            <a:ext cx="11510128" cy="630653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99A7DDE9-9706-96D4-3212-4AFB191E6398}"/>
              </a:ext>
            </a:extLst>
          </p:cNvPr>
          <p:cNvSpPr txBox="1"/>
          <p:nvPr/>
        </p:nvSpPr>
        <p:spPr>
          <a:xfrm>
            <a:off x="5010993" y="605092"/>
            <a:ext cx="2133878" cy="769441"/>
          </a:xfrm>
          <a:prstGeom prst="rect">
            <a:avLst/>
          </a:prstGeom>
          <a:noFill/>
        </p:spPr>
        <p:txBody>
          <a:bodyPr wrap="square" rtlCol="0">
            <a:spAutoFit/>
          </a:bodyPr>
          <a:lstStyle/>
          <a:p>
            <a:r>
              <a:rPr lang="en-IN" sz="4400" b="1" dirty="0">
                <a:latin typeface="Roboto" panose="02000000000000000000" pitchFamily="2" charset="0"/>
                <a:ea typeface="Roboto" panose="02000000000000000000" pitchFamily="2" charset="0"/>
                <a:cs typeface="Roboto" panose="02000000000000000000" pitchFamily="2" charset="0"/>
              </a:rPr>
              <a:t>Results</a:t>
            </a:r>
          </a:p>
        </p:txBody>
      </p:sp>
      <p:sp>
        <p:nvSpPr>
          <p:cNvPr id="3" name="Rectangle 2">
            <a:extLst>
              <a:ext uri="{FF2B5EF4-FFF2-40B4-BE49-F238E27FC236}">
                <a16:creationId xmlns:a16="http://schemas.microsoft.com/office/drawing/2014/main" id="{7FBD62FE-CAD4-FB12-F2FF-288A927ED43D}"/>
              </a:ext>
            </a:extLst>
          </p:cNvPr>
          <p:cNvSpPr/>
          <p:nvPr/>
        </p:nvSpPr>
        <p:spPr>
          <a:xfrm>
            <a:off x="5010993" y="622166"/>
            <a:ext cx="2053195" cy="735291"/>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2" descr="IIT Indore - Wikipedia">
            <a:extLst>
              <a:ext uri="{FF2B5EF4-FFF2-40B4-BE49-F238E27FC236}">
                <a16:creationId xmlns:a16="http://schemas.microsoft.com/office/drawing/2014/main" id="{CCF28D90-9824-0488-6B7B-0356E498E5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2544" y="462260"/>
            <a:ext cx="865300" cy="9334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D19554A-2BFB-6A57-EB0D-F59F970B7B48}"/>
              </a:ext>
            </a:extLst>
          </p:cNvPr>
          <p:cNvSpPr txBox="1"/>
          <p:nvPr/>
        </p:nvSpPr>
        <p:spPr>
          <a:xfrm>
            <a:off x="662919" y="1544396"/>
            <a:ext cx="10582275" cy="400110"/>
          </a:xfrm>
          <a:prstGeom prst="rect">
            <a:avLst/>
          </a:prstGeom>
          <a:noFill/>
        </p:spPr>
        <p:txBody>
          <a:bodyPr wrap="square" rtlCol="0">
            <a:spAutoFit/>
          </a:bodyPr>
          <a:lstStyle/>
          <a:p>
            <a:pPr marL="342900" indent="-342900">
              <a:buFont typeface="Arial" panose="020B0604020202020204" pitchFamily="34" charset="0"/>
              <a:buChar char="•"/>
            </a:pPr>
            <a:r>
              <a:rPr lang="en-IN" sz="2000" b="1" dirty="0">
                <a:latin typeface="Verdana" panose="020B0604030504040204" pitchFamily="34" charset="0"/>
                <a:ea typeface="Verdana" panose="020B0604030504040204" pitchFamily="34" charset="0"/>
              </a:rPr>
              <a:t>Dislocation Density at 400°C</a:t>
            </a:r>
          </a:p>
        </p:txBody>
      </p:sp>
      <p:pic>
        <p:nvPicPr>
          <p:cNvPr id="9" name="Picture 8">
            <a:extLst>
              <a:ext uri="{FF2B5EF4-FFF2-40B4-BE49-F238E27FC236}">
                <a16:creationId xmlns:a16="http://schemas.microsoft.com/office/drawing/2014/main" id="{DE152009-C4C5-5D81-2B13-3568025FCD4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37544" y="1942148"/>
            <a:ext cx="3878387" cy="2968989"/>
          </a:xfrm>
          <a:prstGeom prst="rect">
            <a:avLst/>
          </a:prstGeom>
        </p:spPr>
      </p:pic>
      <p:pic>
        <p:nvPicPr>
          <p:cNvPr id="12" name="Picture 11">
            <a:extLst>
              <a:ext uri="{FF2B5EF4-FFF2-40B4-BE49-F238E27FC236}">
                <a16:creationId xmlns:a16="http://schemas.microsoft.com/office/drawing/2014/main" id="{E450D4EC-EB43-0B15-A193-E2E952B37E0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4594" y="1942465"/>
            <a:ext cx="4020331" cy="2968672"/>
          </a:xfrm>
          <a:prstGeom prst="rect">
            <a:avLst/>
          </a:prstGeom>
        </p:spPr>
      </p:pic>
      <p:sp>
        <p:nvSpPr>
          <p:cNvPr id="13" name="TextBox 12">
            <a:extLst>
              <a:ext uri="{FF2B5EF4-FFF2-40B4-BE49-F238E27FC236}">
                <a16:creationId xmlns:a16="http://schemas.microsoft.com/office/drawing/2014/main" id="{3AEEA120-374D-7C9D-5B88-8D54EFC4A4C0}"/>
              </a:ext>
            </a:extLst>
          </p:cNvPr>
          <p:cNvSpPr txBox="1"/>
          <p:nvPr/>
        </p:nvSpPr>
        <p:spPr>
          <a:xfrm>
            <a:off x="2860037" y="2873823"/>
            <a:ext cx="1064263" cy="338554"/>
          </a:xfrm>
          <a:prstGeom prst="rect">
            <a:avLst/>
          </a:prstGeom>
          <a:noFill/>
        </p:spPr>
        <p:txBody>
          <a:bodyPr wrap="square" rtlCol="0">
            <a:spAutoFit/>
          </a:bodyPr>
          <a:lstStyle/>
          <a:p>
            <a:r>
              <a:rPr lang="en-IN" sz="1600" b="1" dirty="0">
                <a:latin typeface="Verdana" panose="020B0604030504040204" pitchFamily="34" charset="0"/>
                <a:ea typeface="Verdana" panose="020B0604030504040204" pitchFamily="34" charset="0"/>
              </a:rPr>
              <a:t> 25°C</a:t>
            </a:r>
          </a:p>
        </p:txBody>
      </p:sp>
      <p:sp>
        <p:nvSpPr>
          <p:cNvPr id="14" name="TextBox 13">
            <a:extLst>
              <a:ext uri="{FF2B5EF4-FFF2-40B4-BE49-F238E27FC236}">
                <a16:creationId xmlns:a16="http://schemas.microsoft.com/office/drawing/2014/main" id="{5E8C33AF-AB35-EB93-895F-672A1E212381}"/>
              </a:ext>
            </a:extLst>
          </p:cNvPr>
          <p:cNvSpPr txBox="1"/>
          <p:nvPr/>
        </p:nvSpPr>
        <p:spPr>
          <a:xfrm>
            <a:off x="7144871" y="2873823"/>
            <a:ext cx="1064263" cy="338554"/>
          </a:xfrm>
          <a:prstGeom prst="rect">
            <a:avLst/>
          </a:prstGeom>
          <a:noFill/>
        </p:spPr>
        <p:txBody>
          <a:bodyPr wrap="square" rtlCol="0">
            <a:spAutoFit/>
          </a:bodyPr>
          <a:lstStyle/>
          <a:p>
            <a:r>
              <a:rPr lang="en-IN" sz="1600" b="1" dirty="0">
                <a:latin typeface="Verdana" panose="020B0604030504040204" pitchFamily="34" charset="0"/>
                <a:ea typeface="Verdana" panose="020B0604030504040204" pitchFamily="34" charset="0"/>
              </a:rPr>
              <a:t> 400°C</a:t>
            </a:r>
          </a:p>
        </p:txBody>
      </p:sp>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F652BBD5-32D7-A1C4-D556-539555A6EC4F}"/>
                  </a:ext>
                </a:extLst>
              </p:cNvPr>
              <p:cNvGraphicFramePr>
                <a:graphicFrameLocks noGrp="1"/>
              </p:cNvGraphicFramePr>
              <p:nvPr>
                <p:extLst>
                  <p:ext uri="{D42A27DB-BD31-4B8C-83A1-F6EECF244321}">
                    <p14:modId xmlns:p14="http://schemas.microsoft.com/office/powerpoint/2010/main" val="3417067973"/>
                  </p:ext>
                </p:extLst>
              </p:nvPr>
            </p:nvGraphicFramePr>
            <p:xfrm>
              <a:off x="2115349" y="5172075"/>
              <a:ext cx="7961302" cy="1199965"/>
            </p:xfrm>
            <a:graphic>
              <a:graphicData uri="http://schemas.openxmlformats.org/drawingml/2006/table">
                <a:tbl>
                  <a:tblPr firstRow="1" firstCol="1" bandRow="1">
                    <a:tableStyleId>{2D5ABB26-0587-4C30-8999-92F81FD0307C}</a:tableStyleId>
                  </a:tblPr>
                  <a:tblGrid>
                    <a:gridCol w="934335">
                      <a:extLst>
                        <a:ext uri="{9D8B030D-6E8A-4147-A177-3AD203B41FA5}">
                          <a16:colId xmlns:a16="http://schemas.microsoft.com/office/drawing/2014/main" val="3578527241"/>
                        </a:ext>
                      </a:extLst>
                    </a:gridCol>
                    <a:gridCol w="2238508">
                      <a:extLst>
                        <a:ext uri="{9D8B030D-6E8A-4147-A177-3AD203B41FA5}">
                          <a16:colId xmlns:a16="http://schemas.microsoft.com/office/drawing/2014/main" val="3937706891"/>
                        </a:ext>
                      </a:extLst>
                    </a:gridCol>
                    <a:gridCol w="1829736">
                      <a:extLst>
                        <a:ext uri="{9D8B030D-6E8A-4147-A177-3AD203B41FA5}">
                          <a16:colId xmlns:a16="http://schemas.microsoft.com/office/drawing/2014/main" val="2508522985"/>
                        </a:ext>
                      </a:extLst>
                    </a:gridCol>
                    <a:gridCol w="2958723">
                      <a:extLst>
                        <a:ext uri="{9D8B030D-6E8A-4147-A177-3AD203B41FA5}">
                          <a16:colId xmlns:a16="http://schemas.microsoft.com/office/drawing/2014/main" val="2959976570"/>
                        </a:ext>
                      </a:extLst>
                    </a:gridCol>
                  </a:tblGrid>
                  <a:tr h="269898">
                    <a:tc>
                      <a:txBody>
                        <a:bodyPr/>
                        <a:lstStyle/>
                        <a:p>
                          <a:pPr>
                            <a:lnSpc>
                              <a:spcPct val="107000"/>
                            </a:lnSpc>
                          </a:pPr>
                          <a:endParaRPr lang="en-IN" sz="1100" kern="10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400" b="1" kern="0" dirty="0">
                              <a:effectLst/>
                              <a:latin typeface="Verdana" panose="020B0604030504040204" pitchFamily="34" charset="0"/>
                              <a:ea typeface="Verdana" panose="020B0604030504040204" pitchFamily="34" charset="0"/>
                            </a:rPr>
                            <a:t>Crystallite Size (nm)</a:t>
                          </a:r>
                          <a:endParaRPr lang="en-IN" sz="1400" b="1" kern="1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400" b="1" kern="0" dirty="0">
                              <a:effectLst/>
                              <a:latin typeface="Verdana" panose="020B0604030504040204" pitchFamily="34" charset="0"/>
                              <a:ea typeface="Verdana" panose="020B0604030504040204" pitchFamily="34" charset="0"/>
                            </a:rPr>
                            <a:t>Strain</a:t>
                          </a:r>
                          <a:endParaRPr lang="en-IN" sz="1400" b="1" kern="1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400" b="1" kern="0" dirty="0">
                              <a:effectLst/>
                              <a:latin typeface="Verdana" panose="020B0604030504040204" pitchFamily="34" charset="0"/>
                              <a:ea typeface="Verdana" panose="020B0604030504040204" pitchFamily="34" charset="0"/>
                            </a:rPr>
                            <a:t>Dislocation Density (m</a:t>
                          </a:r>
                          <a:r>
                            <a:rPr lang="en-IN" sz="1400" b="1" kern="0" baseline="30000" dirty="0">
                              <a:effectLst/>
                              <a:latin typeface="Verdana" panose="020B0604030504040204" pitchFamily="34" charset="0"/>
                              <a:ea typeface="Verdana" panose="020B0604030504040204" pitchFamily="34" charset="0"/>
                            </a:rPr>
                            <a:t>-2</a:t>
                          </a:r>
                          <a:r>
                            <a:rPr lang="en-IN" sz="1400" b="1" kern="0" dirty="0">
                              <a:effectLst/>
                              <a:latin typeface="Verdana" panose="020B0604030504040204" pitchFamily="34" charset="0"/>
                              <a:ea typeface="Verdana" panose="020B0604030504040204" pitchFamily="34" charset="0"/>
                            </a:rPr>
                            <a:t>)</a:t>
                          </a:r>
                          <a:endParaRPr lang="en-IN" sz="1400" b="1" kern="1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1164925"/>
                      </a:ext>
                    </a:extLst>
                  </a:tr>
                  <a:tr h="463159">
                    <a:tc>
                      <a:txBody>
                        <a:bodyPr/>
                        <a:lstStyle/>
                        <a:p>
                          <a:pPr algn="r">
                            <a:lnSpc>
                              <a:spcPct val="107000"/>
                            </a:lnSpc>
                            <a:spcAft>
                              <a:spcPts val="800"/>
                            </a:spcAft>
                          </a:pPr>
                          <a:r>
                            <a:rPr lang="en-IN" sz="1400" b="1" kern="0" dirty="0">
                              <a:effectLst/>
                              <a:latin typeface="Verdana" panose="020B0604030504040204" pitchFamily="34" charset="0"/>
                              <a:ea typeface="Verdana" panose="020B0604030504040204" pitchFamily="34" charset="0"/>
                            </a:rPr>
                            <a:t>25°C</a:t>
                          </a:r>
                          <a:endParaRPr lang="en-IN" sz="1400" b="1" kern="1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14:m>
                            <m:oMathPara xmlns:m="http://schemas.openxmlformats.org/officeDocument/2006/math">
                              <m:oMathParaPr>
                                <m:jc m:val="centerGroup"/>
                              </m:oMathParaPr>
                              <m:oMath xmlns:m="http://schemas.openxmlformats.org/officeDocument/2006/math">
                                <m:r>
                                  <a:rPr lang="en-IN" sz="1400" b="0" i="1" kern="100" smtClean="0">
                                    <a:effectLst/>
                                    <a:latin typeface="Cambria Math" panose="02040503050406030204" pitchFamily="18" charset="0"/>
                                    <a:ea typeface="Cambria Math" panose="02040503050406030204" pitchFamily="18" charset="0"/>
                                    <a:cs typeface="Times New Roman" panose="02020603050405020304" pitchFamily="18" charset="0"/>
                                  </a:rPr>
                                  <m:t>36.0</m:t>
                                </m:r>
                              </m:oMath>
                            </m:oMathPara>
                          </a14:m>
                          <a:endParaRPr lang="en-IN" sz="14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14:m>
                            <m:oMathPara xmlns:m="http://schemas.openxmlformats.org/officeDocument/2006/math">
                              <m:oMathParaPr>
                                <m:jc m:val="centerGroup"/>
                              </m:oMathParaPr>
                              <m:oMath xmlns:m="http://schemas.openxmlformats.org/officeDocument/2006/math">
                                <m:r>
                                  <a:rPr lang="en-IN" sz="1400" kern="0">
                                    <a:effectLst/>
                                    <a:latin typeface="Cambria Math" panose="02040503050406030204" pitchFamily="18" charset="0"/>
                                    <a:ea typeface="Cambria Math" panose="02040503050406030204" pitchFamily="18" charset="0"/>
                                  </a:rPr>
                                  <m:t>6.30∗</m:t>
                                </m:r>
                                <m:sSup>
                                  <m:sSupPr>
                                    <m:ctrlPr>
                                      <a:rPr lang="en-IN" sz="1400" i="1" kern="0">
                                        <a:effectLst/>
                                        <a:latin typeface="Cambria Math" panose="02040503050406030204" pitchFamily="18" charset="0"/>
                                        <a:ea typeface="Cambria Math" panose="02040503050406030204" pitchFamily="18" charset="0"/>
                                      </a:rPr>
                                    </m:ctrlPr>
                                  </m:sSupPr>
                                  <m:e>
                                    <m:r>
                                      <a:rPr lang="en-IN" sz="1400" kern="0">
                                        <a:effectLst/>
                                        <a:latin typeface="Cambria Math" panose="02040503050406030204" pitchFamily="18" charset="0"/>
                                        <a:ea typeface="Cambria Math" panose="02040503050406030204" pitchFamily="18" charset="0"/>
                                      </a:rPr>
                                      <m:t>10</m:t>
                                    </m:r>
                                  </m:e>
                                  <m:sup>
                                    <m:r>
                                      <a:rPr lang="en-IN" sz="1400" kern="0">
                                        <a:effectLst/>
                                        <a:latin typeface="Cambria Math" panose="02040503050406030204" pitchFamily="18" charset="0"/>
                                        <a:ea typeface="Cambria Math" panose="02040503050406030204" pitchFamily="18" charset="0"/>
                                      </a:rPr>
                                      <m:t>−3</m:t>
                                    </m:r>
                                  </m:sup>
                                </m:sSup>
                              </m:oMath>
                            </m:oMathPara>
                          </a14:m>
                          <a:endParaRPr lang="en-IN" sz="14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14:m>
                            <m:oMathPara xmlns:m="http://schemas.openxmlformats.org/officeDocument/2006/math">
                              <m:oMathParaPr>
                                <m:jc m:val="centerGroup"/>
                              </m:oMathParaPr>
                              <m:oMath xmlns:m="http://schemas.openxmlformats.org/officeDocument/2006/math">
                                <m:r>
                                  <a:rPr lang="en-IN" sz="1400" kern="0">
                                    <a:effectLst/>
                                    <a:latin typeface="Cambria Math" panose="02040503050406030204" pitchFamily="18" charset="0"/>
                                    <a:ea typeface="Cambria Math" panose="02040503050406030204" pitchFamily="18" charset="0"/>
                                  </a:rPr>
                                  <m:t>1.01∗</m:t>
                                </m:r>
                                <m:sSup>
                                  <m:sSupPr>
                                    <m:ctrlPr>
                                      <a:rPr lang="en-IN" sz="1400" i="1" kern="0">
                                        <a:effectLst/>
                                        <a:latin typeface="Cambria Math" panose="02040503050406030204" pitchFamily="18" charset="0"/>
                                        <a:ea typeface="Cambria Math" panose="02040503050406030204" pitchFamily="18" charset="0"/>
                                      </a:rPr>
                                    </m:ctrlPr>
                                  </m:sSupPr>
                                  <m:e>
                                    <m:r>
                                      <a:rPr lang="en-IN" sz="1400" kern="0">
                                        <a:effectLst/>
                                        <a:latin typeface="Cambria Math" panose="02040503050406030204" pitchFamily="18" charset="0"/>
                                        <a:ea typeface="Cambria Math" panose="02040503050406030204" pitchFamily="18" charset="0"/>
                                      </a:rPr>
                                      <m:t>10</m:t>
                                    </m:r>
                                  </m:e>
                                  <m:sup>
                                    <m:r>
                                      <a:rPr lang="en-IN" sz="1400" kern="0">
                                        <a:effectLst/>
                                        <a:latin typeface="Cambria Math" panose="02040503050406030204" pitchFamily="18" charset="0"/>
                                        <a:ea typeface="Cambria Math" panose="02040503050406030204" pitchFamily="18" charset="0"/>
                                      </a:rPr>
                                      <m:t>16</m:t>
                                    </m:r>
                                  </m:sup>
                                </m:sSup>
                              </m:oMath>
                            </m:oMathPara>
                          </a14:m>
                          <a:endParaRPr lang="en-IN" sz="14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8903106"/>
                      </a:ext>
                    </a:extLst>
                  </a:tr>
                  <a:tr h="466908">
                    <a:tc>
                      <a:txBody>
                        <a:bodyPr/>
                        <a:lstStyle/>
                        <a:p>
                          <a:pPr algn="r">
                            <a:lnSpc>
                              <a:spcPct val="107000"/>
                            </a:lnSpc>
                            <a:spcAft>
                              <a:spcPts val="800"/>
                            </a:spcAft>
                          </a:pPr>
                          <a:r>
                            <a:rPr lang="en-IN" sz="1400" b="1" kern="0" dirty="0">
                              <a:effectLst/>
                              <a:latin typeface="Verdana" panose="020B0604030504040204" pitchFamily="34" charset="0"/>
                              <a:ea typeface="Verdana" panose="020B0604030504040204" pitchFamily="34" charset="0"/>
                            </a:rPr>
                            <a:t>400°C</a:t>
                          </a:r>
                          <a:endParaRPr lang="en-IN" sz="1400" b="1" kern="1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50000"/>
                            </a:lnSpc>
                            <a:spcBef>
                              <a:spcPts val="0"/>
                            </a:spcBef>
                            <a:spcAft>
                              <a:spcPts val="800"/>
                            </a:spcAft>
                            <a:buClrTx/>
                            <a:buSzTx/>
                            <a:buFontTx/>
                            <a:buNone/>
                            <a:tabLst/>
                            <a:defRPr/>
                          </a:pPr>
                          <a14:m>
                            <m:oMathPara xmlns:m="http://schemas.openxmlformats.org/officeDocument/2006/math">
                              <m:oMathParaPr>
                                <m:jc m:val="centerGroup"/>
                              </m:oMathParaPr>
                              <m:oMath xmlns:m="http://schemas.openxmlformats.org/officeDocument/2006/math">
                                <m:r>
                                  <a:rPr lang="en-IN" sz="1400" b="0" i="1" kern="100" smtClean="0">
                                    <a:effectLst/>
                                    <a:latin typeface="Cambria Math" panose="02040503050406030204" pitchFamily="18" charset="0"/>
                                    <a:ea typeface="Cambria Math" panose="02040503050406030204" pitchFamily="18" charset="0"/>
                                    <a:cs typeface="Times New Roman" panose="02020603050405020304" pitchFamily="18" charset="0"/>
                                  </a:rPr>
                                  <m:t>31.5</m:t>
                                </m:r>
                              </m:oMath>
                            </m:oMathPara>
                          </a14:m>
                          <a:endParaRPr lang="en-IN" sz="14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14:m>
                            <m:oMathPara xmlns:m="http://schemas.openxmlformats.org/officeDocument/2006/math">
                              <m:oMathParaPr>
                                <m:jc m:val="centerGroup"/>
                              </m:oMathParaPr>
                              <m:oMath xmlns:m="http://schemas.openxmlformats.org/officeDocument/2006/math">
                                <m:r>
                                  <a:rPr lang="en-IN" sz="1400" kern="0">
                                    <a:effectLst/>
                                    <a:latin typeface="Cambria Math" panose="02040503050406030204" pitchFamily="18" charset="0"/>
                                    <a:ea typeface="Cambria Math" panose="02040503050406030204" pitchFamily="18" charset="0"/>
                                  </a:rPr>
                                  <m:t>5.43∗</m:t>
                                </m:r>
                                <m:sSup>
                                  <m:sSupPr>
                                    <m:ctrlPr>
                                      <a:rPr lang="en-IN" sz="1400" i="1" kern="0">
                                        <a:effectLst/>
                                        <a:latin typeface="Cambria Math" panose="02040503050406030204" pitchFamily="18" charset="0"/>
                                        <a:ea typeface="Cambria Math" panose="02040503050406030204" pitchFamily="18" charset="0"/>
                                      </a:rPr>
                                    </m:ctrlPr>
                                  </m:sSupPr>
                                  <m:e>
                                    <m:r>
                                      <a:rPr lang="en-IN" sz="1400" kern="0">
                                        <a:effectLst/>
                                        <a:latin typeface="Cambria Math" panose="02040503050406030204" pitchFamily="18" charset="0"/>
                                        <a:ea typeface="Cambria Math" panose="02040503050406030204" pitchFamily="18" charset="0"/>
                                      </a:rPr>
                                      <m:t>10</m:t>
                                    </m:r>
                                  </m:e>
                                  <m:sup>
                                    <m:r>
                                      <a:rPr lang="en-IN" sz="1400" kern="0">
                                        <a:effectLst/>
                                        <a:latin typeface="Cambria Math" panose="02040503050406030204" pitchFamily="18" charset="0"/>
                                        <a:ea typeface="Cambria Math" panose="02040503050406030204" pitchFamily="18" charset="0"/>
                                      </a:rPr>
                                      <m:t>−3</m:t>
                                    </m:r>
                                  </m:sup>
                                </m:sSup>
                              </m:oMath>
                            </m:oMathPara>
                          </a14:m>
                          <a:endParaRPr lang="en-IN" sz="14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14:m>
                            <m:oMathPara xmlns:m="http://schemas.openxmlformats.org/officeDocument/2006/math">
                              <m:oMathParaPr>
                                <m:jc m:val="centerGroup"/>
                              </m:oMathParaPr>
                              <m:oMath xmlns:m="http://schemas.openxmlformats.org/officeDocument/2006/math">
                                <m:r>
                                  <a:rPr lang="en-IN" sz="1400" kern="0">
                                    <a:effectLst/>
                                    <a:latin typeface="Cambria Math" panose="02040503050406030204" pitchFamily="18" charset="0"/>
                                    <a:ea typeface="Cambria Math" panose="02040503050406030204" pitchFamily="18" charset="0"/>
                                  </a:rPr>
                                  <m:t>7.42∗</m:t>
                                </m:r>
                                <m:sSup>
                                  <m:sSupPr>
                                    <m:ctrlPr>
                                      <a:rPr lang="en-IN" sz="1400" i="1" kern="0">
                                        <a:effectLst/>
                                        <a:latin typeface="Cambria Math" panose="02040503050406030204" pitchFamily="18" charset="0"/>
                                        <a:ea typeface="Cambria Math" panose="02040503050406030204" pitchFamily="18" charset="0"/>
                                      </a:rPr>
                                    </m:ctrlPr>
                                  </m:sSupPr>
                                  <m:e>
                                    <m:r>
                                      <a:rPr lang="en-IN" sz="1400" kern="0">
                                        <a:effectLst/>
                                        <a:latin typeface="Cambria Math" panose="02040503050406030204" pitchFamily="18" charset="0"/>
                                        <a:ea typeface="Cambria Math" panose="02040503050406030204" pitchFamily="18" charset="0"/>
                                      </a:rPr>
                                      <m:t>10</m:t>
                                    </m:r>
                                  </m:e>
                                  <m:sup>
                                    <m:r>
                                      <a:rPr lang="en-IN" sz="1400" kern="0">
                                        <a:effectLst/>
                                        <a:latin typeface="Cambria Math" panose="02040503050406030204" pitchFamily="18" charset="0"/>
                                        <a:ea typeface="Cambria Math" panose="02040503050406030204" pitchFamily="18" charset="0"/>
                                      </a:rPr>
                                      <m:t>15</m:t>
                                    </m:r>
                                  </m:sup>
                                </m:sSup>
                              </m:oMath>
                            </m:oMathPara>
                          </a14:m>
                          <a:endParaRPr lang="en-IN" sz="14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5507562"/>
                      </a:ext>
                    </a:extLst>
                  </a:tr>
                </a:tbl>
              </a:graphicData>
            </a:graphic>
          </p:graphicFrame>
        </mc:Choice>
        <mc:Fallback xmlns="">
          <p:graphicFrame>
            <p:nvGraphicFramePr>
              <p:cNvPr id="15" name="Table 14">
                <a:extLst>
                  <a:ext uri="{FF2B5EF4-FFF2-40B4-BE49-F238E27FC236}">
                    <a16:creationId xmlns:a16="http://schemas.microsoft.com/office/drawing/2014/main" id="{F652BBD5-32D7-A1C4-D556-539555A6EC4F}"/>
                  </a:ext>
                </a:extLst>
              </p:cNvPr>
              <p:cNvGraphicFramePr>
                <a:graphicFrameLocks noGrp="1"/>
              </p:cNvGraphicFramePr>
              <p:nvPr>
                <p:extLst>
                  <p:ext uri="{D42A27DB-BD31-4B8C-83A1-F6EECF244321}">
                    <p14:modId xmlns:p14="http://schemas.microsoft.com/office/powerpoint/2010/main" val="3417067973"/>
                  </p:ext>
                </p:extLst>
              </p:nvPr>
            </p:nvGraphicFramePr>
            <p:xfrm>
              <a:off x="2115349" y="5172075"/>
              <a:ext cx="7961302" cy="1199965"/>
            </p:xfrm>
            <a:graphic>
              <a:graphicData uri="http://schemas.openxmlformats.org/drawingml/2006/table">
                <a:tbl>
                  <a:tblPr firstRow="1" firstCol="1" bandRow="1">
                    <a:tableStyleId>{2D5ABB26-0587-4C30-8999-92F81FD0307C}</a:tableStyleId>
                  </a:tblPr>
                  <a:tblGrid>
                    <a:gridCol w="934335">
                      <a:extLst>
                        <a:ext uri="{9D8B030D-6E8A-4147-A177-3AD203B41FA5}">
                          <a16:colId xmlns:a16="http://schemas.microsoft.com/office/drawing/2014/main" val="3578527241"/>
                        </a:ext>
                      </a:extLst>
                    </a:gridCol>
                    <a:gridCol w="2238508">
                      <a:extLst>
                        <a:ext uri="{9D8B030D-6E8A-4147-A177-3AD203B41FA5}">
                          <a16:colId xmlns:a16="http://schemas.microsoft.com/office/drawing/2014/main" val="3937706891"/>
                        </a:ext>
                      </a:extLst>
                    </a:gridCol>
                    <a:gridCol w="1829736">
                      <a:extLst>
                        <a:ext uri="{9D8B030D-6E8A-4147-A177-3AD203B41FA5}">
                          <a16:colId xmlns:a16="http://schemas.microsoft.com/office/drawing/2014/main" val="2508522985"/>
                        </a:ext>
                      </a:extLst>
                    </a:gridCol>
                    <a:gridCol w="2958723">
                      <a:extLst>
                        <a:ext uri="{9D8B030D-6E8A-4147-A177-3AD203B41FA5}">
                          <a16:colId xmlns:a16="http://schemas.microsoft.com/office/drawing/2014/main" val="2959976570"/>
                        </a:ext>
                      </a:extLst>
                    </a:gridCol>
                  </a:tblGrid>
                  <a:tr h="269898">
                    <a:tc>
                      <a:txBody>
                        <a:bodyPr/>
                        <a:lstStyle/>
                        <a:p>
                          <a:pPr>
                            <a:lnSpc>
                              <a:spcPct val="107000"/>
                            </a:lnSpc>
                          </a:pPr>
                          <a:endParaRPr lang="en-IN" sz="1100" kern="10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400" b="1" kern="0" dirty="0">
                              <a:effectLst/>
                              <a:latin typeface="Verdana" panose="020B0604030504040204" pitchFamily="34" charset="0"/>
                              <a:ea typeface="Verdana" panose="020B0604030504040204" pitchFamily="34" charset="0"/>
                            </a:rPr>
                            <a:t>Crystallite Size (nm)</a:t>
                          </a:r>
                          <a:endParaRPr lang="en-IN" sz="1400" b="1" kern="1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400" b="1" kern="0" dirty="0">
                              <a:effectLst/>
                              <a:latin typeface="Verdana" panose="020B0604030504040204" pitchFamily="34" charset="0"/>
                              <a:ea typeface="Verdana" panose="020B0604030504040204" pitchFamily="34" charset="0"/>
                            </a:rPr>
                            <a:t>Strain</a:t>
                          </a:r>
                          <a:endParaRPr lang="en-IN" sz="1400" b="1" kern="1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400" b="1" kern="0" dirty="0">
                              <a:effectLst/>
                              <a:latin typeface="Verdana" panose="020B0604030504040204" pitchFamily="34" charset="0"/>
                              <a:ea typeface="Verdana" panose="020B0604030504040204" pitchFamily="34" charset="0"/>
                            </a:rPr>
                            <a:t>Dislocation Density (m</a:t>
                          </a:r>
                          <a:r>
                            <a:rPr lang="en-IN" sz="1400" b="1" kern="0" baseline="30000" dirty="0">
                              <a:effectLst/>
                              <a:latin typeface="Verdana" panose="020B0604030504040204" pitchFamily="34" charset="0"/>
                              <a:ea typeface="Verdana" panose="020B0604030504040204" pitchFamily="34" charset="0"/>
                            </a:rPr>
                            <a:t>-2</a:t>
                          </a:r>
                          <a:r>
                            <a:rPr lang="en-IN" sz="1400" b="1" kern="0" dirty="0">
                              <a:effectLst/>
                              <a:latin typeface="Verdana" panose="020B0604030504040204" pitchFamily="34" charset="0"/>
                              <a:ea typeface="Verdana" panose="020B0604030504040204" pitchFamily="34" charset="0"/>
                            </a:rPr>
                            <a:t>)</a:t>
                          </a:r>
                          <a:endParaRPr lang="en-IN" sz="1400" b="1" kern="1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1164925"/>
                      </a:ext>
                    </a:extLst>
                  </a:tr>
                  <a:tr h="463159">
                    <a:tc>
                      <a:txBody>
                        <a:bodyPr/>
                        <a:lstStyle/>
                        <a:p>
                          <a:pPr algn="r">
                            <a:lnSpc>
                              <a:spcPct val="107000"/>
                            </a:lnSpc>
                            <a:spcAft>
                              <a:spcPts val="800"/>
                            </a:spcAft>
                          </a:pPr>
                          <a:r>
                            <a:rPr lang="en-IN" sz="1400" b="1" kern="0" dirty="0">
                              <a:effectLst/>
                              <a:latin typeface="Verdana" panose="020B0604030504040204" pitchFamily="34" charset="0"/>
                              <a:ea typeface="Verdana" panose="020B0604030504040204" pitchFamily="34" charset="0"/>
                            </a:rPr>
                            <a:t>25°C</a:t>
                          </a:r>
                          <a:endParaRPr lang="en-IN" sz="1400" b="1" kern="1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42234" t="-60526" r="-214986" b="-123684"/>
                          </a:stretch>
                        </a:blipFill>
                      </a:tcPr>
                    </a:tc>
                    <a:tc>
                      <a:txBody>
                        <a:bodyPr/>
                        <a:lstStyle/>
                        <a:p>
                          <a:endParaRPr lang="en-US"/>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73422" t="-60526" r="-162126" b="-123684"/>
                          </a:stretch>
                        </a:blipFill>
                      </a:tcPr>
                    </a:tc>
                    <a:tc>
                      <a:txBody>
                        <a:bodyPr/>
                        <a:lstStyle/>
                        <a:p>
                          <a:endParaRPr lang="en-US"/>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69691" t="-60526" r="-619" b="-123684"/>
                          </a:stretch>
                        </a:blipFill>
                      </a:tcPr>
                    </a:tc>
                    <a:extLst>
                      <a:ext uri="{0D108BD9-81ED-4DB2-BD59-A6C34878D82A}">
                        <a16:rowId xmlns:a16="http://schemas.microsoft.com/office/drawing/2014/main" val="2378903106"/>
                      </a:ext>
                    </a:extLst>
                  </a:tr>
                  <a:tr h="466908">
                    <a:tc>
                      <a:txBody>
                        <a:bodyPr/>
                        <a:lstStyle/>
                        <a:p>
                          <a:pPr algn="r">
                            <a:lnSpc>
                              <a:spcPct val="107000"/>
                            </a:lnSpc>
                            <a:spcAft>
                              <a:spcPts val="800"/>
                            </a:spcAft>
                          </a:pPr>
                          <a:r>
                            <a:rPr lang="en-IN" sz="1400" b="1" kern="0" dirty="0">
                              <a:effectLst/>
                              <a:latin typeface="Verdana" panose="020B0604030504040204" pitchFamily="34" charset="0"/>
                              <a:ea typeface="Verdana" panose="020B0604030504040204" pitchFamily="34" charset="0"/>
                            </a:rPr>
                            <a:t>400°C</a:t>
                          </a:r>
                          <a:endParaRPr lang="en-IN" sz="1400" b="1" kern="1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42234" t="-158442" r="-214986" b="-22078"/>
                          </a:stretch>
                        </a:blipFill>
                      </a:tcPr>
                    </a:tc>
                    <a:tc>
                      <a:txBody>
                        <a:bodyPr/>
                        <a:lstStyle/>
                        <a:p>
                          <a:endParaRPr lang="en-US"/>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73422" t="-158442" r="-162126" b="-22078"/>
                          </a:stretch>
                        </a:blipFill>
                      </a:tcPr>
                    </a:tc>
                    <a:tc>
                      <a:txBody>
                        <a:bodyPr/>
                        <a:lstStyle/>
                        <a:p>
                          <a:endParaRPr lang="en-US"/>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69691" t="-158442" r="-619" b="-22078"/>
                          </a:stretch>
                        </a:blipFill>
                      </a:tcPr>
                    </a:tc>
                    <a:extLst>
                      <a:ext uri="{0D108BD9-81ED-4DB2-BD59-A6C34878D82A}">
                        <a16:rowId xmlns:a16="http://schemas.microsoft.com/office/drawing/2014/main" val="2315507562"/>
                      </a:ext>
                    </a:extLst>
                  </a:tr>
                </a:tbl>
              </a:graphicData>
            </a:graphic>
          </p:graphicFrame>
        </mc:Fallback>
      </mc:AlternateContent>
    </p:spTree>
    <p:extLst>
      <p:ext uri="{BB962C8B-B14F-4D97-AF65-F5344CB8AC3E}">
        <p14:creationId xmlns:p14="http://schemas.microsoft.com/office/powerpoint/2010/main" val="14761398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52275-FD15-0996-C077-DA1CB9DF025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712FCBE-D08C-DCAA-43B7-6555E63AB9F7}"/>
              </a:ext>
            </a:extLst>
          </p:cNvPr>
          <p:cNvSpPr/>
          <p:nvPr/>
        </p:nvSpPr>
        <p:spPr>
          <a:xfrm>
            <a:off x="367645" y="273377"/>
            <a:ext cx="11510128" cy="630653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29F5F010-C0FD-CF92-03D0-BC7A2E1B1829}"/>
              </a:ext>
            </a:extLst>
          </p:cNvPr>
          <p:cNvSpPr txBox="1"/>
          <p:nvPr/>
        </p:nvSpPr>
        <p:spPr>
          <a:xfrm>
            <a:off x="5010993" y="605092"/>
            <a:ext cx="2133878" cy="769441"/>
          </a:xfrm>
          <a:prstGeom prst="rect">
            <a:avLst/>
          </a:prstGeom>
          <a:noFill/>
        </p:spPr>
        <p:txBody>
          <a:bodyPr wrap="square" rtlCol="0">
            <a:spAutoFit/>
          </a:bodyPr>
          <a:lstStyle/>
          <a:p>
            <a:r>
              <a:rPr lang="en-IN" sz="4400" b="1" dirty="0">
                <a:latin typeface="Roboto" panose="02000000000000000000" pitchFamily="2" charset="0"/>
                <a:ea typeface="Roboto" panose="02000000000000000000" pitchFamily="2" charset="0"/>
                <a:cs typeface="Roboto" panose="02000000000000000000" pitchFamily="2" charset="0"/>
              </a:rPr>
              <a:t>Results</a:t>
            </a:r>
          </a:p>
        </p:txBody>
      </p:sp>
      <p:sp>
        <p:nvSpPr>
          <p:cNvPr id="3" name="Rectangle 2">
            <a:extLst>
              <a:ext uri="{FF2B5EF4-FFF2-40B4-BE49-F238E27FC236}">
                <a16:creationId xmlns:a16="http://schemas.microsoft.com/office/drawing/2014/main" id="{458462C3-7032-83C8-CD30-FAD7B50EEA4E}"/>
              </a:ext>
            </a:extLst>
          </p:cNvPr>
          <p:cNvSpPr/>
          <p:nvPr/>
        </p:nvSpPr>
        <p:spPr>
          <a:xfrm>
            <a:off x="5010993" y="622166"/>
            <a:ext cx="2053195" cy="735291"/>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2" descr="IIT Indore - Wikipedia">
            <a:extLst>
              <a:ext uri="{FF2B5EF4-FFF2-40B4-BE49-F238E27FC236}">
                <a16:creationId xmlns:a16="http://schemas.microsoft.com/office/drawing/2014/main" id="{F6B9EEFA-8E1B-E1A1-CE52-9F85C6AAA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2544" y="462260"/>
            <a:ext cx="865300" cy="9334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B661E60-7800-24BE-D164-60E44DF23D44}"/>
              </a:ext>
            </a:extLst>
          </p:cNvPr>
          <p:cNvSpPr txBox="1"/>
          <p:nvPr/>
        </p:nvSpPr>
        <p:spPr>
          <a:xfrm>
            <a:off x="662919" y="1544396"/>
            <a:ext cx="10582275" cy="400110"/>
          </a:xfrm>
          <a:prstGeom prst="rect">
            <a:avLst/>
          </a:prstGeom>
          <a:noFill/>
        </p:spPr>
        <p:txBody>
          <a:bodyPr wrap="square" rtlCol="0">
            <a:spAutoFit/>
          </a:bodyPr>
          <a:lstStyle/>
          <a:p>
            <a:pPr marL="342900" indent="-342900">
              <a:buFont typeface="Arial" panose="020B0604020202020204" pitchFamily="34" charset="0"/>
              <a:buChar char="•"/>
            </a:pPr>
            <a:r>
              <a:rPr lang="en-IN" sz="2000" b="1" dirty="0">
                <a:latin typeface="Verdana" panose="020B0604030504040204" pitchFamily="34" charset="0"/>
                <a:ea typeface="Verdana" panose="020B0604030504040204" pitchFamily="34" charset="0"/>
              </a:rPr>
              <a:t>Dislocation Density at 600°C</a:t>
            </a:r>
          </a:p>
        </p:txBody>
      </p:sp>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64BAB5C9-BE73-3BFE-68D7-4BDCC371F353}"/>
                  </a:ext>
                </a:extLst>
              </p:cNvPr>
              <p:cNvGraphicFramePr>
                <a:graphicFrameLocks noGrp="1"/>
              </p:cNvGraphicFramePr>
              <p:nvPr>
                <p:extLst>
                  <p:ext uri="{D42A27DB-BD31-4B8C-83A1-F6EECF244321}">
                    <p14:modId xmlns:p14="http://schemas.microsoft.com/office/powerpoint/2010/main" val="1544768634"/>
                  </p:ext>
                </p:extLst>
              </p:nvPr>
            </p:nvGraphicFramePr>
            <p:xfrm>
              <a:off x="2115349" y="5172075"/>
              <a:ext cx="7961302" cy="1199965"/>
            </p:xfrm>
            <a:graphic>
              <a:graphicData uri="http://schemas.openxmlformats.org/drawingml/2006/table">
                <a:tbl>
                  <a:tblPr firstRow="1" firstCol="1" bandRow="1">
                    <a:tableStyleId>{2D5ABB26-0587-4C30-8999-92F81FD0307C}</a:tableStyleId>
                  </a:tblPr>
                  <a:tblGrid>
                    <a:gridCol w="934335">
                      <a:extLst>
                        <a:ext uri="{9D8B030D-6E8A-4147-A177-3AD203B41FA5}">
                          <a16:colId xmlns:a16="http://schemas.microsoft.com/office/drawing/2014/main" val="3578527241"/>
                        </a:ext>
                      </a:extLst>
                    </a:gridCol>
                    <a:gridCol w="2238508">
                      <a:extLst>
                        <a:ext uri="{9D8B030D-6E8A-4147-A177-3AD203B41FA5}">
                          <a16:colId xmlns:a16="http://schemas.microsoft.com/office/drawing/2014/main" val="3937706891"/>
                        </a:ext>
                      </a:extLst>
                    </a:gridCol>
                    <a:gridCol w="1829736">
                      <a:extLst>
                        <a:ext uri="{9D8B030D-6E8A-4147-A177-3AD203B41FA5}">
                          <a16:colId xmlns:a16="http://schemas.microsoft.com/office/drawing/2014/main" val="2508522985"/>
                        </a:ext>
                      </a:extLst>
                    </a:gridCol>
                    <a:gridCol w="2958723">
                      <a:extLst>
                        <a:ext uri="{9D8B030D-6E8A-4147-A177-3AD203B41FA5}">
                          <a16:colId xmlns:a16="http://schemas.microsoft.com/office/drawing/2014/main" val="2959976570"/>
                        </a:ext>
                      </a:extLst>
                    </a:gridCol>
                  </a:tblGrid>
                  <a:tr h="269898">
                    <a:tc>
                      <a:txBody>
                        <a:bodyPr/>
                        <a:lstStyle/>
                        <a:p>
                          <a:pPr>
                            <a:lnSpc>
                              <a:spcPct val="107000"/>
                            </a:lnSpc>
                          </a:pPr>
                          <a:endParaRPr lang="en-IN" sz="1100" kern="10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400" b="1" kern="0" dirty="0">
                              <a:effectLst/>
                              <a:latin typeface="Verdana" panose="020B0604030504040204" pitchFamily="34" charset="0"/>
                              <a:ea typeface="Verdana" panose="020B0604030504040204" pitchFamily="34" charset="0"/>
                            </a:rPr>
                            <a:t>Crystallite Size (nm)</a:t>
                          </a:r>
                          <a:endParaRPr lang="en-IN" sz="1400" b="1" kern="1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400" b="1" kern="0" dirty="0">
                              <a:effectLst/>
                              <a:latin typeface="Verdana" panose="020B0604030504040204" pitchFamily="34" charset="0"/>
                              <a:ea typeface="Verdana" panose="020B0604030504040204" pitchFamily="34" charset="0"/>
                            </a:rPr>
                            <a:t>Strain</a:t>
                          </a:r>
                          <a:endParaRPr lang="en-IN" sz="1400" b="1" kern="1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400" b="1" kern="0" dirty="0">
                              <a:effectLst/>
                              <a:latin typeface="Verdana" panose="020B0604030504040204" pitchFamily="34" charset="0"/>
                              <a:ea typeface="Verdana" panose="020B0604030504040204" pitchFamily="34" charset="0"/>
                            </a:rPr>
                            <a:t>Dislocation Density (m</a:t>
                          </a:r>
                          <a:r>
                            <a:rPr lang="en-IN" sz="1400" b="1" kern="0" baseline="30000" dirty="0">
                              <a:effectLst/>
                              <a:latin typeface="Verdana" panose="020B0604030504040204" pitchFamily="34" charset="0"/>
                              <a:ea typeface="Verdana" panose="020B0604030504040204" pitchFamily="34" charset="0"/>
                            </a:rPr>
                            <a:t>-2</a:t>
                          </a:r>
                          <a:r>
                            <a:rPr lang="en-IN" sz="1400" b="1" kern="0" dirty="0">
                              <a:effectLst/>
                              <a:latin typeface="Verdana" panose="020B0604030504040204" pitchFamily="34" charset="0"/>
                              <a:ea typeface="Verdana" panose="020B0604030504040204" pitchFamily="34" charset="0"/>
                            </a:rPr>
                            <a:t>)</a:t>
                          </a:r>
                          <a:endParaRPr lang="en-IN" sz="1400" b="1" kern="1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1164925"/>
                      </a:ext>
                    </a:extLst>
                  </a:tr>
                  <a:tr h="463159">
                    <a:tc>
                      <a:txBody>
                        <a:bodyPr/>
                        <a:lstStyle/>
                        <a:p>
                          <a:pPr algn="r">
                            <a:lnSpc>
                              <a:spcPct val="107000"/>
                            </a:lnSpc>
                            <a:spcAft>
                              <a:spcPts val="800"/>
                            </a:spcAft>
                          </a:pPr>
                          <a:r>
                            <a:rPr lang="en-IN" sz="1400" b="1" kern="0" dirty="0">
                              <a:effectLst/>
                              <a:latin typeface="Verdana" panose="020B0604030504040204" pitchFamily="34" charset="0"/>
                              <a:ea typeface="Verdana" panose="020B0604030504040204" pitchFamily="34" charset="0"/>
                            </a:rPr>
                            <a:t>25°C</a:t>
                          </a:r>
                          <a:endParaRPr lang="en-IN" sz="1400" b="1" kern="1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14:m>
                            <m:oMathPara xmlns:m="http://schemas.openxmlformats.org/officeDocument/2006/math">
                              <m:oMathParaPr>
                                <m:jc m:val="centerGroup"/>
                              </m:oMathParaPr>
                              <m:oMath xmlns:m="http://schemas.openxmlformats.org/officeDocument/2006/math">
                                <m:r>
                                  <a:rPr lang="en-IN" sz="1400" b="0" i="1" kern="100" smtClean="0">
                                    <a:effectLst/>
                                    <a:latin typeface="Cambria Math" panose="02040503050406030204" pitchFamily="18" charset="0"/>
                                    <a:ea typeface="Cambria Math" panose="02040503050406030204" pitchFamily="18" charset="0"/>
                                    <a:cs typeface="Times New Roman" panose="02020603050405020304" pitchFamily="18" charset="0"/>
                                  </a:rPr>
                                  <m:t>42.0</m:t>
                                </m:r>
                              </m:oMath>
                            </m:oMathPara>
                          </a14:m>
                          <a:endParaRPr lang="en-IN" sz="14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14:m>
                            <m:oMathPara xmlns:m="http://schemas.openxmlformats.org/officeDocument/2006/math">
                              <m:oMathParaPr>
                                <m:jc m:val="centerGroup"/>
                              </m:oMathParaPr>
                              <m:oMath xmlns:m="http://schemas.openxmlformats.org/officeDocument/2006/math">
                                <m:r>
                                  <a:rPr lang="en-IN" sz="1400" kern="0" smtClean="0">
                                    <a:effectLst/>
                                    <a:latin typeface="Cambria Math" panose="02040503050406030204" pitchFamily="18" charset="0"/>
                                    <a:ea typeface="Cambria Math" panose="02040503050406030204" pitchFamily="18" charset="0"/>
                                  </a:rPr>
                                  <m:t>5</m:t>
                                </m:r>
                                <m:r>
                                  <a:rPr lang="en-IN" sz="1400" kern="0">
                                    <a:effectLst/>
                                    <a:latin typeface="Cambria Math" panose="02040503050406030204" pitchFamily="18" charset="0"/>
                                    <a:ea typeface="Cambria Math" panose="02040503050406030204" pitchFamily="18" charset="0"/>
                                  </a:rPr>
                                  <m:t>.</m:t>
                                </m:r>
                                <m:r>
                                  <a:rPr lang="en-IN" sz="1400" b="0" i="0" kern="0" smtClean="0">
                                    <a:effectLst/>
                                    <a:latin typeface="Cambria Math" panose="02040503050406030204" pitchFamily="18" charset="0"/>
                                    <a:ea typeface="Cambria Math" panose="02040503050406030204" pitchFamily="18" charset="0"/>
                                  </a:rPr>
                                  <m:t>99</m:t>
                                </m:r>
                                <m:r>
                                  <a:rPr lang="en-IN" sz="1400" kern="0">
                                    <a:effectLst/>
                                    <a:latin typeface="Cambria Math" panose="02040503050406030204" pitchFamily="18" charset="0"/>
                                    <a:ea typeface="Cambria Math" panose="02040503050406030204" pitchFamily="18" charset="0"/>
                                  </a:rPr>
                                  <m:t>∗</m:t>
                                </m:r>
                                <m:sSup>
                                  <m:sSupPr>
                                    <m:ctrlPr>
                                      <a:rPr lang="en-IN" sz="1400" i="1" kern="0">
                                        <a:effectLst/>
                                        <a:latin typeface="Cambria Math" panose="02040503050406030204" pitchFamily="18" charset="0"/>
                                        <a:ea typeface="Cambria Math" panose="02040503050406030204" pitchFamily="18" charset="0"/>
                                      </a:rPr>
                                    </m:ctrlPr>
                                  </m:sSupPr>
                                  <m:e>
                                    <m:r>
                                      <a:rPr lang="en-IN" sz="1400" kern="0">
                                        <a:effectLst/>
                                        <a:latin typeface="Cambria Math" panose="02040503050406030204" pitchFamily="18" charset="0"/>
                                        <a:ea typeface="Cambria Math" panose="02040503050406030204" pitchFamily="18" charset="0"/>
                                      </a:rPr>
                                      <m:t>10</m:t>
                                    </m:r>
                                  </m:e>
                                  <m:sup>
                                    <m:r>
                                      <a:rPr lang="en-IN" sz="1400" kern="0">
                                        <a:effectLst/>
                                        <a:latin typeface="Cambria Math" panose="02040503050406030204" pitchFamily="18" charset="0"/>
                                        <a:ea typeface="Cambria Math" panose="02040503050406030204" pitchFamily="18" charset="0"/>
                                      </a:rPr>
                                      <m:t>−3</m:t>
                                    </m:r>
                                  </m:sup>
                                </m:sSup>
                              </m:oMath>
                            </m:oMathPara>
                          </a14:m>
                          <a:endParaRPr lang="en-IN" sz="14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14:m>
                            <m:oMathPara xmlns:m="http://schemas.openxmlformats.org/officeDocument/2006/math">
                              <m:oMathParaPr>
                                <m:jc m:val="centerGroup"/>
                              </m:oMathParaPr>
                              <m:oMath xmlns:m="http://schemas.openxmlformats.org/officeDocument/2006/math">
                                <m:r>
                                  <a:rPr lang="en-IN" sz="1400" kern="0" smtClean="0">
                                    <a:effectLst/>
                                    <a:latin typeface="Cambria Math" panose="02040503050406030204" pitchFamily="18" charset="0"/>
                                    <a:ea typeface="Cambria Math" panose="02040503050406030204" pitchFamily="18" charset="0"/>
                                  </a:rPr>
                                  <m:t>9</m:t>
                                </m:r>
                                <m:r>
                                  <a:rPr lang="en-IN" sz="1400" kern="0">
                                    <a:effectLst/>
                                    <a:latin typeface="Cambria Math" panose="02040503050406030204" pitchFamily="18" charset="0"/>
                                    <a:ea typeface="Cambria Math" panose="02040503050406030204" pitchFamily="18" charset="0"/>
                                  </a:rPr>
                                  <m:t>.</m:t>
                                </m:r>
                                <m:r>
                                  <a:rPr lang="en-IN" sz="1400" b="0" i="0" kern="0" smtClean="0">
                                    <a:effectLst/>
                                    <a:latin typeface="Cambria Math" panose="02040503050406030204" pitchFamily="18" charset="0"/>
                                    <a:ea typeface="Cambria Math" panose="02040503050406030204" pitchFamily="18" charset="0"/>
                                  </a:rPr>
                                  <m:t>1</m:t>
                                </m:r>
                                <m:r>
                                  <a:rPr lang="en-IN" sz="1400" kern="0">
                                    <a:effectLst/>
                                    <a:latin typeface="Cambria Math" panose="02040503050406030204" pitchFamily="18" charset="0"/>
                                    <a:ea typeface="Cambria Math" panose="02040503050406030204" pitchFamily="18" charset="0"/>
                                  </a:rPr>
                                  <m:t>1∗</m:t>
                                </m:r>
                                <m:sSup>
                                  <m:sSupPr>
                                    <m:ctrlPr>
                                      <a:rPr lang="en-IN" sz="1400" i="1" kern="0">
                                        <a:effectLst/>
                                        <a:latin typeface="Cambria Math" panose="02040503050406030204" pitchFamily="18" charset="0"/>
                                        <a:ea typeface="Cambria Math" panose="02040503050406030204" pitchFamily="18" charset="0"/>
                                      </a:rPr>
                                    </m:ctrlPr>
                                  </m:sSupPr>
                                  <m:e>
                                    <m:r>
                                      <a:rPr lang="en-IN" sz="1400" kern="0">
                                        <a:effectLst/>
                                        <a:latin typeface="Cambria Math" panose="02040503050406030204" pitchFamily="18" charset="0"/>
                                        <a:ea typeface="Cambria Math" panose="02040503050406030204" pitchFamily="18" charset="0"/>
                                      </a:rPr>
                                      <m:t>10</m:t>
                                    </m:r>
                                  </m:e>
                                  <m:sup>
                                    <m:r>
                                      <a:rPr lang="en-IN" sz="1400" kern="0">
                                        <a:effectLst/>
                                        <a:latin typeface="Cambria Math" panose="02040503050406030204" pitchFamily="18" charset="0"/>
                                        <a:ea typeface="Cambria Math" panose="02040503050406030204" pitchFamily="18" charset="0"/>
                                      </a:rPr>
                                      <m:t>1</m:t>
                                    </m:r>
                                    <m:r>
                                      <a:rPr lang="en-IN" sz="1400" b="0" i="1" kern="0" smtClean="0">
                                        <a:effectLst/>
                                        <a:latin typeface="Cambria Math" panose="02040503050406030204" pitchFamily="18" charset="0"/>
                                        <a:ea typeface="Cambria Math" panose="02040503050406030204" pitchFamily="18" charset="0"/>
                                      </a:rPr>
                                      <m:t>5</m:t>
                                    </m:r>
                                  </m:sup>
                                </m:sSup>
                              </m:oMath>
                            </m:oMathPara>
                          </a14:m>
                          <a:endParaRPr lang="en-IN" sz="14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8903106"/>
                      </a:ext>
                    </a:extLst>
                  </a:tr>
                  <a:tr h="466908">
                    <a:tc>
                      <a:txBody>
                        <a:bodyPr/>
                        <a:lstStyle/>
                        <a:p>
                          <a:pPr algn="r">
                            <a:lnSpc>
                              <a:spcPct val="107000"/>
                            </a:lnSpc>
                            <a:spcAft>
                              <a:spcPts val="800"/>
                            </a:spcAft>
                          </a:pPr>
                          <a:r>
                            <a:rPr lang="en-IN" sz="1400" b="1" kern="0" dirty="0">
                              <a:effectLst/>
                              <a:latin typeface="Verdana" panose="020B0604030504040204" pitchFamily="34" charset="0"/>
                              <a:ea typeface="Verdana" panose="020B0604030504040204" pitchFamily="34" charset="0"/>
                            </a:rPr>
                            <a:t>600°C</a:t>
                          </a:r>
                          <a:endParaRPr lang="en-IN" sz="1400" b="1" kern="1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50000"/>
                            </a:lnSpc>
                            <a:spcBef>
                              <a:spcPts val="0"/>
                            </a:spcBef>
                            <a:spcAft>
                              <a:spcPts val="800"/>
                            </a:spcAft>
                            <a:buClrTx/>
                            <a:buSzTx/>
                            <a:buFontTx/>
                            <a:buNone/>
                            <a:tabLst/>
                            <a:defRPr/>
                          </a:pPr>
                          <a14:m>
                            <m:oMathPara xmlns:m="http://schemas.openxmlformats.org/officeDocument/2006/math">
                              <m:oMathParaPr>
                                <m:jc m:val="centerGroup"/>
                              </m:oMathParaPr>
                              <m:oMath xmlns:m="http://schemas.openxmlformats.org/officeDocument/2006/math">
                                <m:r>
                                  <a:rPr lang="en-IN" sz="1400" b="0" i="1" kern="100" smtClean="0">
                                    <a:effectLst/>
                                    <a:latin typeface="Cambria Math" panose="02040503050406030204" pitchFamily="18" charset="0"/>
                                    <a:ea typeface="Cambria Math" panose="02040503050406030204" pitchFamily="18" charset="0"/>
                                    <a:cs typeface="Times New Roman" panose="02020603050405020304" pitchFamily="18" charset="0"/>
                                  </a:rPr>
                                  <m:t>30.9</m:t>
                                </m:r>
                              </m:oMath>
                            </m:oMathPara>
                          </a14:m>
                          <a:endParaRPr lang="en-IN" sz="14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14:m>
                            <m:oMathPara xmlns:m="http://schemas.openxmlformats.org/officeDocument/2006/math">
                              <m:oMathParaPr>
                                <m:jc m:val="centerGroup"/>
                              </m:oMathParaPr>
                              <m:oMath xmlns:m="http://schemas.openxmlformats.org/officeDocument/2006/math">
                                <m:r>
                                  <a:rPr lang="en-IN" sz="1400" kern="0" smtClean="0">
                                    <a:effectLst/>
                                    <a:latin typeface="Cambria Math" panose="02040503050406030204" pitchFamily="18" charset="0"/>
                                    <a:ea typeface="Cambria Math" panose="02040503050406030204" pitchFamily="18" charset="0"/>
                                  </a:rPr>
                                  <m:t>5.4</m:t>
                                </m:r>
                                <m:r>
                                  <a:rPr lang="en-IN" sz="1400" b="0" i="0" kern="0" smtClean="0">
                                    <a:effectLst/>
                                    <a:latin typeface="Cambria Math" panose="02040503050406030204" pitchFamily="18" charset="0"/>
                                    <a:ea typeface="Cambria Math" panose="02040503050406030204" pitchFamily="18" charset="0"/>
                                  </a:rPr>
                                  <m:t>0</m:t>
                                </m:r>
                                <m:r>
                                  <a:rPr lang="en-IN" sz="1400" kern="0">
                                    <a:effectLst/>
                                    <a:latin typeface="Cambria Math" panose="02040503050406030204" pitchFamily="18" charset="0"/>
                                    <a:ea typeface="Cambria Math" panose="02040503050406030204" pitchFamily="18" charset="0"/>
                                  </a:rPr>
                                  <m:t>∗</m:t>
                                </m:r>
                                <m:sSup>
                                  <m:sSupPr>
                                    <m:ctrlPr>
                                      <a:rPr lang="en-IN" sz="1400" i="1" kern="0">
                                        <a:effectLst/>
                                        <a:latin typeface="Cambria Math" panose="02040503050406030204" pitchFamily="18" charset="0"/>
                                        <a:ea typeface="Cambria Math" panose="02040503050406030204" pitchFamily="18" charset="0"/>
                                      </a:rPr>
                                    </m:ctrlPr>
                                  </m:sSupPr>
                                  <m:e>
                                    <m:r>
                                      <a:rPr lang="en-IN" sz="1400" kern="0">
                                        <a:effectLst/>
                                        <a:latin typeface="Cambria Math" panose="02040503050406030204" pitchFamily="18" charset="0"/>
                                        <a:ea typeface="Cambria Math" panose="02040503050406030204" pitchFamily="18" charset="0"/>
                                      </a:rPr>
                                      <m:t>10</m:t>
                                    </m:r>
                                  </m:e>
                                  <m:sup>
                                    <m:r>
                                      <a:rPr lang="en-IN" sz="1400" kern="0">
                                        <a:effectLst/>
                                        <a:latin typeface="Cambria Math" panose="02040503050406030204" pitchFamily="18" charset="0"/>
                                        <a:ea typeface="Cambria Math" panose="02040503050406030204" pitchFamily="18" charset="0"/>
                                      </a:rPr>
                                      <m:t>−3</m:t>
                                    </m:r>
                                  </m:sup>
                                </m:sSup>
                              </m:oMath>
                            </m:oMathPara>
                          </a14:m>
                          <a:endParaRPr lang="en-IN" sz="14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14:m>
                            <m:oMathPara xmlns:m="http://schemas.openxmlformats.org/officeDocument/2006/math">
                              <m:oMathParaPr>
                                <m:jc m:val="centerGroup"/>
                              </m:oMathParaPr>
                              <m:oMath xmlns:m="http://schemas.openxmlformats.org/officeDocument/2006/math">
                                <m:r>
                                  <a:rPr lang="en-IN" sz="1400" kern="0" smtClean="0">
                                    <a:effectLst/>
                                    <a:latin typeface="Cambria Math" panose="02040503050406030204" pitchFamily="18" charset="0"/>
                                    <a:ea typeface="Cambria Math" panose="02040503050406030204" pitchFamily="18" charset="0"/>
                                  </a:rPr>
                                  <m:t>7.2</m:t>
                                </m:r>
                                <m:r>
                                  <a:rPr lang="en-IN" sz="1400" b="0" i="0" kern="0" smtClean="0">
                                    <a:effectLst/>
                                    <a:latin typeface="Cambria Math" panose="02040503050406030204" pitchFamily="18" charset="0"/>
                                    <a:ea typeface="Cambria Math" panose="02040503050406030204" pitchFamily="18" charset="0"/>
                                  </a:rPr>
                                  <m:t>6</m:t>
                                </m:r>
                                <m:r>
                                  <a:rPr lang="en-IN" sz="1400" kern="0">
                                    <a:effectLst/>
                                    <a:latin typeface="Cambria Math" panose="02040503050406030204" pitchFamily="18" charset="0"/>
                                    <a:ea typeface="Cambria Math" panose="02040503050406030204" pitchFamily="18" charset="0"/>
                                  </a:rPr>
                                  <m:t>∗</m:t>
                                </m:r>
                                <m:sSup>
                                  <m:sSupPr>
                                    <m:ctrlPr>
                                      <a:rPr lang="en-IN" sz="1400" i="1" kern="0">
                                        <a:effectLst/>
                                        <a:latin typeface="Cambria Math" panose="02040503050406030204" pitchFamily="18" charset="0"/>
                                        <a:ea typeface="Cambria Math" panose="02040503050406030204" pitchFamily="18" charset="0"/>
                                      </a:rPr>
                                    </m:ctrlPr>
                                  </m:sSupPr>
                                  <m:e>
                                    <m:r>
                                      <a:rPr lang="en-IN" sz="1400" kern="0">
                                        <a:effectLst/>
                                        <a:latin typeface="Cambria Math" panose="02040503050406030204" pitchFamily="18" charset="0"/>
                                        <a:ea typeface="Cambria Math" panose="02040503050406030204" pitchFamily="18" charset="0"/>
                                      </a:rPr>
                                      <m:t>10</m:t>
                                    </m:r>
                                  </m:e>
                                  <m:sup>
                                    <m:r>
                                      <a:rPr lang="en-IN" sz="1400" kern="0">
                                        <a:effectLst/>
                                        <a:latin typeface="Cambria Math" panose="02040503050406030204" pitchFamily="18" charset="0"/>
                                        <a:ea typeface="Cambria Math" panose="02040503050406030204" pitchFamily="18" charset="0"/>
                                      </a:rPr>
                                      <m:t>15</m:t>
                                    </m:r>
                                  </m:sup>
                                </m:sSup>
                              </m:oMath>
                            </m:oMathPara>
                          </a14:m>
                          <a:endParaRPr lang="en-IN" sz="14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5507562"/>
                      </a:ext>
                    </a:extLst>
                  </a:tr>
                </a:tbl>
              </a:graphicData>
            </a:graphic>
          </p:graphicFrame>
        </mc:Choice>
        <mc:Fallback xmlns="">
          <p:graphicFrame>
            <p:nvGraphicFramePr>
              <p:cNvPr id="15" name="Table 14">
                <a:extLst>
                  <a:ext uri="{FF2B5EF4-FFF2-40B4-BE49-F238E27FC236}">
                    <a16:creationId xmlns:a16="http://schemas.microsoft.com/office/drawing/2014/main" id="{64BAB5C9-BE73-3BFE-68D7-4BDCC371F353}"/>
                  </a:ext>
                </a:extLst>
              </p:cNvPr>
              <p:cNvGraphicFramePr>
                <a:graphicFrameLocks noGrp="1"/>
              </p:cNvGraphicFramePr>
              <p:nvPr>
                <p:extLst>
                  <p:ext uri="{D42A27DB-BD31-4B8C-83A1-F6EECF244321}">
                    <p14:modId xmlns:p14="http://schemas.microsoft.com/office/powerpoint/2010/main" val="1544768634"/>
                  </p:ext>
                </p:extLst>
              </p:nvPr>
            </p:nvGraphicFramePr>
            <p:xfrm>
              <a:off x="2115349" y="5172075"/>
              <a:ext cx="7961302" cy="1199965"/>
            </p:xfrm>
            <a:graphic>
              <a:graphicData uri="http://schemas.openxmlformats.org/drawingml/2006/table">
                <a:tbl>
                  <a:tblPr firstRow="1" firstCol="1" bandRow="1">
                    <a:tableStyleId>{2D5ABB26-0587-4C30-8999-92F81FD0307C}</a:tableStyleId>
                  </a:tblPr>
                  <a:tblGrid>
                    <a:gridCol w="934335">
                      <a:extLst>
                        <a:ext uri="{9D8B030D-6E8A-4147-A177-3AD203B41FA5}">
                          <a16:colId xmlns:a16="http://schemas.microsoft.com/office/drawing/2014/main" val="3578527241"/>
                        </a:ext>
                      </a:extLst>
                    </a:gridCol>
                    <a:gridCol w="2238508">
                      <a:extLst>
                        <a:ext uri="{9D8B030D-6E8A-4147-A177-3AD203B41FA5}">
                          <a16:colId xmlns:a16="http://schemas.microsoft.com/office/drawing/2014/main" val="3937706891"/>
                        </a:ext>
                      </a:extLst>
                    </a:gridCol>
                    <a:gridCol w="1829736">
                      <a:extLst>
                        <a:ext uri="{9D8B030D-6E8A-4147-A177-3AD203B41FA5}">
                          <a16:colId xmlns:a16="http://schemas.microsoft.com/office/drawing/2014/main" val="2508522985"/>
                        </a:ext>
                      </a:extLst>
                    </a:gridCol>
                    <a:gridCol w="2958723">
                      <a:extLst>
                        <a:ext uri="{9D8B030D-6E8A-4147-A177-3AD203B41FA5}">
                          <a16:colId xmlns:a16="http://schemas.microsoft.com/office/drawing/2014/main" val="2959976570"/>
                        </a:ext>
                      </a:extLst>
                    </a:gridCol>
                  </a:tblGrid>
                  <a:tr h="269898">
                    <a:tc>
                      <a:txBody>
                        <a:bodyPr/>
                        <a:lstStyle/>
                        <a:p>
                          <a:pPr>
                            <a:lnSpc>
                              <a:spcPct val="107000"/>
                            </a:lnSpc>
                          </a:pPr>
                          <a:endParaRPr lang="en-IN" sz="1100" kern="10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400" b="1" kern="0" dirty="0">
                              <a:effectLst/>
                              <a:latin typeface="Verdana" panose="020B0604030504040204" pitchFamily="34" charset="0"/>
                              <a:ea typeface="Verdana" panose="020B0604030504040204" pitchFamily="34" charset="0"/>
                            </a:rPr>
                            <a:t>Crystallite Size (nm)</a:t>
                          </a:r>
                          <a:endParaRPr lang="en-IN" sz="1400" b="1" kern="1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400" b="1" kern="0" dirty="0">
                              <a:effectLst/>
                              <a:latin typeface="Verdana" panose="020B0604030504040204" pitchFamily="34" charset="0"/>
                              <a:ea typeface="Verdana" panose="020B0604030504040204" pitchFamily="34" charset="0"/>
                            </a:rPr>
                            <a:t>Strain</a:t>
                          </a:r>
                          <a:endParaRPr lang="en-IN" sz="1400" b="1" kern="1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400" b="1" kern="0" dirty="0">
                              <a:effectLst/>
                              <a:latin typeface="Verdana" panose="020B0604030504040204" pitchFamily="34" charset="0"/>
                              <a:ea typeface="Verdana" panose="020B0604030504040204" pitchFamily="34" charset="0"/>
                            </a:rPr>
                            <a:t>Dislocation Density (m</a:t>
                          </a:r>
                          <a:r>
                            <a:rPr lang="en-IN" sz="1400" b="1" kern="0" baseline="30000" dirty="0">
                              <a:effectLst/>
                              <a:latin typeface="Verdana" panose="020B0604030504040204" pitchFamily="34" charset="0"/>
                              <a:ea typeface="Verdana" panose="020B0604030504040204" pitchFamily="34" charset="0"/>
                            </a:rPr>
                            <a:t>-2</a:t>
                          </a:r>
                          <a:r>
                            <a:rPr lang="en-IN" sz="1400" b="1" kern="0" dirty="0">
                              <a:effectLst/>
                              <a:latin typeface="Verdana" panose="020B0604030504040204" pitchFamily="34" charset="0"/>
                              <a:ea typeface="Verdana" panose="020B0604030504040204" pitchFamily="34" charset="0"/>
                            </a:rPr>
                            <a:t>)</a:t>
                          </a:r>
                          <a:endParaRPr lang="en-IN" sz="1400" b="1" kern="1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1164925"/>
                      </a:ext>
                    </a:extLst>
                  </a:tr>
                  <a:tr h="463159">
                    <a:tc>
                      <a:txBody>
                        <a:bodyPr/>
                        <a:lstStyle/>
                        <a:p>
                          <a:pPr algn="r">
                            <a:lnSpc>
                              <a:spcPct val="107000"/>
                            </a:lnSpc>
                            <a:spcAft>
                              <a:spcPts val="800"/>
                            </a:spcAft>
                          </a:pPr>
                          <a:r>
                            <a:rPr lang="en-IN" sz="1400" b="1" kern="0" dirty="0">
                              <a:effectLst/>
                              <a:latin typeface="Verdana" panose="020B0604030504040204" pitchFamily="34" charset="0"/>
                              <a:ea typeface="Verdana" panose="020B0604030504040204" pitchFamily="34" charset="0"/>
                            </a:rPr>
                            <a:t>25°C</a:t>
                          </a:r>
                          <a:endParaRPr lang="en-IN" sz="1400" b="1" kern="1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2234" t="-60526" r="-214986" b="-123684"/>
                          </a:stretch>
                        </a:blipFill>
                      </a:tcPr>
                    </a:tc>
                    <a:tc>
                      <a:txBody>
                        <a:bodyPr/>
                        <a:lstStyle/>
                        <a:p>
                          <a:endParaRPr lang="en-US"/>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73422" t="-60526" r="-162126" b="-123684"/>
                          </a:stretch>
                        </a:blipFill>
                      </a:tcPr>
                    </a:tc>
                    <a:tc>
                      <a:txBody>
                        <a:bodyPr/>
                        <a:lstStyle/>
                        <a:p>
                          <a:endParaRPr lang="en-US"/>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69691" t="-60526" r="-619" b="-123684"/>
                          </a:stretch>
                        </a:blipFill>
                      </a:tcPr>
                    </a:tc>
                    <a:extLst>
                      <a:ext uri="{0D108BD9-81ED-4DB2-BD59-A6C34878D82A}">
                        <a16:rowId xmlns:a16="http://schemas.microsoft.com/office/drawing/2014/main" val="2378903106"/>
                      </a:ext>
                    </a:extLst>
                  </a:tr>
                  <a:tr h="466908">
                    <a:tc>
                      <a:txBody>
                        <a:bodyPr/>
                        <a:lstStyle/>
                        <a:p>
                          <a:pPr algn="r">
                            <a:lnSpc>
                              <a:spcPct val="107000"/>
                            </a:lnSpc>
                            <a:spcAft>
                              <a:spcPts val="800"/>
                            </a:spcAft>
                          </a:pPr>
                          <a:r>
                            <a:rPr lang="en-IN" sz="1400" b="1" kern="0" dirty="0">
                              <a:effectLst/>
                              <a:latin typeface="Verdana" panose="020B0604030504040204" pitchFamily="34" charset="0"/>
                              <a:ea typeface="Verdana" panose="020B0604030504040204" pitchFamily="34" charset="0"/>
                            </a:rPr>
                            <a:t>600°C</a:t>
                          </a:r>
                          <a:endParaRPr lang="en-IN" sz="1400" b="1" kern="1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2234" t="-158442" r="-214986" b="-22078"/>
                          </a:stretch>
                        </a:blipFill>
                      </a:tcPr>
                    </a:tc>
                    <a:tc>
                      <a:txBody>
                        <a:bodyPr/>
                        <a:lstStyle/>
                        <a:p>
                          <a:endParaRPr lang="en-US"/>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73422" t="-158442" r="-162126" b="-22078"/>
                          </a:stretch>
                        </a:blipFill>
                      </a:tcPr>
                    </a:tc>
                    <a:tc>
                      <a:txBody>
                        <a:bodyPr/>
                        <a:lstStyle/>
                        <a:p>
                          <a:endParaRPr lang="en-US"/>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69691" t="-158442" r="-619" b="-22078"/>
                          </a:stretch>
                        </a:blipFill>
                      </a:tcPr>
                    </a:tc>
                    <a:extLst>
                      <a:ext uri="{0D108BD9-81ED-4DB2-BD59-A6C34878D82A}">
                        <a16:rowId xmlns:a16="http://schemas.microsoft.com/office/drawing/2014/main" val="2315507562"/>
                      </a:ext>
                    </a:extLst>
                  </a:tr>
                </a:tbl>
              </a:graphicData>
            </a:graphic>
          </p:graphicFrame>
        </mc:Fallback>
      </mc:AlternateContent>
      <p:pic>
        <p:nvPicPr>
          <p:cNvPr id="7" name="Picture 6">
            <a:extLst>
              <a:ext uri="{FF2B5EF4-FFF2-40B4-BE49-F238E27FC236}">
                <a16:creationId xmlns:a16="http://schemas.microsoft.com/office/drawing/2014/main" id="{4171253F-61F4-2EAE-01CE-87D4EB9168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97075" y="1921313"/>
            <a:ext cx="3878588" cy="2968672"/>
          </a:xfrm>
          <a:prstGeom prst="rect">
            <a:avLst/>
          </a:prstGeom>
        </p:spPr>
      </p:pic>
      <p:sp>
        <p:nvSpPr>
          <p:cNvPr id="8" name="TextBox 7">
            <a:extLst>
              <a:ext uri="{FF2B5EF4-FFF2-40B4-BE49-F238E27FC236}">
                <a16:creationId xmlns:a16="http://schemas.microsoft.com/office/drawing/2014/main" id="{0631E426-539D-1B2A-2021-5AA76632A8AB}"/>
              </a:ext>
            </a:extLst>
          </p:cNvPr>
          <p:cNvSpPr txBox="1"/>
          <p:nvPr/>
        </p:nvSpPr>
        <p:spPr>
          <a:xfrm>
            <a:off x="2860037" y="2873823"/>
            <a:ext cx="1064263" cy="338554"/>
          </a:xfrm>
          <a:prstGeom prst="rect">
            <a:avLst/>
          </a:prstGeom>
          <a:noFill/>
        </p:spPr>
        <p:txBody>
          <a:bodyPr wrap="square" rtlCol="0">
            <a:spAutoFit/>
          </a:bodyPr>
          <a:lstStyle/>
          <a:p>
            <a:r>
              <a:rPr lang="en-IN" sz="1600" b="1" dirty="0">
                <a:latin typeface="Verdana" panose="020B0604030504040204" pitchFamily="34" charset="0"/>
                <a:ea typeface="Verdana" panose="020B0604030504040204" pitchFamily="34" charset="0"/>
              </a:rPr>
              <a:t> 25°C</a:t>
            </a:r>
          </a:p>
        </p:txBody>
      </p:sp>
      <p:pic>
        <p:nvPicPr>
          <p:cNvPr id="10" name="Picture 9">
            <a:extLst>
              <a:ext uri="{FF2B5EF4-FFF2-40B4-BE49-F238E27FC236}">
                <a16:creationId xmlns:a16="http://schemas.microsoft.com/office/drawing/2014/main" id="{041C62C4-C830-4EE6-7E35-17B7B4080B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54055" y="1891190"/>
            <a:ext cx="4122596" cy="3046435"/>
          </a:xfrm>
          <a:prstGeom prst="rect">
            <a:avLst/>
          </a:prstGeom>
        </p:spPr>
      </p:pic>
      <p:sp>
        <p:nvSpPr>
          <p:cNvPr id="11" name="TextBox 10">
            <a:extLst>
              <a:ext uri="{FF2B5EF4-FFF2-40B4-BE49-F238E27FC236}">
                <a16:creationId xmlns:a16="http://schemas.microsoft.com/office/drawing/2014/main" id="{C7CB6E8E-10FE-7BDC-9B1B-614270327DC9}"/>
              </a:ext>
            </a:extLst>
          </p:cNvPr>
          <p:cNvSpPr txBox="1"/>
          <p:nvPr/>
        </p:nvSpPr>
        <p:spPr>
          <a:xfrm>
            <a:off x="7009819" y="2873823"/>
            <a:ext cx="1064263" cy="338554"/>
          </a:xfrm>
          <a:prstGeom prst="rect">
            <a:avLst/>
          </a:prstGeom>
          <a:noFill/>
        </p:spPr>
        <p:txBody>
          <a:bodyPr wrap="square" rtlCol="0">
            <a:spAutoFit/>
          </a:bodyPr>
          <a:lstStyle/>
          <a:p>
            <a:r>
              <a:rPr lang="en-IN" sz="1600" b="1" dirty="0">
                <a:latin typeface="Verdana" panose="020B0604030504040204" pitchFamily="34" charset="0"/>
                <a:ea typeface="Verdana" panose="020B0604030504040204" pitchFamily="34" charset="0"/>
              </a:rPr>
              <a:t> 600°C</a:t>
            </a:r>
          </a:p>
        </p:txBody>
      </p:sp>
    </p:spTree>
    <p:extLst>
      <p:ext uri="{BB962C8B-B14F-4D97-AF65-F5344CB8AC3E}">
        <p14:creationId xmlns:p14="http://schemas.microsoft.com/office/powerpoint/2010/main" val="42363274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BBD259-299E-0986-EDB9-CA42792B49F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E191AE0-3E62-6188-7900-9924581EF90D}"/>
              </a:ext>
            </a:extLst>
          </p:cNvPr>
          <p:cNvSpPr/>
          <p:nvPr/>
        </p:nvSpPr>
        <p:spPr>
          <a:xfrm>
            <a:off x="367645" y="273377"/>
            <a:ext cx="11510128" cy="630653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76B5FD83-2D36-4837-165E-FDEB0C3E51F8}"/>
              </a:ext>
            </a:extLst>
          </p:cNvPr>
          <p:cNvSpPr txBox="1"/>
          <p:nvPr/>
        </p:nvSpPr>
        <p:spPr>
          <a:xfrm>
            <a:off x="5010993" y="605092"/>
            <a:ext cx="2133878" cy="769441"/>
          </a:xfrm>
          <a:prstGeom prst="rect">
            <a:avLst/>
          </a:prstGeom>
          <a:noFill/>
        </p:spPr>
        <p:txBody>
          <a:bodyPr wrap="square" rtlCol="0">
            <a:spAutoFit/>
          </a:bodyPr>
          <a:lstStyle/>
          <a:p>
            <a:r>
              <a:rPr lang="en-IN" sz="4400" b="1" dirty="0">
                <a:latin typeface="Roboto" panose="02000000000000000000" pitchFamily="2" charset="0"/>
                <a:ea typeface="Roboto" panose="02000000000000000000" pitchFamily="2" charset="0"/>
                <a:cs typeface="Roboto" panose="02000000000000000000" pitchFamily="2" charset="0"/>
              </a:rPr>
              <a:t>Results</a:t>
            </a:r>
          </a:p>
        </p:txBody>
      </p:sp>
      <p:sp>
        <p:nvSpPr>
          <p:cNvPr id="3" name="Rectangle 2">
            <a:extLst>
              <a:ext uri="{FF2B5EF4-FFF2-40B4-BE49-F238E27FC236}">
                <a16:creationId xmlns:a16="http://schemas.microsoft.com/office/drawing/2014/main" id="{8261F123-5B07-97A0-7C6E-05885D8ECDFD}"/>
              </a:ext>
            </a:extLst>
          </p:cNvPr>
          <p:cNvSpPr/>
          <p:nvPr/>
        </p:nvSpPr>
        <p:spPr>
          <a:xfrm>
            <a:off x="5010993" y="622166"/>
            <a:ext cx="2053195" cy="735291"/>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2" descr="IIT Indore - Wikipedia">
            <a:extLst>
              <a:ext uri="{FF2B5EF4-FFF2-40B4-BE49-F238E27FC236}">
                <a16:creationId xmlns:a16="http://schemas.microsoft.com/office/drawing/2014/main" id="{0ACBA609-0C9E-366B-7EC1-1EE8BE3460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2544" y="462260"/>
            <a:ext cx="865300" cy="9334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8702923-02BC-30CE-15AE-F5F8346DDA03}"/>
              </a:ext>
            </a:extLst>
          </p:cNvPr>
          <p:cNvSpPr txBox="1"/>
          <p:nvPr/>
        </p:nvSpPr>
        <p:spPr>
          <a:xfrm>
            <a:off x="662919" y="1544396"/>
            <a:ext cx="10582275" cy="400110"/>
          </a:xfrm>
          <a:prstGeom prst="rect">
            <a:avLst/>
          </a:prstGeom>
          <a:noFill/>
        </p:spPr>
        <p:txBody>
          <a:bodyPr wrap="square" rtlCol="0">
            <a:spAutoFit/>
          </a:bodyPr>
          <a:lstStyle/>
          <a:p>
            <a:pPr marL="342900" indent="-342900">
              <a:buFont typeface="Arial" panose="020B0604020202020204" pitchFamily="34" charset="0"/>
              <a:buChar char="•"/>
            </a:pPr>
            <a:r>
              <a:rPr lang="en-IN" sz="2000" b="1" dirty="0">
                <a:latin typeface="Verdana" panose="020B0604030504040204" pitchFamily="34" charset="0"/>
                <a:ea typeface="Verdana" panose="020B0604030504040204" pitchFamily="34" charset="0"/>
              </a:rPr>
              <a:t>Dislocation Density at 800°C</a:t>
            </a:r>
          </a:p>
        </p:txBody>
      </p:sp>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FA9141BF-E431-669C-6C2B-F63DC1FD90AE}"/>
                  </a:ext>
                </a:extLst>
              </p:cNvPr>
              <p:cNvGraphicFramePr>
                <a:graphicFrameLocks noGrp="1"/>
              </p:cNvGraphicFramePr>
              <p:nvPr>
                <p:extLst>
                  <p:ext uri="{D42A27DB-BD31-4B8C-83A1-F6EECF244321}">
                    <p14:modId xmlns:p14="http://schemas.microsoft.com/office/powerpoint/2010/main" val="3652690736"/>
                  </p:ext>
                </p:extLst>
              </p:nvPr>
            </p:nvGraphicFramePr>
            <p:xfrm>
              <a:off x="2115349" y="5172075"/>
              <a:ext cx="7961302" cy="1199965"/>
            </p:xfrm>
            <a:graphic>
              <a:graphicData uri="http://schemas.openxmlformats.org/drawingml/2006/table">
                <a:tbl>
                  <a:tblPr firstRow="1" firstCol="1" bandRow="1">
                    <a:tableStyleId>{2D5ABB26-0587-4C30-8999-92F81FD0307C}</a:tableStyleId>
                  </a:tblPr>
                  <a:tblGrid>
                    <a:gridCol w="934335">
                      <a:extLst>
                        <a:ext uri="{9D8B030D-6E8A-4147-A177-3AD203B41FA5}">
                          <a16:colId xmlns:a16="http://schemas.microsoft.com/office/drawing/2014/main" val="3578527241"/>
                        </a:ext>
                      </a:extLst>
                    </a:gridCol>
                    <a:gridCol w="2238508">
                      <a:extLst>
                        <a:ext uri="{9D8B030D-6E8A-4147-A177-3AD203B41FA5}">
                          <a16:colId xmlns:a16="http://schemas.microsoft.com/office/drawing/2014/main" val="3937706891"/>
                        </a:ext>
                      </a:extLst>
                    </a:gridCol>
                    <a:gridCol w="1829736">
                      <a:extLst>
                        <a:ext uri="{9D8B030D-6E8A-4147-A177-3AD203B41FA5}">
                          <a16:colId xmlns:a16="http://schemas.microsoft.com/office/drawing/2014/main" val="2508522985"/>
                        </a:ext>
                      </a:extLst>
                    </a:gridCol>
                    <a:gridCol w="2958723">
                      <a:extLst>
                        <a:ext uri="{9D8B030D-6E8A-4147-A177-3AD203B41FA5}">
                          <a16:colId xmlns:a16="http://schemas.microsoft.com/office/drawing/2014/main" val="2959976570"/>
                        </a:ext>
                      </a:extLst>
                    </a:gridCol>
                  </a:tblGrid>
                  <a:tr h="269898">
                    <a:tc>
                      <a:txBody>
                        <a:bodyPr/>
                        <a:lstStyle/>
                        <a:p>
                          <a:pPr>
                            <a:lnSpc>
                              <a:spcPct val="107000"/>
                            </a:lnSpc>
                          </a:pPr>
                          <a:endParaRPr lang="en-IN" sz="1100" kern="10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400" b="1" kern="0" dirty="0">
                              <a:effectLst/>
                              <a:latin typeface="Verdana" panose="020B0604030504040204" pitchFamily="34" charset="0"/>
                              <a:ea typeface="Verdana" panose="020B0604030504040204" pitchFamily="34" charset="0"/>
                            </a:rPr>
                            <a:t>Crystallite Size (nm)</a:t>
                          </a:r>
                          <a:endParaRPr lang="en-IN" sz="1400" b="1" kern="1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400" b="1" kern="0" dirty="0">
                              <a:effectLst/>
                              <a:latin typeface="Verdana" panose="020B0604030504040204" pitchFamily="34" charset="0"/>
                              <a:ea typeface="Verdana" panose="020B0604030504040204" pitchFamily="34" charset="0"/>
                            </a:rPr>
                            <a:t>Strain</a:t>
                          </a:r>
                          <a:endParaRPr lang="en-IN" sz="1400" b="1" kern="1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400" b="1" kern="0" dirty="0">
                              <a:effectLst/>
                              <a:latin typeface="Verdana" panose="020B0604030504040204" pitchFamily="34" charset="0"/>
                              <a:ea typeface="Verdana" panose="020B0604030504040204" pitchFamily="34" charset="0"/>
                            </a:rPr>
                            <a:t>Dislocation Density (m</a:t>
                          </a:r>
                          <a:r>
                            <a:rPr lang="en-IN" sz="1400" b="1" kern="0" baseline="30000" dirty="0">
                              <a:effectLst/>
                              <a:latin typeface="Verdana" panose="020B0604030504040204" pitchFamily="34" charset="0"/>
                              <a:ea typeface="Verdana" panose="020B0604030504040204" pitchFamily="34" charset="0"/>
                            </a:rPr>
                            <a:t>-2</a:t>
                          </a:r>
                          <a:r>
                            <a:rPr lang="en-IN" sz="1400" b="1" kern="0" dirty="0">
                              <a:effectLst/>
                              <a:latin typeface="Verdana" panose="020B0604030504040204" pitchFamily="34" charset="0"/>
                              <a:ea typeface="Verdana" panose="020B0604030504040204" pitchFamily="34" charset="0"/>
                            </a:rPr>
                            <a:t>)</a:t>
                          </a:r>
                          <a:endParaRPr lang="en-IN" sz="1400" b="1" kern="1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1164925"/>
                      </a:ext>
                    </a:extLst>
                  </a:tr>
                  <a:tr h="463159">
                    <a:tc>
                      <a:txBody>
                        <a:bodyPr/>
                        <a:lstStyle/>
                        <a:p>
                          <a:pPr algn="r">
                            <a:lnSpc>
                              <a:spcPct val="107000"/>
                            </a:lnSpc>
                            <a:spcAft>
                              <a:spcPts val="800"/>
                            </a:spcAft>
                          </a:pPr>
                          <a:r>
                            <a:rPr lang="en-IN" sz="1400" b="1" kern="0" dirty="0">
                              <a:effectLst/>
                              <a:latin typeface="Verdana" panose="020B0604030504040204" pitchFamily="34" charset="0"/>
                              <a:ea typeface="Verdana" panose="020B0604030504040204" pitchFamily="34" charset="0"/>
                            </a:rPr>
                            <a:t>25°C</a:t>
                          </a:r>
                          <a:endParaRPr lang="en-IN" sz="1400" b="1" kern="1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14:m>
                            <m:oMathPara xmlns:m="http://schemas.openxmlformats.org/officeDocument/2006/math">
                              <m:oMathParaPr>
                                <m:jc m:val="centerGroup"/>
                              </m:oMathParaPr>
                              <m:oMath xmlns:m="http://schemas.openxmlformats.org/officeDocument/2006/math">
                                <m:r>
                                  <a:rPr lang="en-IN" sz="1400" b="0" i="1" kern="100" smtClean="0">
                                    <a:effectLst/>
                                    <a:latin typeface="Cambria Math" panose="02040503050406030204" pitchFamily="18" charset="0"/>
                                    <a:ea typeface="Cambria Math" panose="02040503050406030204" pitchFamily="18" charset="0"/>
                                    <a:cs typeface="Times New Roman" panose="02020603050405020304" pitchFamily="18" charset="0"/>
                                  </a:rPr>
                                  <m:t>38.4</m:t>
                                </m:r>
                              </m:oMath>
                            </m:oMathPara>
                          </a14:m>
                          <a:endParaRPr lang="en-IN" sz="14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14:m>
                            <m:oMathPara xmlns:m="http://schemas.openxmlformats.org/officeDocument/2006/math">
                              <m:oMathParaPr>
                                <m:jc m:val="centerGroup"/>
                              </m:oMathParaPr>
                              <m:oMath xmlns:m="http://schemas.openxmlformats.org/officeDocument/2006/math">
                                <m:r>
                                  <a:rPr lang="en-IN" sz="1400" b="0" i="0" kern="0" smtClean="0">
                                    <a:effectLst/>
                                    <a:latin typeface="Cambria Math" panose="02040503050406030204" pitchFamily="18" charset="0"/>
                                    <a:ea typeface="Cambria Math" panose="02040503050406030204" pitchFamily="18" charset="0"/>
                                  </a:rPr>
                                  <m:t>6</m:t>
                                </m:r>
                                <m:r>
                                  <a:rPr lang="en-IN" sz="1400" kern="0">
                                    <a:effectLst/>
                                    <a:latin typeface="Cambria Math" panose="02040503050406030204" pitchFamily="18" charset="0"/>
                                    <a:ea typeface="Cambria Math" panose="02040503050406030204" pitchFamily="18" charset="0"/>
                                  </a:rPr>
                                  <m:t>.</m:t>
                                </m:r>
                                <m:r>
                                  <a:rPr lang="en-IN" sz="1400" b="0" i="0" kern="0" smtClean="0">
                                    <a:effectLst/>
                                    <a:latin typeface="Cambria Math" panose="02040503050406030204" pitchFamily="18" charset="0"/>
                                    <a:ea typeface="Cambria Math" panose="02040503050406030204" pitchFamily="18" charset="0"/>
                                  </a:rPr>
                                  <m:t>37</m:t>
                                </m:r>
                                <m:r>
                                  <a:rPr lang="en-IN" sz="1400" kern="0">
                                    <a:effectLst/>
                                    <a:latin typeface="Cambria Math" panose="02040503050406030204" pitchFamily="18" charset="0"/>
                                    <a:ea typeface="Cambria Math" panose="02040503050406030204" pitchFamily="18" charset="0"/>
                                  </a:rPr>
                                  <m:t>∗</m:t>
                                </m:r>
                                <m:sSup>
                                  <m:sSupPr>
                                    <m:ctrlPr>
                                      <a:rPr lang="en-IN" sz="1400" i="1" kern="0">
                                        <a:effectLst/>
                                        <a:latin typeface="Cambria Math" panose="02040503050406030204" pitchFamily="18" charset="0"/>
                                        <a:ea typeface="Cambria Math" panose="02040503050406030204" pitchFamily="18" charset="0"/>
                                      </a:rPr>
                                    </m:ctrlPr>
                                  </m:sSupPr>
                                  <m:e>
                                    <m:r>
                                      <a:rPr lang="en-IN" sz="1400" kern="0">
                                        <a:effectLst/>
                                        <a:latin typeface="Cambria Math" panose="02040503050406030204" pitchFamily="18" charset="0"/>
                                        <a:ea typeface="Cambria Math" panose="02040503050406030204" pitchFamily="18" charset="0"/>
                                      </a:rPr>
                                      <m:t>10</m:t>
                                    </m:r>
                                  </m:e>
                                  <m:sup>
                                    <m:r>
                                      <a:rPr lang="en-IN" sz="1400" kern="0">
                                        <a:effectLst/>
                                        <a:latin typeface="Cambria Math" panose="02040503050406030204" pitchFamily="18" charset="0"/>
                                        <a:ea typeface="Cambria Math" panose="02040503050406030204" pitchFamily="18" charset="0"/>
                                      </a:rPr>
                                      <m:t>−3</m:t>
                                    </m:r>
                                  </m:sup>
                                </m:sSup>
                              </m:oMath>
                            </m:oMathPara>
                          </a14:m>
                          <a:endParaRPr lang="en-IN" sz="14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14:m>
                            <m:oMathPara xmlns:m="http://schemas.openxmlformats.org/officeDocument/2006/math">
                              <m:oMathParaPr>
                                <m:jc m:val="centerGroup"/>
                              </m:oMathParaPr>
                              <m:oMath xmlns:m="http://schemas.openxmlformats.org/officeDocument/2006/math">
                                <m:r>
                                  <a:rPr lang="en-IN" sz="1400" b="0" i="0" kern="0" smtClean="0">
                                    <a:effectLst/>
                                    <a:latin typeface="Cambria Math" panose="02040503050406030204" pitchFamily="18" charset="0"/>
                                    <a:ea typeface="Cambria Math" panose="02040503050406030204" pitchFamily="18" charset="0"/>
                                  </a:rPr>
                                  <m:t>1</m:t>
                                </m:r>
                                <m:r>
                                  <a:rPr lang="en-IN" sz="1400" kern="0">
                                    <a:effectLst/>
                                    <a:latin typeface="Cambria Math" panose="02040503050406030204" pitchFamily="18" charset="0"/>
                                    <a:ea typeface="Cambria Math" panose="02040503050406030204" pitchFamily="18" charset="0"/>
                                  </a:rPr>
                                  <m:t>.</m:t>
                                </m:r>
                                <m:r>
                                  <a:rPr lang="en-IN" sz="1400" b="0" i="0" kern="0" smtClean="0">
                                    <a:effectLst/>
                                    <a:latin typeface="Cambria Math" panose="02040503050406030204" pitchFamily="18" charset="0"/>
                                    <a:ea typeface="Cambria Math" panose="02040503050406030204" pitchFamily="18" charset="0"/>
                                  </a:rPr>
                                  <m:t>03</m:t>
                                </m:r>
                                <m:r>
                                  <a:rPr lang="en-IN" sz="1400" kern="0">
                                    <a:effectLst/>
                                    <a:latin typeface="Cambria Math" panose="02040503050406030204" pitchFamily="18" charset="0"/>
                                    <a:ea typeface="Cambria Math" panose="02040503050406030204" pitchFamily="18" charset="0"/>
                                  </a:rPr>
                                  <m:t>∗</m:t>
                                </m:r>
                                <m:sSup>
                                  <m:sSupPr>
                                    <m:ctrlPr>
                                      <a:rPr lang="en-IN" sz="1400" i="1" kern="0">
                                        <a:effectLst/>
                                        <a:latin typeface="Cambria Math" panose="02040503050406030204" pitchFamily="18" charset="0"/>
                                        <a:ea typeface="Cambria Math" panose="02040503050406030204" pitchFamily="18" charset="0"/>
                                      </a:rPr>
                                    </m:ctrlPr>
                                  </m:sSupPr>
                                  <m:e>
                                    <m:r>
                                      <a:rPr lang="en-IN" sz="1400" kern="0">
                                        <a:effectLst/>
                                        <a:latin typeface="Cambria Math" panose="02040503050406030204" pitchFamily="18" charset="0"/>
                                        <a:ea typeface="Cambria Math" panose="02040503050406030204" pitchFamily="18" charset="0"/>
                                      </a:rPr>
                                      <m:t>10</m:t>
                                    </m:r>
                                  </m:e>
                                  <m:sup>
                                    <m:r>
                                      <a:rPr lang="en-IN" sz="1400" kern="0">
                                        <a:effectLst/>
                                        <a:latin typeface="Cambria Math" panose="02040503050406030204" pitchFamily="18" charset="0"/>
                                        <a:ea typeface="Cambria Math" panose="02040503050406030204" pitchFamily="18" charset="0"/>
                                      </a:rPr>
                                      <m:t>1</m:t>
                                    </m:r>
                                    <m:r>
                                      <a:rPr lang="en-IN" sz="1400" b="0" i="1" kern="0" smtClean="0">
                                        <a:effectLst/>
                                        <a:latin typeface="Cambria Math" panose="02040503050406030204" pitchFamily="18" charset="0"/>
                                        <a:ea typeface="Cambria Math" panose="02040503050406030204" pitchFamily="18" charset="0"/>
                                      </a:rPr>
                                      <m:t>6</m:t>
                                    </m:r>
                                  </m:sup>
                                </m:sSup>
                              </m:oMath>
                            </m:oMathPara>
                          </a14:m>
                          <a:endParaRPr lang="en-IN" sz="14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8903106"/>
                      </a:ext>
                    </a:extLst>
                  </a:tr>
                  <a:tr h="466908">
                    <a:tc>
                      <a:txBody>
                        <a:bodyPr/>
                        <a:lstStyle/>
                        <a:p>
                          <a:pPr algn="r">
                            <a:lnSpc>
                              <a:spcPct val="107000"/>
                            </a:lnSpc>
                            <a:spcAft>
                              <a:spcPts val="800"/>
                            </a:spcAft>
                          </a:pPr>
                          <a:r>
                            <a:rPr lang="en-IN" sz="1400" b="1" kern="0" dirty="0">
                              <a:effectLst/>
                              <a:latin typeface="Verdana" panose="020B0604030504040204" pitchFamily="34" charset="0"/>
                              <a:ea typeface="Verdana" panose="020B0604030504040204" pitchFamily="34" charset="0"/>
                            </a:rPr>
                            <a:t>800°C</a:t>
                          </a:r>
                          <a:endParaRPr lang="en-IN" sz="1400" b="1" kern="1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50000"/>
                            </a:lnSpc>
                            <a:spcBef>
                              <a:spcPts val="0"/>
                            </a:spcBef>
                            <a:spcAft>
                              <a:spcPts val="800"/>
                            </a:spcAft>
                            <a:buClrTx/>
                            <a:buSzTx/>
                            <a:buFontTx/>
                            <a:buNone/>
                            <a:tabLst/>
                            <a:defRPr/>
                          </a:pPr>
                          <a14:m>
                            <m:oMathPara xmlns:m="http://schemas.openxmlformats.org/officeDocument/2006/math">
                              <m:oMathParaPr>
                                <m:jc m:val="centerGroup"/>
                              </m:oMathParaPr>
                              <m:oMath xmlns:m="http://schemas.openxmlformats.org/officeDocument/2006/math">
                                <m:r>
                                  <a:rPr lang="en-IN" sz="1400" b="0" i="1" kern="100" smtClean="0">
                                    <a:effectLst/>
                                    <a:latin typeface="Cambria Math" panose="02040503050406030204" pitchFamily="18" charset="0"/>
                                    <a:ea typeface="Cambria Math" panose="02040503050406030204" pitchFamily="18" charset="0"/>
                                    <a:cs typeface="Times New Roman" panose="02020603050405020304" pitchFamily="18" charset="0"/>
                                  </a:rPr>
                                  <m:t>30.9</m:t>
                                </m:r>
                              </m:oMath>
                            </m:oMathPara>
                          </a14:m>
                          <a:endParaRPr lang="en-IN" sz="14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14:m>
                            <m:oMathPara xmlns:m="http://schemas.openxmlformats.org/officeDocument/2006/math">
                              <m:oMathParaPr>
                                <m:jc m:val="centerGroup"/>
                              </m:oMathParaPr>
                              <m:oMath xmlns:m="http://schemas.openxmlformats.org/officeDocument/2006/math">
                                <m:r>
                                  <a:rPr lang="en-IN" sz="1400" kern="0" smtClean="0">
                                    <a:effectLst/>
                                    <a:latin typeface="Cambria Math" panose="02040503050406030204" pitchFamily="18" charset="0"/>
                                    <a:ea typeface="Cambria Math" panose="02040503050406030204" pitchFamily="18" charset="0"/>
                                  </a:rPr>
                                  <m:t>5.</m:t>
                                </m:r>
                                <m:r>
                                  <a:rPr lang="en-IN" sz="1400" b="0" i="0" kern="0" smtClean="0">
                                    <a:effectLst/>
                                    <a:latin typeface="Cambria Math" panose="02040503050406030204" pitchFamily="18" charset="0"/>
                                    <a:ea typeface="Cambria Math" panose="02040503050406030204" pitchFamily="18" charset="0"/>
                                  </a:rPr>
                                  <m:t>38</m:t>
                                </m:r>
                                <m:r>
                                  <a:rPr lang="en-IN" sz="1400" kern="0">
                                    <a:effectLst/>
                                    <a:latin typeface="Cambria Math" panose="02040503050406030204" pitchFamily="18" charset="0"/>
                                    <a:ea typeface="Cambria Math" panose="02040503050406030204" pitchFamily="18" charset="0"/>
                                  </a:rPr>
                                  <m:t>∗</m:t>
                                </m:r>
                                <m:sSup>
                                  <m:sSupPr>
                                    <m:ctrlPr>
                                      <a:rPr lang="en-IN" sz="1400" i="1" kern="0">
                                        <a:effectLst/>
                                        <a:latin typeface="Cambria Math" panose="02040503050406030204" pitchFamily="18" charset="0"/>
                                        <a:ea typeface="Cambria Math" panose="02040503050406030204" pitchFamily="18" charset="0"/>
                                      </a:rPr>
                                    </m:ctrlPr>
                                  </m:sSupPr>
                                  <m:e>
                                    <m:r>
                                      <a:rPr lang="en-IN" sz="1400" kern="0">
                                        <a:effectLst/>
                                        <a:latin typeface="Cambria Math" panose="02040503050406030204" pitchFamily="18" charset="0"/>
                                        <a:ea typeface="Cambria Math" panose="02040503050406030204" pitchFamily="18" charset="0"/>
                                      </a:rPr>
                                      <m:t>10</m:t>
                                    </m:r>
                                  </m:e>
                                  <m:sup>
                                    <m:r>
                                      <a:rPr lang="en-IN" sz="1400" kern="0">
                                        <a:effectLst/>
                                        <a:latin typeface="Cambria Math" panose="02040503050406030204" pitchFamily="18" charset="0"/>
                                        <a:ea typeface="Cambria Math" panose="02040503050406030204" pitchFamily="18" charset="0"/>
                                      </a:rPr>
                                      <m:t>−3</m:t>
                                    </m:r>
                                  </m:sup>
                                </m:sSup>
                              </m:oMath>
                            </m:oMathPara>
                          </a14:m>
                          <a:endParaRPr lang="en-IN" sz="14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14:m>
                            <m:oMathPara xmlns:m="http://schemas.openxmlformats.org/officeDocument/2006/math">
                              <m:oMathParaPr>
                                <m:jc m:val="centerGroup"/>
                              </m:oMathParaPr>
                              <m:oMath xmlns:m="http://schemas.openxmlformats.org/officeDocument/2006/math">
                                <m:r>
                                  <a:rPr lang="en-IN" sz="1400" kern="0" smtClean="0">
                                    <a:effectLst/>
                                    <a:latin typeface="Cambria Math" panose="02040503050406030204" pitchFamily="18" charset="0"/>
                                    <a:ea typeface="Cambria Math" panose="02040503050406030204" pitchFamily="18" charset="0"/>
                                  </a:rPr>
                                  <m:t>7.</m:t>
                                </m:r>
                                <m:r>
                                  <a:rPr lang="en-IN" sz="1400" b="0" i="0" kern="0" smtClean="0">
                                    <a:effectLst/>
                                    <a:latin typeface="Cambria Math" panose="02040503050406030204" pitchFamily="18" charset="0"/>
                                    <a:ea typeface="Cambria Math" panose="02040503050406030204" pitchFamily="18" charset="0"/>
                                  </a:rPr>
                                  <m:t>15</m:t>
                                </m:r>
                                <m:r>
                                  <a:rPr lang="en-IN" sz="1400" kern="0">
                                    <a:effectLst/>
                                    <a:latin typeface="Cambria Math" panose="02040503050406030204" pitchFamily="18" charset="0"/>
                                    <a:ea typeface="Cambria Math" panose="02040503050406030204" pitchFamily="18" charset="0"/>
                                  </a:rPr>
                                  <m:t>∗</m:t>
                                </m:r>
                                <m:sSup>
                                  <m:sSupPr>
                                    <m:ctrlPr>
                                      <a:rPr lang="en-IN" sz="1400" i="1" kern="0">
                                        <a:effectLst/>
                                        <a:latin typeface="Cambria Math" panose="02040503050406030204" pitchFamily="18" charset="0"/>
                                        <a:ea typeface="Cambria Math" panose="02040503050406030204" pitchFamily="18" charset="0"/>
                                      </a:rPr>
                                    </m:ctrlPr>
                                  </m:sSupPr>
                                  <m:e>
                                    <m:r>
                                      <a:rPr lang="en-IN" sz="1400" kern="0">
                                        <a:effectLst/>
                                        <a:latin typeface="Cambria Math" panose="02040503050406030204" pitchFamily="18" charset="0"/>
                                        <a:ea typeface="Cambria Math" panose="02040503050406030204" pitchFamily="18" charset="0"/>
                                      </a:rPr>
                                      <m:t>10</m:t>
                                    </m:r>
                                  </m:e>
                                  <m:sup>
                                    <m:r>
                                      <a:rPr lang="en-IN" sz="1400" kern="0">
                                        <a:effectLst/>
                                        <a:latin typeface="Cambria Math" panose="02040503050406030204" pitchFamily="18" charset="0"/>
                                        <a:ea typeface="Cambria Math" panose="02040503050406030204" pitchFamily="18" charset="0"/>
                                      </a:rPr>
                                      <m:t>15</m:t>
                                    </m:r>
                                  </m:sup>
                                </m:sSup>
                              </m:oMath>
                            </m:oMathPara>
                          </a14:m>
                          <a:endParaRPr lang="en-IN" sz="14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5507562"/>
                      </a:ext>
                    </a:extLst>
                  </a:tr>
                </a:tbl>
              </a:graphicData>
            </a:graphic>
          </p:graphicFrame>
        </mc:Choice>
        <mc:Fallback xmlns="">
          <p:graphicFrame>
            <p:nvGraphicFramePr>
              <p:cNvPr id="15" name="Table 14">
                <a:extLst>
                  <a:ext uri="{FF2B5EF4-FFF2-40B4-BE49-F238E27FC236}">
                    <a16:creationId xmlns:a16="http://schemas.microsoft.com/office/drawing/2014/main" id="{FA9141BF-E431-669C-6C2B-F63DC1FD90AE}"/>
                  </a:ext>
                </a:extLst>
              </p:cNvPr>
              <p:cNvGraphicFramePr>
                <a:graphicFrameLocks noGrp="1"/>
              </p:cNvGraphicFramePr>
              <p:nvPr>
                <p:extLst>
                  <p:ext uri="{D42A27DB-BD31-4B8C-83A1-F6EECF244321}">
                    <p14:modId xmlns:p14="http://schemas.microsoft.com/office/powerpoint/2010/main" val="3652690736"/>
                  </p:ext>
                </p:extLst>
              </p:nvPr>
            </p:nvGraphicFramePr>
            <p:xfrm>
              <a:off x="2115349" y="5172075"/>
              <a:ext cx="7961302" cy="1199965"/>
            </p:xfrm>
            <a:graphic>
              <a:graphicData uri="http://schemas.openxmlformats.org/drawingml/2006/table">
                <a:tbl>
                  <a:tblPr firstRow="1" firstCol="1" bandRow="1">
                    <a:tableStyleId>{2D5ABB26-0587-4C30-8999-92F81FD0307C}</a:tableStyleId>
                  </a:tblPr>
                  <a:tblGrid>
                    <a:gridCol w="934335">
                      <a:extLst>
                        <a:ext uri="{9D8B030D-6E8A-4147-A177-3AD203B41FA5}">
                          <a16:colId xmlns:a16="http://schemas.microsoft.com/office/drawing/2014/main" val="3578527241"/>
                        </a:ext>
                      </a:extLst>
                    </a:gridCol>
                    <a:gridCol w="2238508">
                      <a:extLst>
                        <a:ext uri="{9D8B030D-6E8A-4147-A177-3AD203B41FA5}">
                          <a16:colId xmlns:a16="http://schemas.microsoft.com/office/drawing/2014/main" val="3937706891"/>
                        </a:ext>
                      </a:extLst>
                    </a:gridCol>
                    <a:gridCol w="1829736">
                      <a:extLst>
                        <a:ext uri="{9D8B030D-6E8A-4147-A177-3AD203B41FA5}">
                          <a16:colId xmlns:a16="http://schemas.microsoft.com/office/drawing/2014/main" val="2508522985"/>
                        </a:ext>
                      </a:extLst>
                    </a:gridCol>
                    <a:gridCol w="2958723">
                      <a:extLst>
                        <a:ext uri="{9D8B030D-6E8A-4147-A177-3AD203B41FA5}">
                          <a16:colId xmlns:a16="http://schemas.microsoft.com/office/drawing/2014/main" val="2959976570"/>
                        </a:ext>
                      </a:extLst>
                    </a:gridCol>
                  </a:tblGrid>
                  <a:tr h="269898">
                    <a:tc>
                      <a:txBody>
                        <a:bodyPr/>
                        <a:lstStyle/>
                        <a:p>
                          <a:pPr>
                            <a:lnSpc>
                              <a:spcPct val="107000"/>
                            </a:lnSpc>
                          </a:pPr>
                          <a:endParaRPr lang="en-IN" sz="1100" kern="10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400" b="1" kern="0" dirty="0">
                              <a:effectLst/>
                              <a:latin typeface="Verdana" panose="020B0604030504040204" pitchFamily="34" charset="0"/>
                              <a:ea typeface="Verdana" panose="020B0604030504040204" pitchFamily="34" charset="0"/>
                            </a:rPr>
                            <a:t>Crystallite Size (nm)</a:t>
                          </a:r>
                          <a:endParaRPr lang="en-IN" sz="1400" b="1" kern="1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400" b="1" kern="0" dirty="0">
                              <a:effectLst/>
                              <a:latin typeface="Verdana" panose="020B0604030504040204" pitchFamily="34" charset="0"/>
                              <a:ea typeface="Verdana" panose="020B0604030504040204" pitchFamily="34" charset="0"/>
                            </a:rPr>
                            <a:t>Strain</a:t>
                          </a:r>
                          <a:endParaRPr lang="en-IN" sz="1400" b="1" kern="1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400" b="1" kern="0" dirty="0">
                              <a:effectLst/>
                              <a:latin typeface="Verdana" panose="020B0604030504040204" pitchFamily="34" charset="0"/>
                              <a:ea typeface="Verdana" panose="020B0604030504040204" pitchFamily="34" charset="0"/>
                            </a:rPr>
                            <a:t>Dislocation Density (m</a:t>
                          </a:r>
                          <a:r>
                            <a:rPr lang="en-IN" sz="1400" b="1" kern="0" baseline="30000" dirty="0">
                              <a:effectLst/>
                              <a:latin typeface="Verdana" panose="020B0604030504040204" pitchFamily="34" charset="0"/>
                              <a:ea typeface="Verdana" panose="020B0604030504040204" pitchFamily="34" charset="0"/>
                            </a:rPr>
                            <a:t>-2</a:t>
                          </a:r>
                          <a:r>
                            <a:rPr lang="en-IN" sz="1400" b="1" kern="0" dirty="0">
                              <a:effectLst/>
                              <a:latin typeface="Verdana" panose="020B0604030504040204" pitchFamily="34" charset="0"/>
                              <a:ea typeface="Verdana" panose="020B0604030504040204" pitchFamily="34" charset="0"/>
                            </a:rPr>
                            <a:t>)</a:t>
                          </a:r>
                          <a:endParaRPr lang="en-IN" sz="1400" b="1" kern="1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1164925"/>
                      </a:ext>
                    </a:extLst>
                  </a:tr>
                  <a:tr h="463159">
                    <a:tc>
                      <a:txBody>
                        <a:bodyPr/>
                        <a:lstStyle/>
                        <a:p>
                          <a:pPr algn="r">
                            <a:lnSpc>
                              <a:spcPct val="107000"/>
                            </a:lnSpc>
                            <a:spcAft>
                              <a:spcPts val="800"/>
                            </a:spcAft>
                          </a:pPr>
                          <a:r>
                            <a:rPr lang="en-IN" sz="1400" b="1" kern="0" dirty="0">
                              <a:effectLst/>
                              <a:latin typeface="Verdana" panose="020B0604030504040204" pitchFamily="34" charset="0"/>
                              <a:ea typeface="Verdana" panose="020B0604030504040204" pitchFamily="34" charset="0"/>
                            </a:rPr>
                            <a:t>25°C</a:t>
                          </a:r>
                          <a:endParaRPr lang="en-IN" sz="1400" b="1" kern="1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2234" t="-60526" r="-214986" b="-123684"/>
                          </a:stretch>
                        </a:blipFill>
                      </a:tcPr>
                    </a:tc>
                    <a:tc>
                      <a:txBody>
                        <a:bodyPr/>
                        <a:lstStyle/>
                        <a:p>
                          <a:endParaRPr lang="en-US"/>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73422" t="-60526" r="-162126" b="-123684"/>
                          </a:stretch>
                        </a:blipFill>
                      </a:tcPr>
                    </a:tc>
                    <a:tc>
                      <a:txBody>
                        <a:bodyPr/>
                        <a:lstStyle/>
                        <a:p>
                          <a:endParaRPr lang="en-US"/>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69691" t="-60526" r="-619" b="-123684"/>
                          </a:stretch>
                        </a:blipFill>
                      </a:tcPr>
                    </a:tc>
                    <a:extLst>
                      <a:ext uri="{0D108BD9-81ED-4DB2-BD59-A6C34878D82A}">
                        <a16:rowId xmlns:a16="http://schemas.microsoft.com/office/drawing/2014/main" val="2378903106"/>
                      </a:ext>
                    </a:extLst>
                  </a:tr>
                  <a:tr h="466908">
                    <a:tc>
                      <a:txBody>
                        <a:bodyPr/>
                        <a:lstStyle/>
                        <a:p>
                          <a:pPr algn="r">
                            <a:lnSpc>
                              <a:spcPct val="107000"/>
                            </a:lnSpc>
                            <a:spcAft>
                              <a:spcPts val="800"/>
                            </a:spcAft>
                          </a:pPr>
                          <a:r>
                            <a:rPr lang="en-IN" sz="1400" b="1" kern="0" dirty="0">
                              <a:effectLst/>
                              <a:latin typeface="Verdana" panose="020B0604030504040204" pitchFamily="34" charset="0"/>
                              <a:ea typeface="Verdana" panose="020B0604030504040204" pitchFamily="34" charset="0"/>
                            </a:rPr>
                            <a:t>800°C</a:t>
                          </a:r>
                          <a:endParaRPr lang="en-IN" sz="1400" b="1" kern="1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2234" t="-158442" r="-214986" b="-22078"/>
                          </a:stretch>
                        </a:blipFill>
                      </a:tcPr>
                    </a:tc>
                    <a:tc>
                      <a:txBody>
                        <a:bodyPr/>
                        <a:lstStyle/>
                        <a:p>
                          <a:endParaRPr lang="en-US"/>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73422" t="-158442" r="-162126" b="-22078"/>
                          </a:stretch>
                        </a:blipFill>
                      </a:tcPr>
                    </a:tc>
                    <a:tc>
                      <a:txBody>
                        <a:bodyPr/>
                        <a:lstStyle/>
                        <a:p>
                          <a:endParaRPr lang="en-US"/>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69691" t="-158442" r="-619" b="-22078"/>
                          </a:stretch>
                        </a:blipFill>
                      </a:tcPr>
                    </a:tc>
                    <a:extLst>
                      <a:ext uri="{0D108BD9-81ED-4DB2-BD59-A6C34878D82A}">
                        <a16:rowId xmlns:a16="http://schemas.microsoft.com/office/drawing/2014/main" val="2315507562"/>
                      </a:ext>
                    </a:extLst>
                  </a:tr>
                </a:tbl>
              </a:graphicData>
            </a:graphic>
          </p:graphicFrame>
        </mc:Fallback>
      </mc:AlternateContent>
      <p:pic>
        <p:nvPicPr>
          <p:cNvPr id="9" name="Picture 8">
            <a:extLst>
              <a:ext uri="{FF2B5EF4-FFF2-40B4-BE49-F238E27FC236}">
                <a16:creationId xmlns:a16="http://schemas.microsoft.com/office/drawing/2014/main" id="{ACE08661-B18A-FBD5-D98F-BB4FB71192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04975" y="1873105"/>
            <a:ext cx="3971925" cy="3040390"/>
          </a:xfrm>
          <a:prstGeom prst="rect">
            <a:avLst/>
          </a:prstGeom>
        </p:spPr>
      </p:pic>
      <p:sp>
        <p:nvSpPr>
          <p:cNvPr id="12" name="TextBox 11">
            <a:extLst>
              <a:ext uri="{FF2B5EF4-FFF2-40B4-BE49-F238E27FC236}">
                <a16:creationId xmlns:a16="http://schemas.microsoft.com/office/drawing/2014/main" id="{34CE5339-7CB1-8967-3768-820DFA9321DE}"/>
              </a:ext>
            </a:extLst>
          </p:cNvPr>
          <p:cNvSpPr txBox="1"/>
          <p:nvPr/>
        </p:nvSpPr>
        <p:spPr>
          <a:xfrm>
            <a:off x="2628719" y="2873823"/>
            <a:ext cx="1064263" cy="338554"/>
          </a:xfrm>
          <a:prstGeom prst="rect">
            <a:avLst/>
          </a:prstGeom>
          <a:noFill/>
        </p:spPr>
        <p:txBody>
          <a:bodyPr wrap="square" rtlCol="0">
            <a:spAutoFit/>
          </a:bodyPr>
          <a:lstStyle/>
          <a:p>
            <a:r>
              <a:rPr lang="en-IN" sz="1600" b="1" dirty="0">
                <a:latin typeface="Verdana" panose="020B0604030504040204" pitchFamily="34" charset="0"/>
                <a:ea typeface="Verdana" panose="020B0604030504040204" pitchFamily="34" charset="0"/>
              </a:rPr>
              <a:t> 25°C</a:t>
            </a:r>
          </a:p>
        </p:txBody>
      </p:sp>
      <p:pic>
        <p:nvPicPr>
          <p:cNvPr id="13" name="Picture 12">
            <a:extLst>
              <a:ext uri="{FF2B5EF4-FFF2-40B4-BE49-F238E27FC236}">
                <a16:creationId xmlns:a16="http://schemas.microsoft.com/office/drawing/2014/main" id="{006EFDEB-DD9B-D3D8-A656-42566B462DF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04727" y="1817638"/>
            <a:ext cx="4058448" cy="3105854"/>
          </a:xfrm>
          <a:prstGeom prst="rect">
            <a:avLst/>
          </a:prstGeom>
        </p:spPr>
      </p:pic>
      <p:sp>
        <p:nvSpPr>
          <p:cNvPr id="14" name="TextBox 13">
            <a:extLst>
              <a:ext uri="{FF2B5EF4-FFF2-40B4-BE49-F238E27FC236}">
                <a16:creationId xmlns:a16="http://schemas.microsoft.com/office/drawing/2014/main" id="{ACFA05D2-FDAD-6402-8BA3-161CD94C581B}"/>
              </a:ext>
            </a:extLst>
          </p:cNvPr>
          <p:cNvSpPr txBox="1"/>
          <p:nvPr/>
        </p:nvSpPr>
        <p:spPr>
          <a:xfrm>
            <a:off x="7009819" y="2873823"/>
            <a:ext cx="1064263" cy="338554"/>
          </a:xfrm>
          <a:prstGeom prst="rect">
            <a:avLst/>
          </a:prstGeom>
          <a:noFill/>
        </p:spPr>
        <p:txBody>
          <a:bodyPr wrap="square" rtlCol="0">
            <a:spAutoFit/>
          </a:bodyPr>
          <a:lstStyle/>
          <a:p>
            <a:r>
              <a:rPr lang="en-IN" sz="1600" b="1" dirty="0">
                <a:latin typeface="Verdana" panose="020B0604030504040204" pitchFamily="34" charset="0"/>
                <a:ea typeface="Verdana" panose="020B0604030504040204" pitchFamily="34" charset="0"/>
              </a:rPr>
              <a:t> 800°C</a:t>
            </a:r>
          </a:p>
        </p:txBody>
      </p:sp>
    </p:spTree>
    <p:extLst>
      <p:ext uri="{BB962C8B-B14F-4D97-AF65-F5344CB8AC3E}">
        <p14:creationId xmlns:p14="http://schemas.microsoft.com/office/powerpoint/2010/main" val="206459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C20CA1-0160-94BF-EABE-050583B53614}"/>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1B6D01E0-4329-A358-82B7-2AB3ECCB4349}"/>
              </a:ext>
            </a:extLst>
          </p:cNvPr>
          <p:cNvPicPr>
            <a:picLocks noChangeAspect="1"/>
          </p:cNvPicPr>
          <p:nvPr/>
        </p:nvPicPr>
        <p:blipFill>
          <a:blip r:embed="rId3"/>
          <a:stretch>
            <a:fillRect/>
          </a:stretch>
        </p:blipFill>
        <p:spPr>
          <a:xfrm>
            <a:off x="6077932" y="1848972"/>
            <a:ext cx="4195621" cy="3115233"/>
          </a:xfrm>
          <a:prstGeom prst="rect">
            <a:avLst/>
          </a:prstGeom>
        </p:spPr>
      </p:pic>
      <p:pic>
        <p:nvPicPr>
          <p:cNvPr id="7" name="Picture 6">
            <a:extLst>
              <a:ext uri="{FF2B5EF4-FFF2-40B4-BE49-F238E27FC236}">
                <a16:creationId xmlns:a16="http://schemas.microsoft.com/office/drawing/2014/main" id="{3C4D6821-F7A2-E3EC-0F88-D1F7A92802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36608" y="1871775"/>
            <a:ext cx="3978391" cy="3045669"/>
          </a:xfrm>
          <a:prstGeom prst="rect">
            <a:avLst/>
          </a:prstGeom>
        </p:spPr>
      </p:pic>
      <p:sp>
        <p:nvSpPr>
          <p:cNvPr id="4" name="Rectangle 3">
            <a:extLst>
              <a:ext uri="{FF2B5EF4-FFF2-40B4-BE49-F238E27FC236}">
                <a16:creationId xmlns:a16="http://schemas.microsoft.com/office/drawing/2014/main" id="{88F23D30-9FDF-79D6-C170-E9EDD3AFD0AC}"/>
              </a:ext>
            </a:extLst>
          </p:cNvPr>
          <p:cNvSpPr/>
          <p:nvPr/>
        </p:nvSpPr>
        <p:spPr>
          <a:xfrm>
            <a:off x="367645" y="273377"/>
            <a:ext cx="11510128" cy="630653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478BE211-E58A-15B2-1D66-4604D4F2EC08}"/>
              </a:ext>
            </a:extLst>
          </p:cNvPr>
          <p:cNvSpPr txBox="1"/>
          <p:nvPr/>
        </p:nvSpPr>
        <p:spPr>
          <a:xfrm>
            <a:off x="5010993" y="605092"/>
            <a:ext cx="2133878" cy="769441"/>
          </a:xfrm>
          <a:prstGeom prst="rect">
            <a:avLst/>
          </a:prstGeom>
          <a:noFill/>
        </p:spPr>
        <p:txBody>
          <a:bodyPr wrap="square" rtlCol="0">
            <a:spAutoFit/>
          </a:bodyPr>
          <a:lstStyle/>
          <a:p>
            <a:r>
              <a:rPr lang="en-IN" sz="4400" b="1" dirty="0">
                <a:latin typeface="Roboto" panose="02000000000000000000" pitchFamily="2" charset="0"/>
                <a:ea typeface="Roboto" panose="02000000000000000000" pitchFamily="2" charset="0"/>
                <a:cs typeface="Roboto" panose="02000000000000000000" pitchFamily="2" charset="0"/>
              </a:rPr>
              <a:t>Results</a:t>
            </a:r>
          </a:p>
        </p:txBody>
      </p:sp>
      <p:sp>
        <p:nvSpPr>
          <p:cNvPr id="3" name="Rectangle 2">
            <a:extLst>
              <a:ext uri="{FF2B5EF4-FFF2-40B4-BE49-F238E27FC236}">
                <a16:creationId xmlns:a16="http://schemas.microsoft.com/office/drawing/2014/main" id="{6E9BB403-58E0-F013-0F3E-1D918AA8AD5E}"/>
              </a:ext>
            </a:extLst>
          </p:cNvPr>
          <p:cNvSpPr/>
          <p:nvPr/>
        </p:nvSpPr>
        <p:spPr>
          <a:xfrm>
            <a:off x="5010993" y="622166"/>
            <a:ext cx="2053195" cy="735291"/>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2" descr="IIT Indore - Wikipedia">
            <a:extLst>
              <a:ext uri="{FF2B5EF4-FFF2-40B4-BE49-F238E27FC236}">
                <a16:creationId xmlns:a16="http://schemas.microsoft.com/office/drawing/2014/main" id="{26E6390D-0A0C-3E8A-551D-3D5A3481D7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12544" y="462260"/>
            <a:ext cx="865300" cy="9334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B9945E6-D89B-6CE7-8E16-A370907AC4F7}"/>
              </a:ext>
            </a:extLst>
          </p:cNvPr>
          <p:cNvSpPr txBox="1"/>
          <p:nvPr/>
        </p:nvSpPr>
        <p:spPr>
          <a:xfrm>
            <a:off x="662919" y="1544396"/>
            <a:ext cx="10582275" cy="400110"/>
          </a:xfrm>
          <a:prstGeom prst="rect">
            <a:avLst/>
          </a:prstGeom>
          <a:noFill/>
        </p:spPr>
        <p:txBody>
          <a:bodyPr wrap="square" rtlCol="0">
            <a:spAutoFit/>
          </a:bodyPr>
          <a:lstStyle/>
          <a:p>
            <a:pPr marL="342900" indent="-342900">
              <a:buFont typeface="Arial" panose="020B0604020202020204" pitchFamily="34" charset="0"/>
              <a:buChar char="•"/>
            </a:pPr>
            <a:r>
              <a:rPr lang="en-IN" sz="2000" b="1" dirty="0">
                <a:latin typeface="Verdana" panose="020B0604030504040204" pitchFamily="34" charset="0"/>
                <a:ea typeface="Verdana" panose="020B0604030504040204" pitchFamily="34" charset="0"/>
              </a:rPr>
              <a:t>Dislocation Density at 1000°C</a:t>
            </a:r>
          </a:p>
        </p:txBody>
      </p:sp>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8508A560-950E-33AF-A3B2-3EBE637176A5}"/>
                  </a:ext>
                </a:extLst>
              </p:cNvPr>
              <p:cNvGraphicFramePr>
                <a:graphicFrameLocks noGrp="1"/>
              </p:cNvGraphicFramePr>
              <p:nvPr>
                <p:extLst>
                  <p:ext uri="{D42A27DB-BD31-4B8C-83A1-F6EECF244321}">
                    <p14:modId xmlns:p14="http://schemas.microsoft.com/office/powerpoint/2010/main" val="152892346"/>
                  </p:ext>
                </p:extLst>
              </p:nvPr>
            </p:nvGraphicFramePr>
            <p:xfrm>
              <a:off x="2115349" y="5172075"/>
              <a:ext cx="7961302" cy="1199965"/>
            </p:xfrm>
            <a:graphic>
              <a:graphicData uri="http://schemas.openxmlformats.org/drawingml/2006/table">
                <a:tbl>
                  <a:tblPr firstRow="1" firstCol="1" bandRow="1">
                    <a:tableStyleId>{2D5ABB26-0587-4C30-8999-92F81FD0307C}</a:tableStyleId>
                  </a:tblPr>
                  <a:tblGrid>
                    <a:gridCol w="934335">
                      <a:extLst>
                        <a:ext uri="{9D8B030D-6E8A-4147-A177-3AD203B41FA5}">
                          <a16:colId xmlns:a16="http://schemas.microsoft.com/office/drawing/2014/main" val="3578527241"/>
                        </a:ext>
                      </a:extLst>
                    </a:gridCol>
                    <a:gridCol w="2238508">
                      <a:extLst>
                        <a:ext uri="{9D8B030D-6E8A-4147-A177-3AD203B41FA5}">
                          <a16:colId xmlns:a16="http://schemas.microsoft.com/office/drawing/2014/main" val="3937706891"/>
                        </a:ext>
                      </a:extLst>
                    </a:gridCol>
                    <a:gridCol w="1829736">
                      <a:extLst>
                        <a:ext uri="{9D8B030D-6E8A-4147-A177-3AD203B41FA5}">
                          <a16:colId xmlns:a16="http://schemas.microsoft.com/office/drawing/2014/main" val="2508522985"/>
                        </a:ext>
                      </a:extLst>
                    </a:gridCol>
                    <a:gridCol w="2958723">
                      <a:extLst>
                        <a:ext uri="{9D8B030D-6E8A-4147-A177-3AD203B41FA5}">
                          <a16:colId xmlns:a16="http://schemas.microsoft.com/office/drawing/2014/main" val="2959976570"/>
                        </a:ext>
                      </a:extLst>
                    </a:gridCol>
                  </a:tblGrid>
                  <a:tr h="269898">
                    <a:tc>
                      <a:txBody>
                        <a:bodyPr/>
                        <a:lstStyle/>
                        <a:p>
                          <a:pPr>
                            <a:lnSpc>
                              <a:spcPct val="107000"/>
                            </a:lnSpc>
                          </a:pPr>
                          <a:endParaRPr lang="en-IN" sz="1100" kern="10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400" b="1" kern="0" dirty="0">
                              <a:effectLst/>
                              <a:latin typeface="Verdana" panose="020B0604030504040204" pitchFamily="34" charset="0"/>
                              <a:ea typeface="Verdana" panose="020B0604030504040204" pitchFamily="34" charset="0"/>
                            </a:rPr>
                            <a:t>Crystallite Size (nm)</a:t>
                          </a:r>
                          <a:endParaRPr lang="en-IN" sz="1400" b="1" kern="1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400" b="1" kern="0" dirty="0">
                              <a:effectLst/>
                              <a:latin typeface="Verdana" panose="020B0604030504040204" pitchFamily="34" charset="0"/>
                              <a:ea typeface="Verdana" panose="020B0604030504040204" pitchFamily="34" charset="0"/>
                            </a:rPr>
                            <a:t>Strain</a:t>
                          </a:r>
                          <a:endParaRPr lang="en-IN" sz="1400" b="1" kern="1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400" b="1" kern="0" dirty="0">
                              <a:effectLst/>
                              <a:latin typeface="Verdana" panose="020B0604030504040204" pitchFamily="34" charset="0"/>
                              <a:ea typeface="Verdana" panose="020B0604030504040204" pitchFamily="34" charset="0"/>
                            </a:rPr>
                            <a:t>Dislocation Density (m</a:t>
                          </a:r>
                          <a:r>
                            <a:rPr lang="en-IN" sz="1400" b="1" kern="0" baseline="30000" dirty="0">
                              <a:effectLst/>
                              <a:latin typeface="Verdana" panose="020B0604030504040204" pitchFamily="34" charset="0"/>
                              <a:ea typeface="Verdana" panose="020B0604030504040204" pitchFamily="34" charset="0"/>
                            </a:rPr>
                            <a:t>-2</a:t>
                          </a:r>
                          <a:r>
                            <a:rPr lang="en-IN" sz="1400" b="1" kern="0" dirty="0">
                              <a:effectLst/>
                              <a:latin typeface="Verdana" panose="020B0604030504040204" pitchFamily="34" charset="0"/>
                              <a:ea typeface="Verdana" panose="020B0604030504040204" pitchFamily="34" charset="0"/>
                            </a:rPr>
                            <a:t>)</a:t>
                          </a:r>
                          <a:endParaRPr lang="en-IN" sz="1400" b="1" kern="1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1164925"/>
                      </a:ext>
                    </a:extLst>
                  </a:tr>
                  <a:tr h="463159">
                    <a:tc>
                      <a:txBody>
                        <a:bodyPr/>
                        <a:lstStyle/>
                        <a:p>
                          <a:pPr algn="r">
                            <a:lnSpc>
                              <a:spcPct val="107000"/>
                            </a:lnSpc>
                            <a:spcAft>
                              <a:spcPts val="800"/>
                            </a:spcAft>
                          </a:pPr>
                          <a:r>
                            <a:rPr lang="en-IN" sz="1400" b="1" kern="0" dirty="0">
                              <a:effectLst/>
                              <a:latin typeface="Verdana" panose="020B0604030504040204" pitchFamily="34" charset="0"/>
                              <a:ea typeface="Verdana" panose="020B0604030504040204" pitchFamily="34" charset="0"/>
                            </a:rPr>
                            <a:t>25°C</a:t>
                          </a:r>
                          <a:endParaRPr lang="en-IN" sz="1400" b="1" kern="1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14:m>
                            <m:oMathPara xmlns:m="http://schemas.openxmlformats.org/officeDocument/2006/math">
                              <m:oMathParaPr>
                                <m:jc m:val="centerGroup"/>
                              </m:oMathParaPr>
                              <m:oMath xmlns:m="http://schemas.openxmlformats.org/officeDocument/2006/math">
                                <m:r>
                                  <a:rPr lang="en-IN" sz="1400" b="0" i="1" kern="100" smtClean="0">
                                    <a:effectLst/>
                                    <a:latin typeface="Cambria Math" panose="02040503050406030204" pitchFamily="18" charset="0"/>
                                    <a:ea typeface="Cambria Math" panose="02040503050406030204" pitchFamily="18" charset="0"/>
                                    <a:cs typeface="Times New Roman" panose="02020603050405020304" pitchFamily="18" charset="0"/>
                                  </a:rPr>
                                  <m:t>37.0</m:t>
                                </m:r>
                              </m:oMath>
                            </m:oMathPara>
                          </a14:m>
                          <a:endParaRPr lang="en-IN" sz="14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14:m>
                            <m:oMathPara xmlns:m="http://schemas.openxmlformats.org/officeDocument/2006/math">
                              <m:oMathParaPr>
                                <m:jc m:val="centerGroup"/>
                              </m:oMathParaPr>
                              <m:oMath xmlns:m="http://schemas.openxmlformats.org/officeDocument/2006/math">
                                <m:r>
                                  <a:rPr lang="en-IN" sz="1400" b="0" i="0" kern="0" smtClean="0">
                                    <a:effectLst/>
                                    <a:latin typeface="Cambria Math" panose="02040503050406030204" pitchFamily="18" charset="0"/>
                                    <a:ea typeface="Cambria Math" panose="02040503050406030204" pitchFamily="18" charset="0"/>
                                  </a:rPr>
                                  <m:t>6</m:t>
                                </m:r>
                                <m:r>
                                  <a:rPr lang="en-IN" sz="1400" kern="0">
                                    <a:effectLst/>
                                    <a:latin typeface="Cambria Math" panose="02040503050406030204" pitchFamily="18" charset="0"/>
                                    <a:ea typeface="Cambria Math" panose="02040503050406030204" pitchFamily="18" charset="0"/>
                                  </a:rPr>
                                  <m:t>.</m:t>
                                </m:r>
                                <m:r>
                                  <a:rPr lang="en-IN" sz="1400" b="0" i="0" kern="0" smtClean="0">
                                    <a:effectLst/>
                                    <a:latin typeface="Cambria Math" panose="02040503050406030204" pitchFamily="18" charset="0"/>
                                    <a:ea typeface="Cambria Math" panose="02040503050406030204" pitchFamily="18" charset="0"/>
                                  </a:rPr>
                                  <m:t>31</m:t>
                                </m:r>
                                <m:r>
                                  <a:rPr lang="en-IN" sz="1400" kern="0">
                                    <a:effectLst/>
                                    <a:latin typeface="Cambria Math" panose="02040503050406030204" pitchFamily="18" charset="0"/>
                                    <a:ea typeface="Cambria Math" panose="02040503050406030204" pitchFamily="18" charset="0"/>
                                  </a:rPr>
                                  <m:t>∗</m:t>
                                </m:r>
                                <m:sSup>
                                  <m:sSupPr>
                                    <m:ctrlPr>
                                      <a:rPr lang="en-IN" sz="1400" i="1" kern="0">
                                        <a:effectLst/>
                                        <a:latin typeface="Cambria Math" panose="02040503050406030204" pitchFamily="18" charset="0"/>
                                        <a:ea typeface="Cambria Math" panose="02040503050406030204" pitchFamily="18" charset="0"/>
                                      </a:rPr>
                                    </m:ctrlPr>
                                  </m:sSupPr>
                                  <m:e>
                                    <m:r>
                                      <a:rPr lang="en-IN" sz="1400" kern="0">
                                        <a:effectLst/>
                                        <a:latin typeface="Cambria Math" panose="02040503050406030204" pitchFamily="18" charset="0"/>
                                        <a:ea typeface="Cambria Math" panose="02040503050406030204" pitchFamily="18" charset="0"/>
                                      </a:rPr>
                                      <m:t>10</m:t>
                                    </m:r>
                                  </m:e>
                                  <m:sup>
                                    <m:r>
                                      <a:rPr lang="en-IN" sz="1400" kern="0">
                                        <a:effectLst/>
                                        <a:latin typeface="Cambria Math" panose="02040503050406030204" pitchFamily="18" charset="0"/>
                                        <a:ea typeface="Cambria Math" panose="02040503050406030204" pitchFamily="18" charset="0"/>
                                      </a:rPr>
                                      <m:t>−3</m:t>
                                    </m:r>
                                  </m:sup>
                                </m:sSup>
                              </m:oMath>
                            </m:oMathPara>
                          </a14:m>
                          <a:endParaRPr lang="en-IN" sz="14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14:m>
                            <m:oMathPara xmlns:m="http://schemas.openxmlformats.org/officeDocument/2006/math">
                              <m:oMathParaPr>
                                <m:jc m:val="centerGroup"/>
                              </m:oMathParaPr>
                              <m:oMath xmlns:m="http://schemas.openxmlformats.org/officeDocument/2006/math">
                                <m:r>
                                  <a:rPr lang="en-IN" sz="1400" b="0" i="0" kern="0" smtClean="0">
                                    <a:effectLst/>
                                    <a:latin typeface="Cambria Math" panose="02040503050406030204" pitchFamily="18" charset="0"/>
                                    <a:ea typeface="Cambria Math" panose="02040503050406030204" pitchFamily="18" charset="0"/>
                                  </a:rPr>
                                  <m:t>1</m:t>
                                </m:r>
                                <m:r>
                                  <a:rPr lang="en-IN" sz="1400" kern="0">
                                    <a:effectLst/>
                                    <a:latin typeface="Cambria Math" panose="02040503050406030204" pitchFamily="18" charset="0"/>
                                    <a:ea typeface="Cambria Math" panose="02040503050406030204" pitchFamily="18" charset="0"/>
                                  </a:rPr>
                                  <m:t>.</m:t>
                                </m:r>
                                <m:r>
                                  <a:rPr lang="en-IN" sz="1400" b="0" i="0" kern="0" smtClean="0">
                                    <a:effectLst/>
                                    <a:latin typeface="Cambria Math" panose="02040503050406030204" pitchFamily="18" charset="0"/>
                                    <a:ea typeface="Cambria Math" panose="02040503050406030204" pitchFamily="18" charset="0"/>
                                  </a:rPr>
                                  <m:t>01</m:t>
                                </m:r>
                                <m:r>
                                  <a:rPr lang="en-IN" sz="1400" kern="0">
                                    <a:effectLst/>
                                    <a:latin typeface="Cambria Math" panose="02040503050406030204" pitchFamily="18" charset="0"/>
                                    <a:ea typeface="Cambria Math" panose="02040503050406030204" pitchFamily="18" charset="0"/>
                                  </a:rPr>
                                  <m:t>∗</m:t>
                                </m:r>
                                <m:sSup>
                                  <m:sSupPr>
                                    <m:ctrlPr>
                                      <a:rPr lang="en-IN" sz="1400" i="1" kern="0">
                                        <a:effectLst/>
                                        <a:latin typeface="Cambria Math" panose="02040503050406030204" pitchFamily="18" charset="0"/>
                                        <a:ea typeface="Cambria Math" panose="02040503050406030204" pitchFamily="18" charset="0"/>
                                      </a:rPr>
                                    </m:ctrlPr>
                                  </m:sSupPr>
                                  <m:e>
                                    <m:r>
                                      <a:rPr lang="en-IN" sz="1400" kern="0">
                                        <a:effectLst/>
                                        <a:latin typeface="Cambria Math" panose="02040503050406030204" pitchFamily="18" charset="0"/>
                                        <a:ea typeface="Cambria Math" panose="02040503050406030204" pitchFamily="18" charset="0"/>
                                      </a:rPr>
                                      <m:t>10</m:t>
                                    </m:r>
                                  </m:e>
                                  <m:sup>
                                    <m:r>
                                      <a:rPr lang="en-IN" sz="1400" kern="0">
                                        <a:effectLst/>
                                        <a:latin typeface="Cambria Math" panose="02040503050406030204" pitchFamily="18" charset="0"/>
                                        <a:ea typeface="Cambria Math" panose="02040503050406030204" pitchFamily="18" charset="0"/>
                                      </a:rPr>
                                      <m:t>1</m:t>
                                    </m:r>
                                    <m:r>
                                      <a:rPr lang="en-IN" sz="1400" b="0" i="1" kern="0" smtClean="0">
                                        <a:effectLst/>
                                        <a:latin typeface="Cambria Math" panose="02040503050406030204" pitchFamily="18" charset="0"/>
                                        <a:ea typeface="Cambria Math" panose="02040503050406030204" pitchFamily="18" charset="0"/>
                                      </a:rPr>
                                      <m:t>6</m:t>
                                    </m:r>
                                  </m:sup>
                                </m:sSup>
                              </m:oMath>
                            </m:oMathPara>
                          </a14:m>
                          <a:endParaRPr lang="en-IN" sz="14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8903106"/>
                      </a:ext>
                    </a:extLst>
                  </a:tr>
                  <a:tr h="466908">
                    <a:tc>
                      <a:txBody>
                        <a:bodyPr/>
                        <a:lstStyle/>
                        <a:p>
                          <a:pPr algn="r">
                            <a:lnSpc>
                              <a:spcPct val="107000"/>
                            </a:lnSpc>
                            <a:spcAft>
                              <a:spcPts val="800"/>
                            </a:spcAft>
                          </a:pPr>
                          <a:r>
                            <a:rPr lang="en-IN" sz="1400" b="1" kern="0" dirty="0">
                              <a:effectLst/>
                              <a:latin typeface="Verdana" panose="020B0604030504040204" pitchFamily="34" charset="0"/>
                              <a:ea typeface="Verdana" panose="020B0604030504040204" pitchFamily="34" charset="0"/>
                            </a:rPr>
                            <a:t>1000°C</a:t>
                          </a:r>
                          <a:endParaRPr lang="en-IN" sz="1400" b="1" kern="1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50000"/>
                            </a:lnSpc>
                            <a:spcBef>
                              <a:spcPts val="0"/>
                            </a:spcBef>
                            <a:spcAft>
                              <a:spcPts val="800"/>
                            </a:spcAft>
                            <a:buClrTx/>
                            <a:buSzTx/>
                            <a:buFontTx/>
                            <a:buNone/>
                            <a:tabLst/>
                            <a:defRPr/>
                          </a:pPr>
                          <a14:m>
                            <m:oMathPara xmlns:m="http://schemas.openxmlformats.org/officeDocument/2006/math">
                              <m:oMathParaPr>
                                <m:jc m:val="centerGroup"/>
                              </m:oMathParaPr>
                              <m:oMath xmlns:m="http://schemas.openxmlformats.org/officeDocument/2006/math">
                                <m:r>
                                  <a:rPr lang="en-IN" sz="1400" b="0" i="1" kern="100" smtClean="0">
                                    <a:effectLst/>
                                    <a:latin typeface="Cambria Math" panose="02040503050406030204" pitchFamily="18" charset="0"/>
                                    <a:ea typeface="Cambria Math" panose="02040503050406030204" pitchFamily="18" charset="0"/>
                                    <a:cs typeface="Times New Roman" panose="02020603050405020304" pitchFamily="18" charset="0"/>
                                  </a:rPr>
                                  <m:t>31.1</m:t>
                                </m:r>
                              </m:oMath>
                            </m:oMathPara>
                          </a14:m>
                          <a:endParaRPr lang="en-IN" sz="14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14:m>
                            <m:oMathPara xmlns:m="http://schemas.openxmlformats.org/officeDocument/2006/math">
                              <m:oMathParaPr>
                                <m:jc m:val="centerGroup"/>
                              </m:oMathParaPr>
                              <m:oMath xmlns:m="http://schemas.openxmlformats.org/officeDocument/2006/math">
                                <m:r>
                                  <a:rPr lang="en-IN" sz="1400" kern="0" smtClean="0">
                                    <a:effectLst/>
                                    <a:latin typeface="Cambria Math" panose="02040503050406030204" pitchFamily="18" charset="0"/>
                                    <a:ea typeface="Cambria Math" panose="02040503050406030204" pitchFamily="18" charset="0"/>
                                  </a:rPr>
                                  <m:t>5.</m:t>
                                </m:r>
                                <m:r>
                                  <a:rPr lang="en-IN" sz="1400" b="0" i="0" kern="0" smtClean="0">
                                    <a:effectLst/>
                                    <a:latin typeface="Cambria Math" panose="02040503050406030204" pitchFamily="18" charset="0"/>
                                    <a:ea typeface="Cambria Math" panose="02040503050406030204" pitchFamily="18" charset="0"/>
                                  </a:rPr>
                                  <m:t>36</m:t>
                                </m:r>
                                <m:r>
                                  <a:rPr lang="en-IN" sz="1400" kern="0">
                                    <a:effectLst/>
                                    <a:latin typeface="Cambria Math" panose="02040503050406030204" pitchFamily="18" charset="0"/>
                                    <a:ea typeface="Cambria Math" panose="02040503050406030204" pitchFamily="18" charset="0"/>
                                  </a:rPr>
                                  <m:t>∗</m:t>
                                </m:r>
                                <m:sSup>
                                  <m:sSupPr>
                                    <m:ctrlPr>
                                      <a:rPr lang="en-IN" sz="1400" i="1" kern="0">
                                        <a:effectLst/>
                                        <a:latin typeface="Cambria Math" panose="02040503050406030204" pitchFamily="18" charset="0"/>
                                        <a:ea typeface="Cambria Math" panose="02040503050406030204" pitchFamily="18" charset="0"/>
                                      </a:rPr>
                                    </m:ctrlPr>
                                  </m:sSupPr>
                                  <m:e>
                                    <m:r>
                                      <a:rPr lang="en-IN" sz="1400" kern="0">
                                        <a:effectLst/>
                                        <a:latin typeface="Cambria Math" panose="02040503050406030204" pitchFamily="18" charset="0"/>
                                        <a:ea typeface="Cambria Math" panose="02040503050406030204" pitchFamily="18" charset="0"/>
                                      </a:rPr>
                                      <m:t>10</m:t>
                                    </m:r>
                                  </m:e>
                                  <m:sup>
                                    <m:r>
                                      <a:rPr lang="en-IN" sz="1400" kern="0">
                                        <a:effectLst/>
                                        <a:latin typeface="Cambria Math" panose="02040503050406030204" pitchFamily="18" charset="0"/>
                                        <a:ea typeface="Cambria Math" panose="02040503050406030204" pitchFamily="18" charset="0"/>
                                      </a:rPr>
                                      <m:t>−3</m:t>
                                    </m:r>
                                  </m:sup>
                                </m:sSup>
                              </m:oMath>
                            </m:oMathPara>
                          </a14:m>
                          <a:endParaRPr lang="en-IN" sz="14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14:m>
                            <m:oMathPara xmlns:m="http://schemas.openxmlformats.org/officeDocument/2006/math">
                              <m:oMathParaPr>
                                <m:jc m:val="centerGroup"/>
                              </m:oMathParaPr>
                              <m:oMath xmlns:m="http://schemas.openxmlformats.org/officeDocument/2006/math">
                                <m:r>
                                  <a:rPr lang="en-IN" sz="1400" kern="0" smtClean="0">
                                    <a:effectLst/>
                                    <a:latin typeface="Cambria Math" panose="02040503050406030204" pitchFamily="18" charset="0"/>
                                    <a:ea typeface="Cambria Math" panose="02040503050406030204" pitchFamily="18" charset="0"/>
                                  </a:rPr>
                                  <m:t>7.</m:t>
                                </m:r>
                                <m:r>
                                  <a:rPr lang="en-IN" sz="1400" b="0" i="0" kern="0" smtClean="0">
                                    <a:effectLst/>
                                    <a:latin typeface="Cambria Math" panose="02040503050406030204" pitchFamily="18" charset="0"/>
                                    <a:ea typeface="Cambria Math" panose="02040503050406030204" pitchFamily="18" charset="0"/>
                                  </a:rPr>
                                  <m:t>07</m:t>
                                </m:r>
                                <m:r>
                                  <a:rPr lang="en-IN" sz="1400" kern="0">
                                    <a:effectLst/>
                                    <a:latin typeface="Cambria Math" panose="02040503050406030204" pitchFamily="18" charset="0"/>
                                    <a:ea typeface="Cambria Math" panose="02040503050406030204" pitchFamily="18" charset="0"/>
                                  </a:rPr>
                                  <m:t>∗</m:t>
                                </m:r>
                                <m:sSup>
                                  <m:sSupPr>
                                    <m:ctrlPr>
                                      <a:rPr lang="en-IN" sz="1400" i="1" kern="0">
                                        <a:effectLst/>
                                        <a:latin typeface="Cambria Math" panose="02040503050406030204" pitchFamily="18" charset="0"/>
                                        <a:ea typeface="Cambria Math" panose="02040503050406030204" pitchFamily="18" charset="0"/>
                                      </a:rPr>
                                    </m:ctrlPr>
                                  </m:sSupPr>
                                  <m:e>
                                    <m:r>
                                      <a:rPr lang="en-IN" sz="1400" kern="0">
                                        <a:effectLst/>
                                        <a:latin typeface="Cambria Math" panose="02040503050406030204" pitchFamily="18" charset="0"/>
                                        <a:ea typeface="Cambria Math" panose="02040503050406030204" pitchFamily="18" charset="0"/>
                                      </a:rPr>
                                      <m:t>10</m:t>
                                    </m:r>
                                  </m:e>
                                  <m:sup>
                                    <m:r>
                                      <a:rPr lang="en-IN" sz="1400" kern="0">
                                        <a:effectLst/>
                                        <a:latin typeface="Cambria Math" panose="02040503050406030204" pitchFamily="18" charset="0"/>
                                        <a:ea typeface="Cambria Math" panose="02040503050406030204" pitchFamily="18" charset="0"/>
                                      </a:rPr>
                                      <m:t>15</m:t>
                                    </m:r>
                                  </m:sup>
                                </m:sSup>
                              </m:oMath>
                            </m:oMathPara>
                          </a14:m>
                          <a:endParaRPr lang="en-IN" sz="14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5507562"/>
                      </a:ext>
                    </a:extLst>
                  </a:tr>
                </a:tbl>
              </a:graphicData>
            </a:graphic>
          </p:graphicFrame>
        </mc:Choice>
        <mc:Fallback xmlns="">
          <p:graphicFrame>
            <p:nvGraphicFramePr>
              <p:cNvPr id="15" name="Table 14">
                <a:extLst>
                  <a:ext uri="{FF2B5EF4-FFF2-40B4-BE49-F238E27FC236}">
                    <a16:creationId xmlns:a16="http://schemas.microsoft.com/office/drawing/2014/main" id="{8508A560-950E-33AF-A3B2-3EBE637176A5}"/>
                  </a:ext>
                </a:extLst>
              </p:cNvPr>
              <p:cNvGraphicFramePr>
                <a:graphicFrameLocks noGrp="1"/>
              </p:cNvGraphicFramePr>
              <p:nvPr>
                <p:extLst>
                  <p:ext uri="{D42A27DB-BD31-4B8C-83A1-F6EECF244321}">
                    <p14:modId xmlns:p14="http://schemas.microsoft.com/office/powerpoint/2010/main" val="152892346"/>
                  </p:ext>
                </p:extLst>
              </p:nvPr>
            </p:nvGraphicFramePr>
            <p:xfrm>
              <a:off x="2115349" y="5172075"/>
              <a:ext cx="7961302" cy="1199965"/>
            </p:xfrm>
            <a:graphic>
              <a:graphicData uri="http://schemas.openxmlformats.org/drawingml/2006/table">
                <a:tbl>
                  <a:tblPr firstRow="1" firstCol="1" bandRow="1">
                    <a:tableStyleId>{2D5ABB26-0587-4C30-8999-92F81FD0307C}</a:tableStyleId>
                  </a:tblPr>
                  <a:tblGrid>
                    <a:gridCol w="934335">
                      <a:extLst>
                        <a:ext uri="{9D8B030D-6E8A-4147-A177-3AD203B41FA5}">
                          <a16:colId xmlns:a16="http://schemas.microsoft.com/office/drawing/2014/main" val="3578527241"/>
                        </a:ext>
                      </a:extLst>
                    </a:gridCol>
                    <a:gridCol w="2238508">
                      <a:extLst>
                        <a:ext uri="{9D8B030D-6E8A-4147-A177-3AD203B41FA5}">
                          <a16:colId xmlns:a16="http://schemas.microsoft.com/office/drawing/2014/main" val="3937706891"/>
                        </a:ext>
                      </a:extLst>
                    </a:gridCol>
                    <a:gridCol w="1829736">
                      <a:extLst>
                        <a:ext uri="{9D8B030D-6E8A-4147-A177-3AD203B41FA5}">
                          <a16:colId xmlns:a16="http://schemas.microsoft.com/office/drawing/2014/main" val="2508522985"/>
                        </a:ext>
                      </a:extLst>
                    </a:gridCol>
                    <a:gridCol w="2958723">
                      <a:extLst>
                        <a:ext uri="{9D8B030D-6E8A-4147-A177-3AD203B41FA5}">
                          <a16:colId xmlns:a16="http://schemas.microsoft.com/office/drawing/2014/main" val="2959976570"/>
                        </a:ext>
                      </a:extLst>
                    </a:gridCol>
                  </a:tblGrid>
                  <a:tr h="269898">
                    <a:tc>
                      <a:txBody>
                        <a:bodyPr/>
                        <a:lstStyle/>
                        <a:p>
                          <a:pPr>
                            <a:lnSpc>
                              <a:spcPct val="107000"/>
                            </a:lnSpc>
                          </a:pPr>
                          <a:endParaRPr lang="en-IN" sz="1100" kern="10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400" b="1" kern="0" dirty="0">
                              <a:effectLst/>
                              <a:latin typeface="Verdana" panose="020B0604030504040204" pitchFamily="34" charset="0"/>
                              <a:ea typeface="Verdana" panose="020B0604030504040204" pitchFamily="34" charset="0"/>
                            </a:rPr>
                            <a:t>Crystallite Size (nm)</a:t>
                          </a:r>
                          <a:endParaRPr lang="en-IN" sz="1400" b="1" kern="1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400" b="1" kern="0" dirty="0">
                              <a:effectLst/>
                              <a:latin typeface="Verdana" panose="020B0604030504040204" pitchFamily="34" charset="0"/>
                              <a:ea typeface="Verdana" panose="020B0604030504040204" pitchFamily="34" charset="0"/>
                            </a:rPr>
                            <a:t>Strain</a:t>
                          </a:r>
                          <a:endParaRPr lang="en-IN" sz="1400" b="1" kern="1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400" b="1" kern="0" dirty="0">
                              <a:effectLst/>
                              <a:latin typeface="Verdana" panose="020B0604030504040204" pitchFamily="34" charset="0"/>
                              <a:ea typeface="Verdana" panose="020B0604030504040204" pitchFamily="34" charset="0"/>
                            </a:rPr>
                            <a:t>Dislocation Density (m</a:t>
                          </a:r>
                          <a:r>
                            <a:rPr lang="en-IN" sz="1400" b="1" kern="0" baseline="30000" dirty="0">
                              <a:effectLst/>
                              <a:latin typeface="Verdana" panose="020B0604030504040204" pitchFamily="34" charset="0"/>
                              <a:ea typeface="Verdana" panose="020B0604030504040204" pitchFamily="34" charset="0"/>
                            </a:rPr>
                            <a:t>-2</a:t>
                          </a:r>
                          <a:r>
                            <a:rPr lang="en-IN" sz="1400" b="1" kern="0" dirty="0">
                              <a:effectLst/>
                              <a:latin typeface="Verdana" panose="020B0604030504040204" pitchFamily="34" charset="0"/>
                              <a:ea typeface="Verdana" panose="020B0604030504040204" pitchFamily="34" charset="0"/>
                            </a:rPr>
                            <a:t>)</a:t>
                          </a:r>
                          <a:endParaRPr lang="en-IN" sz="1400" b="1" kern="1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1164925"/>
                      </a:ext>
                    </a:extLst>
                  </a:tr>
                  <a:tr h="463159">
                    <a:tc>
                      <a:txBody>
                        <a:bodyPr/>
                        <a:lstStyle/>
                        <a:p>
                          <a:pPr algn="r">
                            <a:lnSpc>
                              <a:spcPct val="107000"/>
                            </a:lnSpc>
                            <a:spcAft>
                              <a:spcPts val="800"/>
                            </a:spcAft>
                          </a:pPr>
                          <a:r>
                            <a:rPr lang="en-IN" sz="1400" b="1" kern="0" dirty="0">
                              <a:effectLst/>
                              <a:latin typeface="Verdana" panose="020B0604030504040204" pitchFamily="34" charset="0"/>
                              <a:ea typeface="Verdana" panose="020B0604030504040204" pitchFamily="34" charset="0"/>
                            </a:rPr>
                            <a:t>25°C</a:t>
                          </a:r>
                          <a:endParaRPr lang="en-IN" sz="1400" b="1" kern="1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42234" t="-60526" r="-214986" b="-123684"/>
                          </a:stretch>
                        </a:blipFill>
                      </a:tcPr>
                    </a:tc>
                    <a:tc>
                      <a:txBody>
                        <a:bodyPr/>
                        <a:lstStyle/>
                        <a:p>
                          <a:endParaRPr lang="en-US"/>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73422" t="-60526" r="-162126" b="-123684"/>
                          </a:stretch>
                        </a:blipFill>
                      </a:tcPr>
                    </a:tc>
                    <a:tc>
                      <a:txBody>
                        <a:bodyPr/>
                        <a:lstStyle/>
                        <a:p>
                          <a:endParaRPr lang="en-US"/>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69691" t="-60526" r="-619" b="-123684"/>
                          </a:stretch>
                        </a:blipFill>
                      </a:tcPr>
                    </a:tc>
                    <a:extLst>
                      <a:ext uri="{0D108BD9-81ED-4DB2-BD59-A6C34878D82A}">
                        <a16:rowId xmlns:a16="http://schemas.microsoft.com/office/drawing/2014/main" val="2378903106"/>
                      </a:ext>
                    </a:extLst>
                  </a:tr>
                  <a:tr h="466908">
                    <a:tc>
                      <a:txBody>
                        <a:bodyPr/>
                        <a:lstStyle/>
                        <a:p>
                          <a:pPr algn="r">
                            <a:lnSpc>
                              <a:spcPct val="107000"/>
                            </a:lnSpc>
                            <a:spcAft>
                              <a:spcPts val="800"/>
                            </a:spcAft>
                          </a:pPr>
                          <a:r>
                            <a:rPr lang="en-IN" sz="1400" b="1" kern="0" dirty="0">
                              <a:effectLst/>
                              <a:latin typeface="Verdana" panose="020B0604030504040204" pitchFamily="34" charset="0"/>
                              <a:ea typeface="Verdana" panose="020B0604030504040204" pitchFamily="34" charset="0"/>
                            </a:rPr>
                            <a:t>1000°C</a:t>
                          </a:r>
                          <a:endParaRPr lang="en-IN" sz="1400" b="1" kern="1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42234" t="-158442" r="-214986" b="-22078"/>
                          </a:stretch>
                        </a:blipFill>
                      </a:tcPr>
                    </a:tc>
                    <a:tc>
                      <a:txBody>
                        <a:bodyPr/>
                        <a:lstStyle/>
                        <a:p>
                          <a:endParaRPr lang="en-US"/>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73422" t="-158442" r="-162126" b="-22078"/>
                          </a:stretch>
                        </a:blipFill>
                      </a:tcPr>
                    </a:tc>
                    <a:tc>
                      <a:txBody>
                        <a:bodyPr/>
                        <a:lstStyle/>
                        <a:p>
                          <a:endParaRPr lang="en-US"/>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69691" t="-158442" r="-619" b="-22078"/>
                          </a:stretch>
                        </a:blipFill>
                      </a:tcPr>
                    </a:tc>
                    <a:extLst>
                      <a:ext uri="{0D108BD9-81ED-4DB2-BD59-A6C34878D82A}">
                        <a16:rowId xmlns:a16="http://schemas.microsoft.com/office/drawing/2014/main" val="2315507562"/>
                      </a:ext>
                    </a:extLst>
                  </a:tr>
                </a:tbl>
              </a:graphicData>
            </a:graphic>
          </p:graphicFrame>
        </mc:Fallback>
      </mc:AlternateContent>
      <p:sp>
        <p:nvSpPr>
          <p:cNvPr id="8" name="TextBox 7">
            <a:extLst>
              <a:ext uri="{FF2B5EF4-FFF2-40B4-BE49-F238E27FC236}">
                <a16:creationId xmlns:a16="http://schemas.microsoft.com/office/drawing/2014/main" id="{E16EA0AB-6331-1381-FE4E-6F63CFF278AB}"/>
              </a:ext>
            </a:extLst>
          </p:cNvPr>
          <p:cNvSpPr txBox="1"/>
          <p:nvPr/>
        </p:nvSpPr>
        <p:spPr>
          <a:xfrm>
            <a:off x="2628719" y="2873823"/>
            <a:ext cx="1064263" cy="338554"/>
          </a:xfrm>
          <a:prstGeom prst="rect">
            <a:avLst/>
          </a:prstGeom>
          <a:noFill/>
        </p:spPr>
        <p:txBody>
          <a:bodyPr wrap="square" rtlCol="0">
            <a:spAutoFit/>
          </a:bodyPr>
          <a:lstStyle/>
          <a:p>
            <a:r>
              <a:rPr lang="en-IN" sz="1600" b="1" dirty="0">
                <a:latin typeface="Verdana" panose="020B0604030504040204" pitchFamily="34" charset="0"/>
                <a:ea typeface="Verdana" panose="020B0604030504040204" pitchFamily="34" charset="0"/>
              </a:rPr>
              <a:t> 25°C</a:t>
            </a:r>
          </a:p>
        </p:txBody>
      </p:sp>
      <p:sp>
        <p:nvSpPr>
          <p:cNvPr id="11" name="TextBox 10">
            <a:extLst>
              <a:ext uri="{FF2B5EF4-FFF2-40B4-BE49-F238E27FC236}">
                <a16:creationId xmlns:a16="http://schemas.microsoft.com/office/drawing/2014/main" id="{AA5FDB1A-A58B-44B3-3B7D-9B0E511FF958}"/>
              </a:ext>
            </a:extLst>
          </p:cNvPr>
          <p:cNvSpPr txBox="1"/>
          <p:nvPr/>
        </p:nvSpPr>
        <p:spPr>
          <a:xfrm>
            <a:off x="6938139" y="2873823"/>
            <a:ext cx="1238831" cy="338554"/>
          </a:xfrm>
          <a:prstGeom prst="rect">
            <a:avLst/>
          </a:prstGeom>
          <a:noFill/>
        </p:spPr>
        <p:txBody>
          <a:bodyPr wrap="square" rtlCol="0">
            <a:spAutoFit/>
          </a:bodyPr>
          <a:lstStyle/>
          <a:p>
            <a:r>
              <a:rPr lang="en-IN" sz="1600" b="1" dirty="0">
                <a:latin typeface="Verdana" panose="020B0604030504040204" pitchFamily="34" charset="0"/>
                <a:ea typeface="Verdana" panose="020B0604030504040204" pitchFamily="34" charset="0"/>
              </a:rPr>
              <a:t> 1000°C</a:t>
            </a:r>
          </a:p>
        </p:txBody>
      </p:sp>
    </p:spTree>
    <p:extLst>
      <p:ext uri="{BB962C8B-B14F-4D97-AF65-F5344CB8AC3E}">
        <p14:creationId xmlns:p14="http://schemas.microsoft.com/office/powerpoint/2010/main" val="38183983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B8DEA-65DA-8010-AAB6-0C715404A677}"/>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37E5778F-DE95-4D1B-A76C-3147AD7D75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8662" y="1880346"/>
            <a:ext cx="3826349" cy="2928894"/>
          </a:xfrm>
          <a:prstGeom prst="rect">
            <a:avLst/>
          </a:prstGeom>
        </p:spPr>
      </p:pic>
      <p:sp>
        <p:nvSpPr>
          <p:cNvPr id="4" name="Rectangle 3">
            <a:extLst>
              <a:ext uri="{FF2B5EF4-FFF2-40B4-BE49-F238E27FC236}">
                <a16:creationId xmlns:a16="http://schemas.microsoft.com/office/drawing/2014/main" id="{B3615211-16C2-FBAF-EE5A-0895DFFB9D01}"/>
              </a:ext>
            </a:extLst>
          </p:cNvPr>
          <p:cNvSpPr/>
          <p:nvPr/>
        </p:nvSpPr>
        <p:spPr>
          <a:xfrm>
            <a:off x="367645" y="273377"/>
            <a:ext cx="11510128" cy="630653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D4089F5C-98AF-F8E9-6EA5-5DA380477B8A}"/>
              </a:ext>
            </a:extLst>
          </p:cNvPr>
          <p:cNvSpPr txBox="1"/>
          <p:nvPr/>
        </p:nvSpPr>
        <p:spPr>
          <a:xfrm>
            <a:off x="5010993" y="605092"/>
            <a:ext cx="2133878" cy="769441"/>
          </a:xfrm>
          <a:prstGeom prst="rect">
            <a:avLst/>
          </a:prstGeom>
          <a:noFill/>
        </p:spPr>
        <p:txBody>
          <a:bodyPr wrap="square" rtlCol="0">
            <a:spAutoFit/>
          </a:bodyPr>
          <a:lstStyle/>
          <a:p>
            <a:r>
              <a:rPr lang="en-IN" sz="4400" b="1" dirty="0">
                <a:latin typeface="Roboto" panose="02000000000000000000" pitchFamily="2" charset="0"/>
                <a:ea typeface="Roboto" panose="02000000000000000000" pitchFamily="2" charset="0"/>
                <a:cs typeface="Roboto" panose="02000000000000000000" pitchFamily="2" charset="0"/>
              </a:rPr>
              <a:t>Results</a:t>
            </a:r>
          </a:p>
        </p:txBody>
      </p:sp>
      <p:sp>
        <p:nvSpPr>
          <p:cNvPr id="3" name="Rectangle 2">
            <a:extLst>
              <a:ext uri="{FF2B5EF4-FFF2-40B4-BE49-F238E27FC236}">
                <a16:creationId xmlns:a16="http://schemas.microsoft.com/office/drawing/2014/main" id="{97F29DAC-F79F-278D-F997-130DC1587189}"/>
              </a:ext>
            </a:extLst>
          </p:cNvPr>
          <p:cNvSpPr/>
          <p:nvPr/>
        </p:nvSpPr>
        <p:spPr>
          <a:xfrm>
            <a:off x="5010993" y="622166"/>
            <a:ext cx="2053195" cy="735291"/>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2" descr="IIT Indore - Wikipedia">
            <a:extLst>
              <a:ext uri="{FF2B5EF4-FFF2-40B4-BE49-F238E27FC236}">
                <a16:creationId xmlns:a16="http://schemas.microsoft.com/office/drawing/2014/main" id="{A9164E33-8322-CB9B-F38F-09B815A367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12544" y="462260"/>
            <a:ext cx="865300" cy="9334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A463471-A98B-7270-9DF5-65D133164A4D}"/>
              </a:ext>
            </a:extLst>
          </p:cNvPr>
          <p:cNvSpPr txBox="1"/>
          <p:nvPr/>
        </p:nvSpPr>
        <p:spPr>
          <a:xfrm>
            <a:off x="662919" y="1544396"/>
            <a:ext cx="10582275" cy="400110"/>
          </a:xfrm>
          <a:prstGeom prst="rect">
            <a:avLst/>
          </a:prstGeom>
          <a:noFill/>
        </p:spPr>
        <p:txBody>
          <a:bodyPr wrap="square" rtlCol="0">
            <a:spAutoFit/>
          </a:bodyPr>
          <a:lstStyle/>
          <a:p>
            <a:pPr marL="342900" indent="-342900">
              <a:buFont typeface="Arial" panose="020B0604020202020204" pitchFamily="34" charset="0"/>
              <a:buChar char="•"/>
            </a:pPr>
            <a:r>
              <a:rPr lang="en-IN" sz="2000" b="1" dirty="0">
                <a:latin typeface="Verdana" panose="020B0604030504040204" pitchFamily="34" charset="0"/>
                <a:ea typeface="Verdana" panose="020B0604030504040204" pitchFamily="34" charset="0"/>
              </a:rPr>
              <a:t>Dislocation Density at 1150°C</a:t>
            </a:r>
          </a:p>
        </p:txBody>
      </p:sp>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489DF5FE-6EA3-3DBD-70BD-247FBDD2FFD8}"/>
                  </a:ext>
                </a:extLst>
              </p:cNvPr>
              <p:cNvGraphicFramePr>
                <a:graphicFrameLocks noGrp="1"/>
              </p:cNvGraphicFramePr>
              <p:nvPr>
                <p:extLst>
                  <p:ext uri="{D42A27DB-BD31-4B8C-83A1-F6EECF244321}">
                    <p14:modId xmlns:p14="http://schemas.microsoft.com/office/powerpoint/2010/main" val="3771430680"/>
                  </p:ext>
                </p:extLst>
              </p:nvPr>
            </p:nvGraphicFramePr>
            <p:xfrm>
              <a:off x="2115349" y="5172075"/>
              <a:ext cx="7961302" cy="1199965"/>
            </p:xfrm>
            <a:graphic>
              <a:graphicData uri="http://schemas.openxmlformats.org/drawingml/2006/table">
                <a:tbl>
                  <a:tblPr firstRow="1" firstCol="1" bandRow="1">
                    <a:tableStyleId>{2D5ABB26-0587-4C30-8999-92F81FD0307C}</a:tableStyleId>
                  </a:tblPr>
                  <a:tblGrid>
                    <a:gridCol w="934335">
                      <a:extLst>
                        <a:ext uri="{9D8B030D-6E8A-4147-A177-3AD203B41FA5}">
                          <a16:colId xmlns:a16="http://schemas.microsoft.com/office/drawing/2014/main" val="3578527241"/>
                        </a:ext>
                      </a:extLst>
                    </a:gridCol>
                    <a:gridCol w="2238508">
                      <a:extLst>
                        <a:ext uri="{9D8B030D-6E8A-4147-A177-3AD203B41FA5}">
                          <a16:colId xmlns:a16="http://schemas.microsoft.com/office/drawing/2014/main" val="3937706891"/>
                        </a:ext>
                      </a:extLst>
                    </a:gridCol>
                    <a:gridCol w="1829736">
                      <a:extLst>
                        <a:ext uri="{9D8B030D-6E8A-4147-A177-3AD203B41FA5}">
                          <a16:colId xmlns:a16="http://schemas.microsoft.com/office/drawing/2014/main" val="2508522985"/>
                        </a:ext>
                      </a:extLst>
                    </a:gridCol>
                    <a:gridCol w="2958723">
                      <a:extLst>
                        <a:ext uri="{9D8B030D-6E8A-4147-A177-3AD203B41FA5}">
                          <a16:colId xmlns:a16="http://schemas.microsoft.com/office/drawing/2014/main" val="2959976570"/>
                        </a:ext>
                      </a:extLst>
                    </a:gridCol>
                  </a:tblGrid>
                  <a:tr h="269898">
                    <a:tc>
                      <a:txBody>
                        <a:bodyPr/>
                        <a:lstStyle/>
                        <a:p>
                          <a:pPr>
                            <a:lnSpc>
                              <a:spcPct val="107000"/>
                            </a:lnSpc>
                          </a:pPr>
                          <a:endParaRPr lang="en-IN" sz="1100" kern="10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400" b="1" kern="0" dirty="0">
                              <a:effectLst/>
                              <a:latin typeface="Verdana" panose="020B0604030504040204" pitchFamily="34" charset="0"/>
                              <a:ea typeface="Verdana" panose="020B0604030504040204" pitchFamily="34" charset="0"/>
                            </a:rPr>
                            <a:t>Crystallite Size (nm)</a:t>
                          </a:r>
                          <a:endParaRPr lang="en-IN" sz="1400" b="1" kern="1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400" b="1" kern="0" dirty="0">
                              <a:effectLst/>
                              <a:latin typeface="Verdana" panose="020B0604030504040204" pitchFamily="34" charset="0"/>
                              <a:ea typeface="Verdana" panose="020B0604030504040204" pitchFamily="34" charset="0"/>
                            </a:rPr>
                            <a:t>Strain</a:t>
                          </a:r>
                          <a:endParaRPr lang="en-IN" sz="1400" b="1" kern="1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400" b="1" kern="0" dirty="0">
                              <a:effectLst/>
                              <a:latin typeface="Verdana" panose="020B0604030504040204" pitchFamily="34" charset="0"/>
                              <a:ea typeface="Verdana" panose="020B0604030504040204" pitchFamily="34" charset="0"/>
                            </a:rPr>
                            <a:t>Dislocation Density (m</a:t>
                          </a:r>
                          <a:r>
                            <a:rPr lang="en-IN" sz="1400" b="1" kern="0" baseline="30000" dirty="0">
                              <a:effectLst/>
                              <a:latin typeface="Verdana" panose="020B0604030504040204" pitchFamily="34" charset="0"/>
                              <a:ea typeface="Verdana" panose="020B0604030504040204" pitchFamily="34" charset="0"/>
                            </a:rPr>
                            <a:t>-2</a:t>
                          </a:r>
                          <a:r>
                            <a:rPr lang="en-IN" sz="1400" b="1" kern="0" dirty="0">
                              <a:effectLst/>
                              <a:latin typeface="Verdana" panose="020B0604030504040204" pitchFamily="34" charset="0"/>
                              <a:ea typeface="Verdana" panose="020B0604030504040204" pitchFamily="34" charset="0"/>
                            </a:rPr>
                            <a:t>)</a:t>
                          </a:r>
                          <a:endParaRPr lang="en-IN" sz="1400" b="1" kern="1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1164925"/>
                      </a:ext>
                    </a:extLst>
                  </a:tr>
                  <a:tr h="463159">
                    <a:tc>
                      <a:txBody>
                        <a:bodyPr/>
                        <a:lstStyle/>
                        <a:p>
                          <a:pPr algn="r">
                            <a:lnSpc>
                              <a:spcPct val="107000"/>
                            </a:lnSpc>
                            <a:spcAft>
                              <a:spcPts val="800"/>
                            </a:spcAft>
                          </a:pPr>
                          <a:r>
                            <a:rPr lang="en-IN" sz="1400" b="1" kern="0" dirty="0">
                              <a:effectLst/>
                              <a:latin typeface="Verdana" panose="020B0604030504040204" pitchFamily="34" charset="0"/>
                              <a:ea typeface="Verdana" panose="020B0604030504040204" pitchFamily="34" charset="0"/>
                            </a:rPr>
                            <a:t>25°C</a:t>
                          </a:r>
                          <a:endParaRPr lang="en-IN" sz="1400" b="1" kern="1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14:m>
                            <m:oMathPara xmlns:m="http://schemas.openxmlformats.org/officeDocument/2006/math">
                              <m:oMathParaPr>
                                <m:jc m:val="centerGroup"/>
                              </m:oMathParaPr>
                              <m:oMath xmlns:m="http://schemas.openxmlformats.org/officeDocument/2006/math">
                                <m:r>
                                  <a:rPr lang="en-IN" sz="1400" b="0" i="1" kern="100" smtClean="0">
                                    <a:effectLst/>
                                    <a:latin typeface="Cambria Math" panose="02040503050406030204" pitchFamily="18" charset="0"/>
                                    <a:ea typeface="Cambria Math" panose="02040503050406030204" pitchFamily="18" charset="0"/>
                                    <a:cs typeface="Times New Roman" panose="02020603050405020304" pitchFamily="18" charset="0"/>
                                  </a:rPr>
                                  <m:t>41.4</m:t>
                                </m:r>
                              </m:oMath>
                            </m:oMathPara>
                          </a14:m>
                          <a:endParaRPr lang="en-IN" sz="14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14:m>
                            <m:oMathPara xmlns:m="http://schemas.openxmlformats.org/officeDocument/2006/math">
                              <m:oMathParaPr>
                                <m:jc m:val="centerGroup"/>
                              </m:oMathParaPr>
                              <m:oMath xmlns:m="http://schemas.openxmlformats.org/officeDocument/2006/math">
                                <m:r>
                                  <a:rPr lang="en-IN" sz="1400" b="0" i="0" kern="0" smtClean="0">
                                    <a:effectLst/>
                                    <a:latin typeface="Cambria Math" panose="02040503050406030204" pitchFamily="18" charset="0"/>
                                    <a:ea typeface="Cambria Math" panose="02040503050406030204" pitchFamily="18" charset="0"/>
                                  </a:rPr>
                                  <m:t>6</m:t>
                                </m:r>
                                <m:r>
                                  <a:rPr lang="en-IN" sz="1400" kern="0">
                                    <a:effectLst/>
                                    <a:latin typeface="Cambria Math" panose="02040503050406030204" pitchFamily="18" charset="0"/>
                                    <a:ea typeface="Cambria Math" panose="02040503050406030204" pitchFamily="18" charset="0"/>
                                  </a:rPr>
                                  <m:t>.</m:t>
                                </m:r>
                                <m:r>
                                  <a:rPr lang="en-IN" sz="1400" b="0" i="0" kern="0" smtClean="0">
                                    <a:effectLst/>
                                    <a:latin typeface="Cambria Math" panose="02040503050406030204" pitchFamily="18" charset="0"/>
                                    <a:ea typeface="Cambria Math" panose="02040503050406030204" pitchFamily="18" charset="0"/>
                                  </a:rPr>
                                  <m:t>01</m:t>
                                </m:r>
                                <m:r>
                                  <a:rPr lang="en-IN" sz="1400" kern="0">
                                    <a:effectLst/>
                                    <a:latin typeface="Cambria Math" panose="02040503050406030204" pitchFamily="18" charset="0"/>
                                    <a:ea typeface="Cambria Math" panose="02040503050406030204" pitchFamily="18" charset="0"/>
                                  </a:rPr>
                                  <m:t>∗</m:t>
                                </m:r>
                                <m:sSup>
                                  <m:sSupPr>
                                    <m:ctrlPr>
                                      <a:rPr lang="en-IN" sz="1400" i="1" kern="0">
                                        <a:effectLst/>
                                        <a:latin typeface="Cambria Math" panose="02040503050406030204" pitchFamily="18" charset="0"/>
                                        <a:ea typeface="Cambria Math" panose="02040503050406030204" pitchFamily="18" charset="0"/>
                                      </a:rPr>
                                    </m:ctrlPr>
                                  </m:sSupPr>
                                  <m:e>
                                    <m:r>
                                      <a:rPr lang="en-IN" sz="1400" kern="0">
                                        <a:effectLst/>
                                        <a:latin typeface="Cambria Math" panose="02040503050406030204" pitchFamily="18" charset="0"/>
                                        <a:ea typeface="Cambria Math" panose="02040503050406030204" pitchFamily="18" charset="0"/>
                                      </a:rPr>
                                      <m:t>10</m:t>
                                    </m:r>
                                  </m:e>
                                  <m:sup>
                                    <m:r>
                                      <a:rPr lang="en-IN" sz="1400" kern="0">
                                        <a:effectLst/>
                                        <a:latin typeface="Cambria Math" panose="02040503050406030204" pitchFamily="18" charset="0"/>
                                        <a:ea typeface="Cambria Math" panose="02040503050406030204" pitchFamily="18" charset="0"/>
                                      </a:rPr>
                                      <m:t>−3</m:t>
                                    </m:r>
                                  </m:sup>
                                </m:sSup>
                              </m:oMath>
                            </m:oMathPara>
                          </a14:m>
                          <a:endParaRPr lang="en-IN" sz="14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14:m>
                            <m:oMathPara xmlns:m="http://schemas.openxmlformats.org/officeDocument/2006/math">
                              <m:oMathParaPr>
                                <m:jc m:val="centerGroup"/>
                              </m:oMathParaPr>
                              <m:oMath xmlns:m="http://schemas.openxmlformats.org/officeDocument/2006/math">
                                <m:r>
                                  <a:rPr lang="en-IN" sz="1400" b="0" i="0" kern="0" smtClean="0">
                                    <a:effectLst/>
                                    <a:latin typeface="Cambria Math" panose="02040503050406030204" pitchFamily="18" charset="0"/>
                                    <a:ea typeface="Cambria Math" panose="02040503050406030204" pitchFamily="18" charset="0"/>
                                  </a:rPr>
                                  <m:t>9</m:t>
                                </m:r>
                                <m:r>
                                  <a:rPr lang="en-IN" sz="1400" kern="0">
                                    <a:effectLst/>
                                    <a:latin typeface="Cambria Math" panose="02040503050406030204" pitchFamily="18" charset="0"/>
                                    <a:ea typeface="Cambria Math" panose="02040503050406030204" pitchFamily="18" charset="0"/>
                                  </a:rPr>
                                  <m:t>.</m:t>
                                </m:r>
                                <m:r>
                                  <a:rPr lang="en-IN" sz="1400" b="0" i="0" kern="0" smtClean="0">
                                    <a:effectLst/>
                                    <a:latin typeface="Cambria Math" panose="02040503050406030204" pitchFamily="18" charset="0"/>
                                    <a:ea typeface="Cambria Math" panose="02040503050406030204" pitchFamily="18" charset="0"/>
                                  </a:rPr>
                                  <m:t>19</m:t>
                                </m:r>
                                <m:r>
                                  <a:rPr lang="en-IN" sz="1400" kern="0">
                                    <a:effectLst/>
                                    <a:latin typeface="Cambria Math" panose="02040503050406030204" pitchFamily="18" charset="0"/>
                                    <a:ea typeface="Cambria Math" panose="02040503050406030204" pitchFamily="18" charset="0"/>
                                  </a:rPr>
                                  <m:t>∗</m:t>
                                </m:r>
                                <m:sSup>
                                  <m:sSupPr>
                                    <m:ctrlPr>
                                      <a:rPr lang="en-IN" sz="1400" i="1" kern="0">
                                        <a:effectLst/>
                                        <a:latin typeface="Cambria Math" panose="02040503050406030204" pitchFamily="18" charset="0"/>
                                        <a:ea typeface="Cambria Math" panose="02040503050406030204" pitchFamily="18" charset="0"/>
                                      </a:rPr>
                                    </m:ctrlPr>
                                  </m:sSupPr>
                                  <m:e>
                                    <m:r>
                                      <a:rPr lang="en-IN" sz="1400" kern="0">
                                        <a:effectLst/>
                                        <a:latin typeface="Cambria Math" panose="02040503050406030204" pitchFamily="18" charset="0"/>
                                        <a:ea typeface="Cambria Math" panose="02040503050406030204" pitchFamily="18" charset="0"/>
                                      </a:rPr>
                                      <m:t>10</m:t>
                                    </m:r>
                                  </m:e>
                                  <m:sup>
                                    <m:r>
                                      <a:rPr lang="en-IN" sz="1400" kern="0">
                                        <a:effectLst/>
                                        <a:latin typeface="Cambria Math" panose="02040503050406030204" pitchFamily="18" charset="0"/>
                                        <a:ea typeface="Cambria Math" panose="02040503050406030204" pitchFamily="18" charset="0"/>
                                      </a:rPr>
                                      <m:t>1</m:t>
                                    </m:r>
                                    <m:r>
                                      <a:rPr lang="en-IN" sz="1400" b="0" i="1" kern="0" smtClean="0">
                                        <a:effectLst/>
                                        <a:latin typeface="Cambria Math" panose="02040503050406030204" pitchFamily="18" charset="0"/>
                                        <a:ea typeface="Cambria Math" panose="02040503050406030204" pitchFamily="18" charset="0"/>
                                      </a:rPr>
                                      <m:t>5</m:t>
                                    </m:r>
                                  </m:sup>
                                </m:sSup>
                              </m:oMath>
                            </m:oMathPara>
                          </a14:m>
                          <a:endParaRPr lang="en-IN" sz="14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8903106"/>
                      </a:ext>
                    </a:extLst>
                  </a:tr>
                  <a:tr h="466908">
                    <a:tc>
                      <a:txBody>
                        <a:bodyPr/>
                        <a:lstStyle/>
                        <a:p>
                          <a:pPr algn="r">
                            <a:lnSpc>
                              <a:spcPct val="107000"/>
                            </a:lnSpc>
                            <a:spcAft>
                              <a:spcPts val="800"/>
                            </a:spcAft>
                          </a:pPr>
                          <a:r>
                            <a:rPr lang="en-IN" sz="1400" b="1" kern="0" dirty="0">
                              <a:effectLst/>
                              <a:latin typeface="Verdana" panose="020B0604030504040204" pitchFamily="34" charset="0"/>
                              <a:ea typeface="Verdana" panose="020B0604030504040204" pitchFamily="34" charset="0"/>
                            </a:rPr>
                            <a:t>1150°C</a:t>
                          </a:r>
                          <a:endParaRPr lang="en-IN" sz="1400" b="1" kern="1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50000"/>
                            </a:lnSpc>
                            <a:spcBef>
                              <a:spcPts val="0"/>
                            </a:spcBef>
                            <a:spcAft>
                              <a:spcPts val="800"/>
                            </a:spcAft>
                            <a:buClrTx/>
                            <a:buSzTx/>
                            <a:buFontTx/>
                            <a:buNone/>
                            <a:tabLst/>
                            <a:defRPr/>
                          </a:pPr>
                          <a14:m>
                            <m:oMathPara xmlns:m="http://schemas.openxmlformats.org/officeDocument/2006/math">
                              <m:oMathParaPr>
                                <m:jc m:val="centerGroup"/>
                              </m:oMathParaPr>
                              <m:oMath xmlns:m="http://schemas.openxmlformats.org/officeDocument/2006/math">
                                <m:r>
                                  <a:rPr lang="en-IN" sz="1400" b="0" i="1" kern="100" smtClean="0">
                                    <a:effectLst/>
                                    <a:latin typeface="Cambria Math" panose="02040503050406030204" pitchFamily="18" charset="0"/>
                                    <a:ea typeface="Cambria Math" panose="02040503050406030204" pitchFamily="18" charset="0"/>
                                    <a:cs typeface="Times New Roman" panose="02020603050405020304" pitchFamily="18" charset="0"/>
                                  </a:rPr>
                                  <m:t>40.</m:t>
                                </m:r>
                                <m:r>
                                  <a:rPr lang="en-IN" sz="1400" b="0" i="0" kern="100" smtClean="0">
                                    <a:effectLst/>
                                    <a:latin typeface="Cambria Math" panose="02040503050406030204" pitchFamily="18" charset="0"/>
                                    <a:ea typeface="Cambria Math" panose="02040503050406030204" pitchFamily="18" charset="0"/>
                                    <a:cs typeface="Times New Roman" panose="02020603050405020304" pitchFamily="18" charset="0"/>
                                  </a:rPr>
                                  <m:t>9</m:t>
                                </m:r>
                              </m:oMath>
                            </m:oMathPara>
                          </a14:m>
                          <a:endParaRPr lang="en-IN" sz="14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14:m>
                            <m:oMathPara xmlns:m="http://schemas.openxmlformats.org/officeDocument/2006/math">
                              <m:oMathParaPr>
                                <m:jc m:val="centerGroup"/>
                              </m:oMathParaPr>
                              <m:oMath xmlns:m="http://schemas.openxmlformats.org/officeDocument/2006/math">
                                <m:r>
                                  <a:rPr lang="en-IN" sz="1400" kern="0" smtClean="0">
                                    <a:effectLst/>
                                    <a:latin typeface="Cambria Math" panose="02040503050406030204" pitchFamily="18" charset="0"/>
                                    <a:ea typeface="Cambria Math" panose="02040503050406030204" pitchFamily="18" charset="0"/>
                                  </a:rPr>
                                  <m:t>5.</m:t>
                                </m:r>
                                <m:r>
                                  <a:rPr lang="en-IN" sz="1400" b="0" i="0" kern="0" smtClean="0">
                                    <a:effectLst/>
                                    <a:latin typeface="Cambria Math" panose="02040503050406030204" pitchFamily="18" charset="0"/>
                                    <a:ea typeface="Cambria Math" panose="02040503050406030204" pitchFamily="18" charset="0"/>
                                  </a:rPr>
                                  <m:t>32</m:t>
                                </m:r>
                                <m:r>
                                  <a:rPr lang="en-IN" sz="1400" kern="0">
                                    <a:effectLst/>
                                    <a:latin typeface="Cambria Math" panose="02040503050406030204" pitchFamily="18" charset="0"/>
                                    <a:ea typeface="Cambria Math" panose="02040503050406030204" pitchFamily="18" charset="0"/>
                                  </a:rPr>
                                  <m:t>∗</m:t>
                                </m:r>
                                <m:sSup>
                                  <m:sSupPr>
                                    <m:ctrlPr>
                                      <a:rPr lang="en-IN" sz="1400" i="1" kern="0">
                                        <a:effectLst/>
                                        <a:latin typeface="Cambria Math" panose="02040503050406030204" pitchFamily="18" charset="0"/>
                                        <a:ea typeface="Cambria Math" panose="02040503050406030204" pitchFamily="18" charset="0"/>
                                      </a:rPr>
                                    </m:ctrlPr>
                                  </m:sSupPr>
                                  <m:e>
                                    <m:r>
                                      <a:rPr lang="en-IN" sz="1400" kern="0">
                                        <a:effectLst/>
                                        <a:latin typeface="Cambria Math" panose="02040503050406030204" pitchFamily="18" charset="0"/>
                                        <a:ea typeface="Cambria Math" panose="02040503050406030204" pitchFamily="18" charset="0"/>
                                      </a:rPr>
                                      <m:t>10</m:t>
                                    </m:r>
                                  </m:e>
                                  <m:sup>
                                    <m:r>
                                      <a:rPr lang="en-IN" sz="1400" kern="0">
                                        <a:effectLst/>
                                        <a:latin typeface="Cambria Math" panose="02040503050406030204" pitchFamily="18" charset="0"/>
                                        <a:ea typeface="Cambria Math" panose="02040503050406030204" pitchFamily="18" charset="0"/>
                                      </a:rPr>
                                      <m:t>−3</m:t>
                                    </m:r>
                                  </m:sup>
                                </m:sSup>
                              </m:oMath>
                            </m:oMathPara>
                          </a14:m>
                          <a:endParaRPr lang="en-IN" sz="14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14:m>
                            <m:oMathPara xmlns:m="http://schemas.openxmlformats.org/officeDocument/2006/math">
                              <m:oMathParaPr>
                                <m:jc m:val="centerGroup"/>
                              </m:oMathParaPr>
                              <m:oMath xmlns:m="http://schemas.openxmlformats.org/officeDocument/2006/math">
                                <m:r>
                                  <a:rPr lang="en-IN" sz="1400" kern="0" smtClean="0">
                                    <a:effectLst/>
                                    <a:latin typeface="Cambria Math" panose="02040503050406030204" pitchFamily="18" charset="0"/>
                                    <a:ea typeface="Cambria Math" panose="02040503050406030204" pitchFamily="18" charset="0"/>
                                  </a:rPr>
                                  <m:t>6.</m:t>
                                </m:r>
                                <m:r>
                                  <a:rPr lang="en-IN" sz="1400" b="0" i="0" kern="0" smtClean="0">
                                    <a:effectLst/>
                                    <a:latin typeface="Cambria Math" panose="02040503050406030204" pitchFamily="18" charset="0"/>
                                    <a:ea typeface="Cambria Math" panose="02040503050406030204" pitchFamily="18" charset="0"/>
                                  </a:rPr>
                                  <m:t>91</m:t>
                                </m:r>
                                <m:r>
                                  <a:rPr lang="en-IN" sz="1400" kern="0">
                                    <a:effectLst/>
                                    <a:latin typeface="Cambria Math" panose="02040503050406030204" pitchFamily="18" charset="0"/>
                                    <a:ea typeface="Cambria Math" panose="02040503050406030204" pitchFamily="18" charset="0"/>
                                  </a:rPr>
                                  <m:t>∗</m:t>
                                </m:r>
                                <m:sSup>
                                  <m:sSupPr>
                                    <m:ctrlPr>
                                      <a:rPr lang="en-IN" sz="1400" i="1" kern="0">
                                        <a:effectLst/>
                                        <a:latin typeface="Cambria Math" panose="02040503050406030204" pitchFamily="18" charset="0"/>
                                        <a:ea typeface="Cambria Math" panose="02040503050406030204" pitchFamily="18" charset="0"/>
                                      </a:rPr>
                                    </m:ctrlPr>
                                  </m:sSupPr>
                                  <m:e>
                                    <m:r>
                                      <a:rPr lang="en-IN" sz="1400" kern="0">
                                        <a:effectLst/>
                                        <a:latin typeface="Cambria Math" panose="02040503050406030204" pitchFamily="18" charset="0"/>
                                        <a:ea typeface="Cambria Math" panose="02040503050406030204" pitchFamily="18" charset="0"/>
                                      </a:rPr>
                                      <m:t>10</m:t>
                                    </m:r>
                                  </m:e>
                                  <m:sup>
                                    <m:r>
                                      <a:rPr lang="en-IN" sz="1400" kern="0">
                                        <a:effectLst/>
                                        <a:latin typeface="Cambria Math" panose="02040503050406030204" pitchFamily="18" charset="0"/>
                                        <a:ea typeface="Cambria Math" panose="02040503050406030204" pitchFamily="18" charset="0"/>
                                      </a:rPr>
                                      <m:t>15</m:t>
                                    </m:r>
                                  </m:sup>
                                </m:sSup>
                              </m:oMath>
                            </m:oMathPara>
                          </a14:m>
                          <a:endParaRPr lang="en-IN" sz="1400" kern="10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5507562"/>
                      </a:ext>
                    </a:extLst>
                  </a:tr>
                </a:tbl>
              </a:graphicData>
            </a:graphic>
          </p:graphicFrame>
        </mc:Choice>
        <mc:Fallback xmlns="">
          <p:graphicFrame>
            <p:nvGraphicFramePr>
              <p:cNvPr id="15" name="Table 14">
                <a:extLst>
                  <a:ext uri="{FF2B5EF4-FFF2-40B4-BE49-F238E27FC236}">
                    <a16:creationId xmlns:a16="http://schemas.microsoft.com/office/drawing/2014/main" id="{489DF5FE-6EA3-3DBD-70BD-247FBDD2FFD8}"/>
                  </a:ext>
                </a:extLst>
              </p:cNvPr>
              <p:cNvGraphicFramePr>
                <a:graphicFrameLocks noGrp="1"/>
              </p:cNvGraphicFramePr>
              <p:nvPr>
                <p:extLst>
                  <p:ext uri="{D42A27DB-BD31-4B8C-83A1-F6EECF244321}">
                    <p14:modId xmlns:p14="http://schemas.microsoft.com/office/powerpoint/2010/main" val="3771430680"/>
                  </p:ext>
                </p:extLst>
              </p:nvPr>
            </p:nvGraphicFramePr>
            <p:xfrm>
              <a:off x="2115349" y="5172075"/>
              <a:ext cx="7961302" cy="1199965"/>
            </p:xfrm>
            <a:graphic>
              <a:graphicData uri="http://schemas.openxmlformats.org/drawingml/2006/table">
                <a:tbl>
                  <a:tblPr firstRow="1" firstCol="1" bandRow="1">
                    <a:tableStyleId>{2D5ABB26-0587-4C30-8999-92F81FD0307C}</a:tableStyleId>
                  </a:tblPr>
                  <a:tblGrid>
                    <a:gridCol w="934335">
                      <a:extLst>
                        <a:ext uri="{9D8B030D-6E8A-4147-A177-3AD203B41FA5}">
                          <a16:colId xmlns:a16="http://schemas.microsoft.com/office/drawing/2014/main" val="3578527241"/>
                        </a:ext>
                      </a:extLst>
                    </a:gridCol>
                    <a:gridCol w="2238508">
                      <a:extLst>
                        <a:ext uri="{9D8B030D-6E8A-4147-A177-3AD203B41FA5}">
                          <a16:colId xmlns:a16="http://schemas.microsoft.com/office/drawing/2014/main" val="3937706891"/>
                        </a:ext>
                      </a:extLst>
                    </a:gridCol>
                    <a:gridCol w="1829736">
                      <a:extLst>
                        <a:ext uri="{9D8B030D-6E8A-4147-A177-3AD203B41FA5}">
                          <a16:colId xmlns:a16="http://schemas.microsoft.com/office/drawing/2014/main" val="2508522985"/>
                        </a:ext>
                      </a:extLst>
                    </a:gridCol>
                    <a:gridCol w="2958723">
                      <a:extLst>
                        <a:ext uri="{9D8B030D-6E8A-4147-A177-3AD203B41FA5}">
                          <a16:colId xmlns:a16="http://schemas.microsoft.com/office/drawing/2014/main" val="2959976570"/>
                        </a:ext>
                      </a:extLst>
                    </a:gridCol>
                  </a:tblGrid>
                  <a:tr h="269898">
                    <a:tc>
                      <a:txBody>
                        <a:bodyPr/>
                        <a:lstStyle/>
                        <a:p>
                          <a:pPr>
                            <a:lnSpc>
                              <a:spcPct val="107000"/>
                            </a:lnSpc>
                          </a:pPr>
                          <a:endParaRPr lang="en-IN" sz="1100" kern="10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400" b="1" kern="0" dirty="0">
                              <a:effectLst/>
                              <a:latin typeface="Verdana" panose="020B0604030504040204" pitchFamily="34" charset="0"/>
                              <a:ea typeface="Verdana" panose="020B0604030504040204" pitchFamily="34" charset="0"/>
                            </a:rPr>
                            <a:t>Crystallite Size (nm)</a:t>
                          </a:r>
                          <a:endParaRPr lang="en-IN" sz="1400" b="1" kern="1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400" b="1" kern="0" dirty="0">
                              <a:effectLst/>
                              <a:latin typeface="Verdana" panose="020B0604030504040204" pitchFamily="34" charset="0"/>
                              <a:ea typeface="Verdana" panose="020B0604030504040204" pitchFamily="34" charset="0"/>
                            </a:rPr>
                            <a:t>Strain</a:t>
                          </a:r>
                          <a:endParaRPr lang="en-IN" sz="1400" b="1" kern="1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400" b="1" kern="0" dirty="0">
                              <a:effectLst/>
                              <a:latin typeface="Verdana" panose="020B0604030504040204" pitchFamily="34" charset="0"/>
                              <a:ea typeface="Verdana" panose="020B0604030504040204" pitchFamily="34" charset="0"/>
                            </a:rPr>
                            <a:t>Dislocation Density (m</a:t>
                          </a:r>
                          <a:r>
                            <a:rPr lang="en-IN" sz="1400" b="1" kern="0" baseline="30000" dirty="0">
                              <a:effectLst/>
                              <a:latin typeface="Verdana" panose="020B0604030504040204" pitchFamily="34" charset="0"/>
                              <a:ea typeface="Verdana" panose="020B0604030504040204" pitchFamily="34" charset="0"/>
                            </a:rPr>
                            <a:t>-2</a:t>
                          </a:r>
                          <a:r>
                            <a:rPr lang="en-IN" sz="1400" b="1" kern="0" dirty="0">
                              <a:effectLst/>
                              <a:latin typeface="Verdana" panose="020B0604030504040204" pitchFamily="34" charset="0"/>
                              <a:ea typeface="Verdana" panose="020B0604030504040204" pitchFamily="34" charset="0"/>
                            </a:rPr>
                            <a:t>)</a:t>
                          </a:r>
                          <a:endParaRPr lang="en-IN" sz="1400" b="1" kern="1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1164925"/>
                      </a:ext>
                    </a:extLst>
                  </a:tr>
                  <a:tr h="463159">
                    <a:tc>
                      <a:txBody>
                        <a:bodyPr/>
                        <a:lstStyle/>
                        <a:p>
                          <a:pPr algn="r">
                            <a:lnSpc>
                              <a:spcPct val="107000"/>
                            </a:lnSpc>
                            <a:spcAft>
                              <a:spcPts val="800"/>
                            </a:spcAft>
                          </a:pPr>
                          <a:r>
                            <a:rPr lang="en-IN" sz="1400" b="1" kern="0" dirty="0">
                              <a:effectLst/>
                              <a:latin typeface="Verdana" panose="020B0604030504040204" pitchFamily="34" charset="0"/>
                              <a:ea typeface="Verdana" panose="020B0604030504040204" pitchFamily="34" charset="0"/>
                            </a:rPr>
                            <a:t>25°C</a:t>
                          </a:r>
                          <a:endParaRPr lang="en-IN" sz="1400" b="1" kern="1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42234" t="-60526" r="-214986" b="-123684"/>
                          </a:stretch>
                        </a:blipFill>
                      </a:tcPr>
                    </a:tc>
                    <a:tc>
                      <a:txBody>
                        <a:bodyPr/>
                        <a:lstStyle/>
                        <a:p>
                          <a:endParaRPr lang="en-US"/>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73422" t="-60526" r="-162126" b="-123684"/>
                          </a:stretch>
                        </a:blipFill>
                      </a:tcPr>
                    </a:tc>
                    <a:tc>
                      <a:txBody>
                        <a:bodyPr/>
                        <a:lstStyle/>
                        <a:p>
                          <a:endParaRPr lang="en-US"/>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69691" t="-60526" r="-619" b="-123684"/>
                          </a:stretch>
                        </a:blipFill>
                      </a:tcPr>
                    </a:tc>
                    <a:extLst>
                      <a:ext uri="{0D108BD9-81ED-4DB2-BD59-A6C34878D82A}">
                        <a16:rowId xmlns:a16="http://schemas.microsoft.com/office/drawing/2014/main" val="2378903106"/>
                      </a:ext>
                    </a:extLst>
                  </a:tr>
                  <a:tr h="466908">
                    <a:tc>
                      <a:txBody>
                        <a:bodyPr/>
                        <a:lstStyle/>
                        <a:p>
                          <a:pPr algn="r">
                            <a:lnSpc>
                              <a:spcPct val="107000"/>
                            </a:lnSpc>
                            <a:spcAft>
                              <a:spcPts val="800"/>
                            </a:spcAft>
                          </a:pPr>
                          <a:r>
                            <a:rPr lang="en-IN" sz="1400" b="1" kern="0" dirty="0">
                              <a:effectLst/>
                              <a:latin typeface="Verdana" panose="020B0604030504040204" pitchFamily="34" charset="0"/>
                              <a:ea typeface="Verdana" panose="020B0604030504040204" pitchFamily="34" charset="0"/>
                            </a:rPr>
                            <a:t>1150°C</a:t>
                          </a:r>
                          <a:endParaRPr lang="en-IN" sz="1400" b="1" kern="1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42234" t="-158442" r="-214986" b="-22078"/>
                          </a:stretch>
                        </a:blipFill>
                      </a:tcPr>
                    </a:tc>
                    <a:tc>
                      <a:txBody>
                        <a:bodyPr/>
                        <a:lstStyle/>
                        <a:p>
                          <a:endParaRPr lang="en-US"/>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73422" t="-158442" r="-162126" b="-22078"/>
                          </a:stretch>
                        </a:blipFill>
                      </a:tcPr>
                    </a:tc>
                    <a:tc>
                      <a:txBody>
                        <a:bodyPr/>
                        <a:lstStyle/>
                        <a:p>
                          <a:endParaRPr lang="en-US"/>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69691" t="-158442" r="-619" b="-22078"/>
                          </a:stretch>
                        </a:blipFill>
                      </a:tcPr>
                    </a:tc>
                    <a:extLst>
                      <a:ext uri="{0D108BD9-81ED-4DB2-BD59-A6C34878D82A}">
                        <a16:rowId xmlns:a16="http://schemas.microsoft.com/office/drawing/2014/main" val="2315507562"/>
                      </a:ext>
                    </a:extLst>
                  </a:tr>
                </a:tbl>
              </a:graphicData>
            </a:graphic>
          </p:graphicFrame>
        </mc:Fallback>
      </mc:AlternateContent>
      <p:sp>
        <p:nvSpPr>
          <p:cNvPr id="12" name="TextBox 11">
            <a:extLst>
              <a:ext uri="{FF2B5EF4-FFF2-40B4-BE49-F238E27FC236}">
                <a16:creationId xmlns:a16="http://schemas.microsoft.com/office/drawing/2014/main" id="{216A9089-FE99-6A51-7C88-1254DF263051}"/>
              </a:ext>
            </a:extLst>
          </p:cNvPr>
          <p:cNvSpPr txBox="1"/>
          <p:nvPr/>
        </p:nvSpPr>
        <p:spPr>
          <a:xfrm>
            <a:off x="2817572" y="2873823"/>
            <a:ext cx="1064263" cy="338554"/>
          </a:xfrm>
          <a:prstGeom prst="rect">
            <a:avLst/>
          </a:prstGeom>
          <a:noFill/>
        </p:spPr>
        <p:txBody>
          <a:bodyPr wrap="square" rtlCol="0">
            <a:spAutoFit/>
          </a:bodyPr>
          <a:lstStyle/>
          <a:p>
            <a:r>
              <a:rPr lang="en-IN" sz="1600" b="1" dirty="0">
                <a:latin typeface="Verdana" panose="020B0604030504040204" pitchFamily="34" charset="0"/>
                <a:ea typeface="Verdana" panose="020B0604030504040204" pitchFamily="34" charset="0"/>
              </a:rPr>
              <a:t> 25°C</a:t>
            </a:r>
          </a:p>
        </p:txBody>
      </p:sp>
      <p:pic>
        <p:nvPicPr>
          <p:cNvPr id="13" name="Picture 12">
            <a:extLst>
              <a:ext uri="{FF2B5EF4-FFF2-40B4-BE49-F238E27FC236}">
                <a16:creationId xmlns:a16="http://schemas.microsoft.com/office/drawing/2014/main" id="{F3E29AAB-0423-40FE-18B9-2BB47730927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37590" y="1912634"/>
            <a:ext cx="3826348" cy="2928479"/>
          </a:xfrm>
          <a:prstGeom prst="rect">
            <a:avLst/>
          </a:prstGeom>
        </p:spPr>
      </p:pic>
      <p:sp>
        <p:nvSpPr>
          <p:cNvPr id="14" name="TextBox 13">
            <a:extLst>
              <a:ext uri="{FF2B5EF4-FFF2-40B4-BE49-F238E27FC236}">
                <a16:creationId xmlns:a16="http://schemas.microsoft.com/office/drawing/2014/main" id="{EA5C1AB7-89EF-2FEC-CE49-5B98931418C9}"/>
              </a:ext>
            </a:extLst>
          </p:cNvPr>
          <p:cNvSpPr txBox="1"/>
          <p:nvPr/>
        </p:nvSpPr>
        <p:spPr>
          <a:xfrm>
            <a:off x="7950764" y="3754376"/>
            <a:ext cx="1238831" cy="338554"/>
          </a:xfrm>
          <a:prstGeom prst="rect">
            <a:avLst/>
          </a:prstGeom>
          <a:noFill/>
        </p:spPr>
        <p:txBody>
          <a:bodyPr wrap="square" rtlCol="0">
            <a:spAutoFit/>
          </a:bodyPr>
          <a:lstStyle/>
          <a:p>
            <a:r>
              <a:rPr lang="en-IN" sz="1600" b="1" dirty="0">
                <a:latin typeface="Verdana" panose="020B0604030504040204" pitchFamily="34" charset="0"/>
                <a:ea typeface="Verdana" panose="020B0604030504040204" pitchFamily="34" charset="0"/>
              </a:rPr>
              <a:t> 1150°C</a:t>
            </a:r>
          </a:p>
        </p:txBody>
      </p:sp>
    </p:spTree>
    <p:extLst>
      <p:ext uri="{BB962C8B-B14F-4D97-AF65-F5344CB8AC3E}">
        <p14:creationId xmlns:p14="http://schemas.microsoft.com/office/powerpoint/2010/main" val="9728269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F1525-6E31-5C35-3D86-034D8948643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4FAAED4-6C63-AF35-AA8E-C1CD2937355A}"/>
              </a:ext>
            </a:extLst>
          </p:cNvPr>
          <p:cNvSpPr/>
          <p:nvPr/>
        </p:nvSpPr>
        <p:spPr>
          <a:xfrm>
            <a:off x="367645" y="273377"/>
            <a:ext cx="11510128" cy="630653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7D731B56-4B37-1731-B8CE-5488FB419163}"/>
              </a:ext>
            </a:extLst>
          </p:cNvPr>
          <p:cNvSpPr txBox="1"/>
          <p:nvPr/>
        </p:nvSpPr>
        <p:spPr>
          <a:xfrm>
            <a:off x="5010993" y="605092"/>
            <a:ext cx="2133878" cy="769441"/>
          </a:xfrm>
          <a:prstGeom prst="rect">
            <a:avLst/>
          </a:prstGeom>
          <a:noFill/>
        </p:spPr>
        <p:txBody>
          <a:bodyPr wrap="square" rtlCol="0">
            <a:spAutoFit/>
          </a:bodyPr>
          <a:lstStyle/>
          <a:p>
            <a:r>
              <a:rPr lang="en-IN" sz="4400" b="1" dirty="0">
                <a:latin typeface="Roboto" panose="02000000000000000000" pitchFamily="2" charset="0"/>
                <a:ea typeface="Roboto" panose="02000000000000000000" pitchFamily="2" charset="0"/>
                <a:cs typeface="Roboto" panose="02000000000000000000" pitchFamily="2" charset="0"/>
              </a:rPr>
              <a:t>Results</a:t>
            </a:r>
          </a:p>
        </p:txBody>
      </p:sp>
      <p:sp>
        <p:nvSpPr>
          <p:cNvPr id="3" name="Rectangle 2">
            <a:extLst>
              <a:ext uri="{FF2B5EF4-FFF2-40B4-BE49-F238E27FC236}">
                <a16:creationId xmlns:a16="http://schemas.microsoft.com/office/drawing/2014/main" id="{3E9A999E-4001-602C-2465-EB40ED465AB9}"/>
              </a:ext>
            </a:extLst>
          </p:cNvPr>
          <p:cNvSpPr/>
          <p:nvPr/>
        </p:nvSpPr>
        <p:spPr>
          <a:xfrm>
            <a:off x="5010993" y="622166"/>
            <a:ext cx="2053195" cy="735291"/>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2" descr="IIT Indore - Wikipedia">
            <a:extLst>
              <a:ext uri="{FF2B5EF4-FFF2-40B4-BE49-F238E27FC236}">
                <a16:creationId xmlns:a16="http://schemas.microsoft.com/office/drawing/2014/main" id="{EEA11FFC-F761-7A00-4528-F0C713041E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2544" y="462260"/>
            <a:ext cx="865300" cy="9334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E762FDF-4BC4-F75E-6D7D-439BA023E5A0}"/>
              </a:ext>
            </a:extLst>
          </p:cNvPr>
          <p:cNvSpPr txBox="1"/>
          <p:nvPr/>
        </p:nvSpPr>
        <p:spPr>
          <a:xfrm>
            <a:off x="662919" y="1544396"/>
            <a:ext cx="10582275" cy="400110"/>
          </a:xfrm>
          <a:prstGeom prst="rect">
            <a:avLst/>
          </a:prstGeom>
          <a:noFill/>
        </p:spPr>
        <p:txBody>
          <a:bodyPr wrap="square" rtlCol="0">
            <a:spAutoFit/>
          </a:bodyPr>
          <a:lstStyle/>
          <a:p>
            <a:pPr marL="342900" indent="-342900">
              <a:buFont typeface="Arial" panose="020B0604020202020204" pitchFamily="34" charset="0"/>
              <a:buChar char="•"/>
            </a:pPr>
            <a:r>
              <a:rPr lang="en-IN" sz="2000" b="1" dirty="0">
                <a:latin typeface="Verdana" panose="020B0604030504040204" pitchFamily="34" charset="0"/>
                <a:ea typeface="Verdana" panose="020B0604030504040204" pitchFamily="34" charset="0"/>
              </a:rPr>
              <a:t>Microstructures</a:t>
            </a:r>
          </a:p>
        </p:txBody>
      </p:sp>
      <p:pic>
        <p:nvPicPr>
          <p:cNvPr id="7" name="Picture 6">
            <a:extLst>
              <a:ext uri="{FF2B5EF4-FFF2-40B4-BE49-F238E27FC236}">
                <a16:creationId xmlns:a16="http://schemas.microsoft.com/office/drawing/2014/main" id="{6E7BA5C9-E25E-335E-DF5B-5CF27374F46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6162" y="2339452"/>
            <a:ext cx="2325687" cy="1752146"/>
          </a:xfrm>
          <a:prstGeom prst="rect">
            <a:avLst/>
          </a:prstGeom>
        </p:spPr>
      </p:pic>
      <p:pic>
        <p:nvPicPr>
          <p:cNvPr id="8" name="Picture 7">
            <a:extLst>
              <a:ext uri="{FF2B5EF4-FFF2-40B4-BE49-F238E27FC236}">
                <a16:creationId xmlns:a16="http://schemas.microsoft.com/office/drawing/2014/main" id="{1CE72824-61EB-3AD9-4119-0455CF9C411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6162" y="4486544"/>
            <a:ext cx="2326620" cy="1752146"/>
          </a:xfrm>
          <a:prstGeom prst="rect">
            <a:avLst/>
          </a:prstGeom>
        </p:spPr>
      </p:pic>
      <p:cxnSp>
        <p:nvCxnSpPr>
          <p:cNvPr id="11" name="Straight Arrow Connector 10">
            <a:extLst>
              <a:ext uri="{FF2B5EF4-FFF2-40B4-BE49-F238E27FC236}">
                <a16:creationId xmlns:a16="http://schemas.microsoft.com/office/drawing/2014/main" id="{AAB96F5F-B243-460A-AE92-9E9B7F6300CC}"/>
              </a:ext>
            </a:extLst>
          </p:cNvPr>
          <p:cNvCxnSpPr>
            <a:cxnSpLocks/>
          </p:cNvCxnSpPr>
          <p:nvPr/>
        </p:nvCxnSpPr>
        <p:spPr>
          <a:xfrm>
            <a:off x="3533775" y="3314700"/>
            <a:ext cx="2286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3196AA6-0F17-E885-07D8-6406B94F4CE8}"/>
              </a:ext>
            </a:extLst>
          </p:cNvPr>
          <p:cNvSpPr txBox="1"/>
          <p:nvPr/>
        </p:nvSpPr>
        <p:spPr>
          <a:xfrm>
            <a:off x="3800475" y="3053090"/>
            <a:ext cx="960627" cy="523220"/>
          </a:xfrm>
          <a:prstGeom prst="rect">
            <a:avLst/>
          </a:prstGeom>
          <a:noFill/>
        </p:spPr>
        <p:txBody>
          <a:bodyPr wrap="square">
            <a:spAutoFit/>
          </a:bodyPr>
          <a:lstStyle/>
          <a:p>
            <a:r>
              <a:rPr lang="en-IN" sz="1400" dirty="0">
                <a:latin typeface="Verdana" panose="020B0604030504040204" pitchFamily="34" charset="0"/>
                <a:ea typeface="Verdana" panose="020B0604030504040204" pitchFamily="34" charset="0"/>
              </a:rPr>
              <a:t>400°C</a:t>
            </a:r>
          </a:p>
          <a:p>
            <a:r>
              <a:rPr lang="en-IN" sz="1400" kern="0" dirty="0">
                <a:solidFill>
                  <a:srgbClr val="000000"/>
                </a:solidFill>
                <a:effectLst/>
                <a:latin typeface="Verdana" panose="020B0604030504040204" pitchFamily="34" charset="0"/>
                <a:ea typeface="Verdana" panose="020B0604030504040204" pitchFamily="34" charset="0"/>
                <a:cs typeface="Calibri" panose="020F0502020204030204" pitchFamily="34" charset="0"/>
              </a:rPr>
              <a:t>5.93 μm</a:t>
            </a:r>
            <a:endParaRPr lang="en-IN" sz="1400" dirty="0">
              <a:latin typeface="Verdana" panose="020B0604030504040204" pitchFamily="34" charset="0"/>
              <a:ea typeface="Verdana" panose="020B0604030504040204" pitchFamily="34" charset="0"/>
            </a:endParaRPr>
          </a:p>
        </p:txBody>
      </p:sp>
      <p:sp>
        <p:nvSpPr>
          <p:cNvPr id="20" name="TextBox 19">
            <a:extLst>
              <a:ext uri="{FF2B5EF4-FFF2-40B4-BE49-F238E27FC236}">
                <a16:creationId xmlns:a16="http://schemas.microsoft.com/office/drawing/2014/main" id="{2F366F74-FB8E-BBFF-3813-0D249895956E}"/>
              </a:ext>
            </a:extLst>
          </p:cNvPr>
          <p:cNvSpPr txBox="1"/>
          <p:nvPr/>
        </p:nvSpPr>
        <p:spPr>
          <a:xfrm>
            <a:off x="3800475" y="5051994"/>
            <a:ext cx="960627" cy="523220"/>
          </a:xfrm>
          <a:prstGeom prst="rect">
            <a:avLst/>
          </a:prstGeom>
          <a:noFill/>
        </p:spPr>
        <p:txBody>
          <a:bodyPr wrap="square">
            <a:spAutoFit/>
          </a:bodyPr>
          <a:lstStyle/>
          <a:p>
            <a:r>
              <a:rPr lang="en-IN" sz="1400" dirty="0">
                <a:latin typeface="Verdana" panose="020B0604030504040204" pitchFamily="34" charset="0"/>
                <a:ea typeface="Verdana" panose="020B0604030504040204" pitchFamily="34" charset="0"/>
              </a:rPr>
              <a:t>600°C</a:t>
            </a:r>
          </a:p>
          <a:p>
            <a:r>
              <a:rPr lang="en-IN" sz="1400" kern="0" dirty="0">
                <a:solidFill>
                  <a:srgbClr val="000000"/>
                </a:solidFill>
                <a:latin typeface="Verdana" panose="020B0604030504040204" pitchFamily="34" charset="0"/>
                <a:ea typeface="Verdana" panose="020B0604030504040204" pitchFamily="34" charset="0"/>
                <a:cs typeface="Calibri" panose="020F0502020204030204" pitchFamily="34" charset="0"/>
              </a:rPr>
              <a:t>6</a:t>
            </a:r>
            <a:r>
              <a:rPr lang="en-IN" sz="1400" kern="0" dirty="0">
                <a:solidFill>
                  <a:srgbClr val="000000"/>
                </a:solidFill>
                <a:effectLst/>
                <a:latin typeface="Verdana" panose="020B0604030504040204" pitchFamily="34" charset="0"/>
                <a:ea typeface="Verdana" panose="020B0604030504040204" pitchFamily="34" charset="0"/>
                <a:cs typeface="Calibri" panose="020F0502020204030204" pitchFamily="34" charset="0"/>
              </a:rPr>
              <a:t>.93 μm</a:t>
            </a:r>
            <a:endParaRPr lang="en-IN" sz="1400" dirty="0">
              <a:latin typeface="Verdana" panose="020B0604030504040204" pitchFamily="34" charset="0"/>
              <a:ea typeface="Verdana" panose="020B0604030504040204" pitchFamily="34" charset="0"/>
            </a:endParaRPr>
          </a:p>
        </p:txBody>
      </p:sp>
      <p:pic>
        <p:nvPicPr>
          <p:cNvPr id="21" name="Picture 20">
            <a:extLst>
              <a:ext uri="{FF2B5EF4-FFF2-40B4-BE49-F238E27FC236}">
                <a16:creationId xmlns:a16="http://schemas.microsoft.com/office/drawing/2014/main" id="{5A1AD5FB-D0F6-9A5D-0D96-443FB603DF8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39292" y="2339451"/>
            <a:ext cx="2302726" cy="1752147"/>
          </a:xfrm>
          <a:prstGeom prst="rect">
            <a:avLst/>
          </a:prstGeom>
        </p:spPr>
      </p:pic>
      <p:pic>
        <p:nvPicPr>
          <p:cNvPr id="22" name="Picture 21">
            <a:extLst>
              <a:ext uri="{FF2B5EF4-FFF2-40B4-BE49-F238E27FC236}">
                <a16:creationId xmlns:a16="http://schemas.microsoft.com/office/drawing/2014/main" id="{9D03AC54-C293-ED1E-E10D-A3CF310ACD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39292" y="4499600"/>
            <a:ext cx="2302726" cy="1736234"/>
          </a:xfrm>
          <a:prstGeom prst="rect">
            <a:avLst/>
          </a:prstGeom>
        </p:spPr>
      </p:pic>
      <p:cxnSp>
        <p:nvCxnSpPr>
          <p:cNvPr id="24" name="Straight Arrow Connector 23">
            <a:extLst>
              <a:ext uri="{FF2B5EF4-FFF2-40B4-BE49-F238E27FC236}">
                <a16:creationId xmlns:a16="http://schemas.microsoft.com/office/drawing/2014/main" id="{3BB834D5-589D-DB65-3857-37CD75AE382D}"/>
              </a:ext>
            </a:extLst>
          </p:cNvPr>
          <p:cNvCxnSpPr>
            <a:cxnSpLocks/>
          </p:cNvCxnSpPr>
          <p:nvPr/>
        </p:nvCxnSpPr>
        <p:spPr>
          <a:xfrm>
            <a:off x="3533775" y="5343567"/>
            <a:ext cx="2286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B9AA8B1-7216-8C7D-B072-C8859A7E27C7}"/>
              </a:ext>
            </a:extLst>
          </p:cNvPr>
          <p:cNvCxnSpPr>
            <a:cxnSpLocks/>
          </p:cNvCxnSpPr>
          <p:nvPr/>
        </p:nvCxnSpPr>
        <p:spPr>
          <a:xfrm>
            <a:off x="7267575" y="3314700"/>
            <a:ext cx="2286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FE0B5AB-F177-DC5E-C067-F794384F1273}"/>
              </a:ext>
            </a:extLst>
          </p:cNvPr>
          <p:cNvSpPr txBox="1"/>
          <p:nvPr/>
        </p:nvSpPr>
        <p:spPr>
          <a:xfrm>
            <a:off x="7534275" y="3053090"/>
            <a:ext cx="960627" cy="523220"/>
          </a:xfrm>
          <a:prstGeom prst="rect">
            <a:avLst/>
          </a:prstGeom>
          <a:noFill/>
        </p:spPr>
        <p:txBody>
          <a:bodyPr wrap="square">
            <a:spAutoFit/>
          </a:bodyPr>
          <a:lstStyle/>
          <a:p>
            <a:r>
              <a:rPr lang="en-IN" sz="1400" dirty="0">
                <a:latin typeface="Verdana" panose="020B0604030504040204" pitchFamily="34" charset="0"/>
                <a:ea typeface="Verdana" panose="020B0604030504040204" pitchFamily="34" charset="0"/>
              </a:rPr>
              <a:t>800°C</a:t>
            </a:r>
          </a:p>
          <a:p>
            <a:r>
              <a:rPr lang="en-IN" sz="1400" kern="0" dirty="0">
                <a:solidFill>
                  <a:srgbClr val="000000"/>
                </a:solidFill>
                <a:latin typeface="Verdana" panose="020B0604030504040204" pitchFamily="34" charset="0"/>
                <a:ea typeface="Verdana" panose="020B0604030504040204" pitchFamily="34" charset="0"/>
                <a:cs typeface="Calibri" panose="020F0502020204030204" pitchFamily="34" charset="0"/>
              </a:rPr>
              <a:t>7</a:t>
            </a:r>
            <a:r>
              <a:rPr lang="en-IN" sz="1400" kern="0" dirty="0">
                <a:solidFill>
                  <a:srgbClr val="000000"/>
                </a:solidFill>
                <a:effectLst/>
                <a:latin typeface="Verdana" panose="020B0604030504040204" pitchFamily="34" charset="0"/>
                <a:ea typeface="Verdana" panose="020B0604030504040204" pitchFamily="34" charset="0"/>
                <a:cs typeface="Calibri" panose="020F0502020204030204" pitchFamily="34" charset="0"/>
              </a:rPr>
              <a:t>.48 μm</a:t>
            </a:r>
            <a:endParaRPr lang="en-IN" sz="1400" dirty="0">
              <a:latin typeface="Verdana" panose="020B0604030504040204" pitchFamily="34" charset="0"/>
              <a:ea typeface="Verdana" panose="020B0604030504040204" pitchFamily="34" charset="0"/>
            </a:endParaRPr>
          </a:p>
        </p:txBody>
      </p:sp>
      <p:sp>
        <p:nvSpPr>
          <p:cNvPr id="27" name="TextBox 26">
            <a:extLst>
              <a:ext uri="{FF2B5EF4-FFF2-40B4-BE49-F238E27FC236}">
                <a16:creationId xmlns:a16="http://schemas.microsoft.com/office/drawing/2014/main" id="{C41DE57B-153D-9644-4E42-152C602C6509}"/>
              </a:ext>
            </a:extLst>
          </p:cNvPr>
          <p:cNvSpPr txBox="1"/>
          <p:nvPr/>
        </p:nvSpPr>
        <p:spPr>
          <a:xfrm>
            <a:off x="7534275" y="5051994"/>
            <a:ext cx="1074253" cy="523220"/>
          </a:xfrm>
          <a:prstGeom prst="rect">
            <a:avLst/>
          </a:prstGeom>
          <a:noFill/>
        </p:spPr>
        <p:txBody>
          <a:bodyPr wrap="square">
            <a:spAutoFit/>
          </a:bodyPr>
          <a:lstStyle/>
          <a:p>
            <a:r>
              <a:rPr lang="en-IN" sz="1400" dirty="0">
                <a:latin typeface="Verdana" panose="020B0604030504040204" pitchFamily="34" charset="0"/>
                <a:ea typeface="Verdana" panose="020B0604030504040204" pitchFamily="34" charset="0"/>
              </a:rPr>
              <a:t>1000°C</a:t>
            </a:r>
          </a:p>
          <a:p>
            <a:r>
              <a:rPr lang="en-IN" sz="1400" kern="0" dirty="0">
                <a:solidFill>
                  <a:srgbClr val="000000"/>
                </a:solidFill>
                <a:effectLst/>
                <a:latin typeface="Verdana" panose="020B0604030504040204" pitchFamily="34" charset="0"/>
                <a:ea typeface="Verdana" panose="020B0604030504040204" pitchFamily="34" charset="0"/>
                <a:cs typeface="Calibri" panose="020F0502020204030204" pitchFamily="34" charset="0"/>
              </a:rPr>
              <a:t>12.45 μm</a:t>
            </a:r>
            <a:endParaRPr lang="en-IN" sz="1400" dirty="0">
              <a:latin typeface="Verdana" panose="020B0604030504040204" pitchFamily="34" charset="0"/>
              <a:ea typeface="Verdana" panose="020B0604030504040204" pitchFamily="34" charset="0"/>
            </a:endParaRPr>
          </a:p>
        </p:txBody>
      </p:sp>
      <p:cxnSp>
        <p:nvCxnSpPr>
          <p:cNvPr id="28" name="Straight Arrow Connector 27">
            <a:extLst>
              <a:ext uri="{FF2B5EF4-FFF2-40B4-BE49-F238E27FC236}">
                <a16:creationId xmlns:a16="http://schemas.microsoft.com/office/drawing/2014/main" id="{76AB46FE-D208-C3F5-F7BE-EC68EC407D8F}"/>
              </a:ext>
            </a:extLst>
          </p:cNvPr>
          <p:cNvCxnSpPr>
            <a:cxnSpLocks/>
          </p:cNvCxnSpPr>
          <p:nvPr/>
        </p:nvCxnSpPr>
        <p:spPr>
          <a:xfrm>
            <a:off x="7267575" y="5343567"/>
            <a:ext cx="2286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C845C4B2-24D1-5836-3115-AFE3B5EA9AA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55028" y="3314700"/>
            <a:ext cx="2304000" cy="1737290"/>
          </a:xfrm>
          <a:prstGeom prst="rect">
            <a:avLst/>
          </a:prstGeom>
        </p:spPr>
      </p:pic>
      <p:cxnSp>
        <p:nvCxnSpPr>
          <p:cNvPr id="30" name="Straight Arrow Connector 29">
            <a:extLst>
              <a:ext uri="{FF2B5EF4-FFF2-40B4-BE49-F238E27FC236}">
                <a16:creationId xmlns:a16="http://schemas.microsoft.com/office/drawing/2014/main" id="{F8863E99-AFD1-F71D-5CD3-01A064252156}"/>
              </a:ext>
            </a:extLst>
          </p:cNvPr>
          <p:cNvCxnSpPr>
            <a:cxnSpLocks/>
          </p:cNvCxnSpPr>
          <p:nvPr/>
        </p:nvCxnSpPr>
        <p:spPr>
          <a:xfrm>
            <a:off x="10307028" y="5313604"/>
            <a:ext cx="0" cy="2616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04C764F-996F-6CCA-1402-0D70D60B7DB7}"/>
              </a:ext>
            </a:extLst>
          </p:cNvPr>
          <p:cNvSpPr txBox="1"/>
          <p:nvPr/>
        </p:nvSpPr>
        <p:spPr>
          <a:xfrm>
            <a:off x="9914075" y="5712614"/>
            <a:ext cx="1074253" cy="523220"/>
          </a:xfrm>
          <a:prstGeom prst="rect">
            <a:avLst/>
          </a:prstGeom>
          <a:noFill/>
        </p:spPr>
        <p:txBody>
          <a:bodyPr wrap="square">
            <a:spAutoFit/>
          </a:bodyPr>
          <a:lstStyle/>
          <a:p>
            <a:r>
              <a:rPr lang="en-IN" sz="1400" dirty="0">
                <a:latin typeface="Verdana" panose="020B0604030504040204" pitchFamily="34" charset="0"/>
                <a:ea typeface="Verdana" panose="020B0604030504040204" pitchFamily="34" charset="0"/>
              </a:rPr>
              <a:t>1150°C</a:t>
            </a:r>
          </a:p>
          <a:p>
            <a:r>
              <a:rPr lang="en-IN" sz="1400" kern="0" dirty="0">
                <a:solidFill>
                  <a:srgbClr val="000000"/>
                </a:solidFill>
                <a:latin typeface="Verdana" panose="020B0604030504040204" pitchFamily="34" charset="0"/>
                <a:ea typeface="Verdana" panose="020B0604030504040204" pitchFamily="34" charset="0"/>
                <a:cs typeface="Calibri" panose="020F0502020204030204" pitchFamily="34" charset="0"/>
              </a:rPr>
              <a:t>8</a:t>
            </a:r>
            <a:r>
              <a:rPr lang="en-IN" sz="1400" kern="0" dirty="0">
                <a:solidFill>
                  <a:srgbClr val="000000"/>
                </a:solidFill>
                <a:effectLst/>
                <a:latin typeface="Verdana" panose="020B0604030504040204" pitchFamily="34" charset="0"/>
                <a:ea typeface="Verdana" panose="020B0604030504040204" pitchFamily="34" charset="0"/>
                <a:cs typeface="Calibri" panose="020F0502020204030204" pitchFamily="34" charset="0"/>
              </a:rPr>
              <a:t>.82 μm</a:t>
            </a:r>
            <a:endParaRPr lang="en-IN" sz="1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987338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par>
                                <p:cTn id="41" presetID="10"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par>
                                <p:cTn id="52" presetID="10" presetClass="entr" presetSubtype="0" fill="hold"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500"/>
                                        <p:tgtEl>
                                          <p:spTgt spid="3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6" grpId="0"/>
      <p:bldP spid="27" grpId="0"/>
      <p:bldP spid="3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B52771-B28E-4509-164C-E00489C9107B}"/>
              </a:ext>
            </a:extLst>
          </p:cNvPr>
          <p:cNvSpPr/>
          <p:nvPr/>
        </p:nvSpPr>
        <p:spPr>
          <a:xfrm>
            <a:off x="367645" y="273377"/>
            <a:ext cx="11510128" cy="630653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2" descr="IIT Indore - Wikipedia">
            <a:extLst>
              <a:ext uri="{FF2B5EF4-FFF2-40B4-BE49-F238E27FC236}">
                <a16:creationId xmlns:a16="http://schemas.microsoft.com/office/drawing/2014/main" id="{9B7ED7D9-A913-A1A4-C3F8-BC9B9B3D08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2544" y="462260"/>
            <a:ext cx="865300" cy="93340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898871C-DA55-235C-6E5F-F9DAC556B453}"/>
              </a:ext>
            </a:extLst>
          </p:cNvPr>
          <p:cNvSpPr txBox="1"/>
          <p:nvPr/>
        </p:nvSpPr>
        <p:spPr>
          <a:xfrm>
            <a:off x="4625418" y="544240"/>
            <a:ext cx="2941163" cy="769441"/>
          </a:xfrm>
          <a:prstGeom prst="rect">
            <a:avLst/>
          </a:prstGeom>
          <a:noFill/>
        </p:spPr>
        <p:txBody>
          <a:bodyPr wrap="square" rtlCol="0">
            <a:spAutoFit/>
          </a:bodyPr>
          <a:lstStyle/>
          <a:p>
            <a:r>
              <a:rPr lang="en-US" sz="4400" b="1" dirty="0">
                <a:latin typeface="Roboto" panose="02000000000000000000" pitchFamily="2" charset="0"/>
                <a:ea typeface="Roboto" panose="02000000000000000000" pitchFamily="2" charset="0"/>
                <a:cs typeface="Roboto" panose="02000000000000000000" pitchFamily="2" charset="0"/>
              </a:rPr>
              <a:t>316L Steel</a:t>
            </a:r>
            <a:endParaRPr lang="en-IN" sz="4400" b="1" dirty="0">
              <a:latin typeface="Roboto" panose="02000000000000000000" pitchFamily="2" charset="0"/>
              <a:ea typeface="Roboto" panose="02000000000000000000" pitchFamily="2" charset="0"/>
              <a:cs typeface="Roboto" panose="02000000000000000000" pitchFamily="2" charset="0"/>
            </a:endParaRPr>
          </a:p>
        </p:txBody>
      </p:sp>
      <p:sp>
        <p:nvSpPr>
          <p:cNvPr id="5" name="Rectangle 4">
            <a:extLst>
              <a:ext uri="{FF2B5EF4-FFF2-40B4-BE49-F238E27FC236}">
                <a16:creationId xmlns:a16="http://schemas.microsoft.com/office/drawing/2014/main" id="{E6B2C951-30D5-87AB-28B1-3D934CA1BB21}"/>
              </a:ext>
            </a:extLst>
          </p:cNvPr>
          <p:cNvSpPr/>
          <p:nvPr/>
        </p:nvSpPr>
        <p:spPr>
          <a:xfrm>
            <a:off x="4628561" y="556181"/>
            <a:ext cx="2941163" cy="735291"/>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 name="Group 10">
            <a:extLst>
              <a:ext uri="{FF2B5EF4-FFF2-40B4-BE49-F238E27FC236}">
                <a16:creationId xmlns:a16="http://schemas.microsoft.com/office/drawing/2014/main" id="{E020591C-D945-594F-45D9-4C52E4544A19}"/>
              </a:ext>
            </a:extLst>
          </p:cNvPr>
          <p:cNvGrpSpPr/>
          <p:nvPr/>
        </p:nvGrpSpPr>
        <p:grpSpPr>
          <a:xfrm>
            <a:off x="722721" y="1605912"/>
            <a:ext cx="6469931" cy="1763422"/>
            <a:chOff x="722721" y="1605912"/>
            <a:chExt cx="6469931" cy="1763422"/>
          </a:xfrm>
        </p:grpSpPr>
        <p:sp>
          <p:nvSpPr>
            <p:cNvPr id="6" name="TextBox 5">
              <a:extLst>
                <a:ext uri="{FF2B5EF4-FFF2-40B4-BE49-F238E27FC236}">
                  <a16:creationId xmlns:a16="http://schemas.microsoft.com/office/drawing/2014/main" id="{472BD836-0AB2-17C1-47F9-934F6A3EC111}"/>
                </a:ext>
              </a:extLst>
            </p:cNvPr>
            <p:cNvSpPr txBox="1"/>
            <p:nvPr/>
          </p:nvSpPr>
          <p:spPr>
            <a:xfrm>
              <a:off x="722721" y="1605912"/>
              <a:ext cx="3902697" cy="430887"/>
            </a:xfrm>
            <a:prstGeom prst="rect">
              <a:avLst/>
            </a:prstGeom>
            <a:noFill/>
          </p:spPr>
          <p:txBody>
            <a:bodyPr wrap="square" rtlCol="0">
              <a:spAutoFit/>
            </a:bodyPr>
            <a:lstStyle/>
            <a:p>
              <a:pPr marL="285750" indent="-285750">
                <a:buFont typeface="Arial" panose="020B0604020202020204" pitchFamily="34" charset="0"/>
                <a:buChar char="•"/>
              </a:pPr>
              <a:r>
                <a:rPr lang="en-US" sz="2200" b="1" dirty="0">
                  <a:latin typeface="Verdana" panose="020B0604030504040204" pitchFamily="34" charset="0"/>
                  <a:ea typeface="Verdana" panose="020B0604030504040204" pitchFamily="34" charset="0"/>
                </a:rPr>
                <a:t>Characteristics:</a:t>
              </a:r>
              <a:endParaRPr lang="en-IN" sz="2200" b="1" dirty="0">
                <a:latin typeface="Verdana" panose="020B0604030504040204" pitchFamily="34" charset="0"/>
                <a:ea typeface="Verdana" panose="020B0604030504040204" pitchFamily="34" charset="0"/>
              </a:endParaRPr>
            </a:p>
          </p:txBody>
        </p:sp>
        <p:sp>
          <p:nvSpPr>
            <p:cNvPr id="7" name="TextBox 6">
              <a:extLst>
                <a:ext uri="{FF2B5EF4-FFF2-40B4-BE49-F238E27FC236}">
                  <a16:creationId xmlns:a16="http://schemas.microsoft.com/office/drawing/2014/main" id="{33B774D6-D72B-0308-6E90-92ECF65B84D6}"/>
                </a:ext>
              </a:extLst>
            </p:cNvPr>
            <p:cNvSpPr txBox="1"/>
            <p:nvPr/>
          </p:nvSpPr>
          <p:spPr>
            <a:xfrm>
              <a:off x="1395167" y="2045895"/>
              <a:ext cx="5797485" cy="1323439"/>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latin typeface="Verdana" panose="020B0604030504040204" pitchFamily="34" charset="0"/>
                  <a:ea typeface="Verdana" panose="020B0604030504040204" pitchFamily="34" charset="0"/>
                </a:rPr>
                <a:t>High Creep Resistance</a:t>
              </a:r>
            </a:p>
            <a:p>
              <a:pPr marL="285750" indent="-285750">
                <a:buFont typeface="Wingdings" panose="05000000000000000000" pitchFamily="2" charset="2"/>
                <a:buChar char="Ø"/>
              </a:pPr>
              <a:r>
                <a:rPr lang="en-US" sz="2000" dirty="0">
                  <a:latin typeface="Verdana" panose="020B0604030504040204" pitchFamily="34" charset="0"/>
                  <a:ea typeface="Verdana" panose="020B0604030504040204" pitchFamily="34" charset="0"/>
                </a:rPr>
                <a:t>Excellent Formability</a:t>
              </a:r>
            </a:p>
            <a:p>
              <a:pPr marL="285750" indent="-285750">
                <a:buFont typeface="Wingdings" panose="05000000000000000000" pitchFamily="2" charset="2"/>
                <a:buChar char="Ø"/>
              </a:pPr>
              <a:r>
                <a:rPr lang="en-US" sz="2000" dirty="0">
                  <a:latin typeface="Verdana" panose="020B0604030504040204" pitchFamily="34" charset="0"/>
                  <a:ea typeface="Verdana" panose="020B0604030504040204" pitchFamily="34" charset="0"/>
                </a:rPr>
                <a:t>Corrosion Resistance</a:t>
              </a:r>
            </a:p>
            <a:p>
              <a:pPr marL="285750" indent="-285750">
                <a:buFont typeface="Wingdings" panose="05000000000000000000" pitchFamily="2" charset="2"/>
                <a:buChar char="Ø"/>
              </a:pPr>
              <a:r>
                <a:rPr lang="en-US" sz="2000" dirty="0">
                  <a:latin typeface="Verdana" panose="020B0604030504040204" pitchFamily="34" charset="0"/>
                  <a:ea typeface="Verdana" panose="020B0604030504040204" pitchFamily="34" charset="0"/>
                </a:rPr>
                <a:t>High Temperature Tensile strength </a:t>
              </a:r>
              <a:endParaRPr lang="en-IN" sz="2000" dirty="0">
                <a:latin typeface="Verdana" panose="020B0604030504040204" pitchFamily="34" charset="0"/>
                <a:ea typeface="Verdana" panose="020B0604030504040204" pitchFamily="34" charset="0"/>
              </a:endParaRPr>
            </a:p>
          </p:txBody>
        </p:sp>
      </p:grpSp>
      <p:grpSp>
        <p:nvGrpSpPr>
          <p:cNvPr id="13" name="Group 12">
            <a:extLst>
              <a:ext uri="{FF2B5EF4-FFF2-40B4-BE49-F238E27FC236}">
                <a16:creationId xmlns:a16="http://schemas.microsoft.com/office/drawing/2014/main" id="{E978B112-A177-1C68-8362-977D2F57B96B}"/>
              </a:ext>
            </a:extLst>
          </p:cNvPr>
          <p:cNvGrpSpPr/>
          <p:nvPr/>
        </p:nvGrpSpPr>
        <p:grpSpPr>
          <a:xfrm>
            <a:off x="722720" y="3636725"/>
            <a:ext cx="6469931" cy="2386551"/>
            <a:chOff x="722720" y="3636725"/>
            <a:chExt cx="6469931" cy="2386551"/>
          </a:xfrm>
        </p:grpSpPr>
        <p:sp>
          <p:nvSpPr>
            <p:cNvPr id="8" name="TextBox 7">
              <a:extLst>
                <a:ext uri="{FF2B5EF4-FFF2-40B4-BE49-F238E27FC236}">
                  <a16:creationId xmlns:a16="http://schemas.microsoft.com/office/drawing/2014/main" id="{F81BA887-3CCD-C279-3863-2321DCD1FF79}"/>
                </a:ext>
              </a:extLst>
            </p:cNvPr>
            <p:cNvSpPr txBox="1"/>
            <p:nvPr/>
          </p:nvSpPr>
          <p:spPr>
            <a:xfrm>
              <a:off x="722720" y="3636725"/>
              <a:ext cx="3902697" cy="430887"/>
            </a:xfrm>
            <a:prstGeom prst="rect">
              <a:avLst/>
            </a:prstGeom>
            <a:noFill/>
          </p:spPr>
          <p:txBody>
            <a:bodyPr wrap="square" rtlCol="0">
              <a:spAutoFit/>
            </a:bodyPr>
            <a:lstStyle/>
            <a:p>
              <a:pPr marL="285750" indent="-285750">
                <a:buFont typeface="Arial" panose="020B0604020202020204" pitchFamily="34" charset="0"/>
                <a:buChar char="•"/>
              </a:pPr>
              <a:r>
                <a:rPr lang="en-US" sz="2200" b="1" dirty="0">
                  <a:latin typeface="Verdana" panose="020B0604030504040204" pitchFamily="34" charset="0"/>
                  <a:ea typeface="Verdana" panose="020B0604030504040204" pitchFamily="34" charset="0"/>
                </a:rPr>
                <a:t>Applications:</a:t>
              </a:r>
              <a:endParaRPr lang="en-IN" sz="2200" b="1" dirty="0">
                <a:latin typeface="Verdana" panose="020B0604030504040204" pitchFamily="34" charset="0"/>
                <a:ea typeface="Verdana" panose="020B0604030504040204" pitchFamily="34" charset="0"/>
              </a:endParaRPr>
            </a:p>
          </p:txBody>
        </p:sp>
        <p:sp>
          <p:nvSpPr>
            <p:cNvPr id="9" name="TextBox 8">
              <a:extLst>
                <a:ext uri="{FF2B5EF4-FFF2-40B4-BE49-F238E27FC236}">
                  <a16:creationId xmlns:a16="http://schemas.microsoft.com/office/drawing/2014/main" id="{C864CA25-66E8-BF81-3177-D36606EC84E1}"/>
                </a:ext>
              </a:extLst>
            </p:cNvPr>
            <p:cNvSpPr txBox="1"/>
            <p:nvPr/>
          </p:nvSpPr>
          <p:spPr>
            <a:xfrm>
              <a:off x="1395166" y="4084284"/>
              <a:ext cx="5797485" cy="1938992"/>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latin typeface="Verdana" panose="020B0604030504040204" pitchFamily="34" charset="0"/>
                  <a:ea typeface="Verdana" panose="020B0604030504040204" pitchFamily="34" charset="0"/>
                </a:rPr>
                <a:t>Chemical Industry</a:t>
              </a:r>
            </a:p>
            <a:p>
              <a:pPr marL="285750" indent="-285750">
                <a:buFont typeface="Wingdings" panose="05000000000000000000" pitchFamily="2" charset="2"/>
                <a:buChar char="Ø"/>
              </a:pPr>
              <a:r>
                <a:rPr lang="en-US" sz="2000" dirty="0">
                  <a:latin typeface="Verdana" panose="020B0604030504040204" pitchFamily="34" charset="0"/>
                  <a:ea typeface="Verdana" panose="020B0604030504040204" pitchFamily="34" charset="0"/>
                </a:rPr>
                <a:t>Petroleum Refining Equipment</a:t>
              </a:r>
            </a:p>
            <a:p>
              <a:pPr marL="285750" indent="-285750">
                <a:buFont typeface="Wingdings" panose="05000000000000000000" pitchFamily="2" charset="2"/>
                <a:buChar char="Ø"/>
              </a:pPr>
              <a:r>
                <a:rPr lang="en-US" sz="2000" dirty="0">
                  <a:latin typeface="Verdana" panose="020B0604030504040204" pitchFamily="34" charset="0"/>
                  <a:ea typeface="Verdana" panose="020B0604030504040204" pitchFamily="34" charset="0"/>
                </a:rPr>
                <a:t>Heat Exchanger Tubes</a:t>
              </a:r>
            </a:p>
            <a:p>
              <a:pPr marL="285750" indent="-285750">
                <a:buFont typeface="Wingdings" panose="05000000000000000000" pitchFamily="2" charset="2"/>
                <a:buChar char="Ø"/>
              </a:pPr>
              <a:r>
                <a:rPr lang="en-US" sz="2000" dirty="0">
                  <a:latin typeface="Verdana" panose="020B0604030504040204" pitchFamily="34" charset="0"/>
                  <a:ea typeface="Verdana" panose="020B0604030504040204" pitchFamily="34" charset="0"/>
                </a:rPr>
                <a:t>Evaporators</a:t>
              </a:r>
            </a:p>
            <a:p>
              <a:pPr marL="285750" indent="-285750">
                <a:buFont typeface="Wingdings" panose="05000000000000000000" pitchFamily="2" charset="2"/>
                <a:buChar char="Ø"/>
              </a:pPr>
              <a:r>
                <a:rPr lang="en-US" sz="2000" dirty="0">
                  <a:latin typeface="Verdana" panose="020B0604030504040204" pitchFamily="34" charset="0"/>
                  <a:ea typeface="Verdana" panose="020B0604030504040204" pitchFamily="34" charset="0"/>
                </a:rPr>
                <a:t>Marine Applications</a:t>
              </a:r>
            </a:p>
            <a:p>
              <a:pPr marL="285750" indent="-285750">
                <a:buFont typeface="Wingdings" panose="05000000000000000000" pitchFamily="2" charset="2"/>
                <a:buChar char="Ø"/>
              </a:pPr>
              <a:r>
                <a:rPr lang="en-US" sz="2000" dirty="0">
                  <a:latin typeface="Verdana" panose="020B0604030504040204" pitchFamily="34" charset="0"/>
                  <a:ea typeface="Verdana" panose="020B0604030504040204" pitchFamily="34" charset="0"/>
                </a:rPr>
                <a:t>Automotive and Aerospace</a:t>
              </a:r>
            </a:p>
          </p:txBody>
        </p:sp>
      </p:grpSp>
      <p:sp>
        <p:nvSpPr>
          <p:cNvPr id="10" name="TextBox 9">
            <a:extLst>
              <a:ext uri="{FF2B5EF4-FFF2-40B4-BE49-F238E27FC236}">
                <a16:creationId xmlns:a16="http://schemas.microsoft.com/office/drawing/2014/main" id="{CAFFE214-AB4B-337B-563B-3D657366F041}"/>
              </a:ext>
            </a:extLst>
          </p:cNvPr>
          <p:cNvSpPr txBox="1"/>
          <p:nvPr/>
        </p:nvSpPr>
        <p:spPr>
          <a:xfrm>
            <a:off x="367645" y="6235342"/>
            <a:ext cx="6094428" cy="338554"/>
          </a:xfrm>
          <a:prstGeom prst="rect">
            <a:avLst/>
          </a:prstGeom>
          <a:noFill/>
        </p:spPr>
        <p:txBody>
          <a:bodyPr wrap="square">
            <a:spAutoFit/>
          </a:bodyPr>
          <a:lstStyle/>
          <a:p>
            <a:r>
              <a:rPr lang="en-IN" sz="1600" i="1" dirty="0"/>
              <a:t>https://www.lenntech.com/stainless-steel-316l.htm</a:t>
            </a:r>
          </a:p>
        </p:txBody>
      </p:sp>
      <p:sp>
        <p:nvSpPr>
          <p:cNvPr id="12" name="AutoShape 4" descr="A detailed image showcasing a real-life application of 316L stainless steel in a chemical processing plant. The scene should include a large industrial tank and piping system, all made of shiny, corrosion-resistant 316L steel. The environment should have safety signs, control panels, and valves to emphasize its use in handling corrosive chemicals. The background could feature additional equipment like heat exchangers and pumps. The overall setting should convey a clean, sterile, and high-tech industrial environment.">
            <a:extLst>
              <a:ext uri="{FF2B5EF4-FFF2-40B4-BE49-F238E27FC236}">
                <a16:creationId xmlns:a16="http://schemas.microsoft.com/office/drawing/2014/main" id="{365BB233-8D5F-D147-9AE6-C31B61F9D24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302434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63E7B-9C71-E4DA-73DB-895F208A104D}"/>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4ECD58A5-6B79-3D38-C782-F0472D5DC0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104" y="2507226"/>
            <a:ext cx="3651912" cy="2564156"/>
          </a:xfrm>
          <a:prstGeom prst="rect">
            <a:avLst/>
          </a:prstGeom>
        </p:spPr>
      </p:pic>
      <p:sp>
        <p:nvSpPr>
          <p:cNvPr id="4" name="Rectangle 3">
            <a:extLst>
              <a:ext uri="{FF2B5EF4-FFF2-40B4-BE49-F238E27FC236}">
                <a16:creationId xmlns:a16="http://schemas.microsoft.com/office/drawing/2014/main" id="{DC8A150F-19FC-03A3-9F4F-6D891D5B775E}"/>
              </a:ext>
            </a:extLst>
          </p:cNvPr>
          <p:cNvSpPr/>
          <p:nvPr/>
        </p:nvSpPr>
        <p:spPr>
          <a:xfrm>
            <a:off x="367645" y="273377"/>
            <a:ext cx="11510128" cy="630653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18AC3D71-CD07-CF1E-4D21-90A137FA0162}"/>
              </a:ext>
            </a:extLst>
          </p:cNvPr>
          <p:cNvSpPr txBox="1"/>
          <p:nvPr/>
        </p:nvSpPr>
        <p:spPr>
          <a:xfrm>
            <a:off x="4948474" y="605090"/>
            <a:ext cx="2348469" cy="769441"/>
          </a:xfrm>
          <a:prstGeom prst="rect">
            <a:avLst/>
          </a:prstGeom>
          <a:noFill/>
        </p:spPr>
        <p:txBody>
          <a:bodyPr wrap="square" rtlCol="0">
            <a:spAutoFit/>
          </a:bodyPr>
          <a:lstStyle/>
          <a:p>
            <a:r>
              <a:rPr lang="en-IN" sz="4400" b="1" dirty="0">
                <a:latin typeface="Roboto" panose="02000000000000000000" pitchFamily="2" charset="0"/>
                <a:ea typeface="Roboto" panose="02000000000000000000" pitchFamily="2" charset="0"/>
                <a:cs typeface="Roboto" panose="02000000000000000000" pitchFamily="2" charset="0"/>
              </a:rPr>
              <a:t>Analysis</a:t>
            </a:r>
          </a:p>
        </p:txBody>
      </p:sp>
      <p:sp>
        <p:nvSpPr>
          <p:cNvPr id="3" name="Rectangle 2">
            <a:extLst>
              <a:ext uri="{FF2B5EF4-FFF2-40B4-BE49-F238E27FC236}">
                <a16:creationId xmlns:a16="http://schemas.microsoft.com/office/drawing/2014/main" id="{EEC8496A-AAA4-7FD9-70DE-529A6AA7B529}"/>
              </a:ext>
            </a:extLst>
          </p:cNvPr>
          <p:cNvSpPr/>
          <p:nvPr/>
        </p:nvSpPr>
        <p:spPr>
          <a:xfrm>
            <a:off x="4921766" y="622166"/>
            <a:ext cx="2348468" cy="735291"/>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2" descr="IIT Indore - Wikipedia">
            <a:extLst>
              <a:ext uri="{FF2B5EF4-FFF2-40B4-BE49-F238E27FC236}">
                <a16:creationId xmlns:a16="http://schemas.microsoft.com/office/drawing/2014/main" id="{606C123F-5CC9-46F1-4A7A-488E4F94CF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12544" y="462260"/>
            <a:ext cx="865300" cy="9334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4287C22-3774-0E89-D4C1-80EB65B63529}"/>
              </a:ext>
            </a:extLst>
          </p:cNvPr>
          <p:cNvSpPr txBox="1"/>
          <p:nvPr/>
        </p:nvSpPr>
        <p:spPr>
          <a:xfrm>
            <a:off x="662919" y="1544396"/>
            <a:ext cx="10582275" cy="400110"/>
          </a:xfrm>
          <a:prstGeom prst="rect">
            <a:avLst/>
          </a:prstGeom>
          <a:noFill/>
        </p:spPr>
        <p:txBody>
          <a:bodyPr wrap="square" rtlCol="0">
            <a:spAutoFit/>
          </a:bodyPr>
          <a:lstStyle/>
          <a:p>
            <a:pPr marL="342900" indent="-342900">
              <a:buFont typeface="Arial" panose="020B0604020202020204" pitchFamily="34" charset="0"/>
              <a:buChar char="•"/>
            </a:pPr>
            <a:r>
              <a:rPr lang="en-IN" sz="2000" b="1" dirty="0">
                <a:latin typeface="Verdana" panose="020B0604030504040204" pitchFamily="34" charset="0"/>
                <a:ea typeface="Verdana" panose="020B0604030504040204" pitchFamily="34" charset="0"/>
              </a:rPr>
              <a:t>Peak Shift vs Temperature</a:t>
            </a:r>
          </a:p>
        </p:txBody>
      </p:sp>
      <p:graphicFrame>
        <p:nvGraphicFramePr>
          <p:cNvPr id="12" name="Chart 11">
            <a:extLst>
              <a:ext uri="{FF2B5EF4-FFF2-40B4-BE49-F238E27FC236}">
                <a16:creationId xmlns:a16="http://schemas.microsoft.com/office/drawing/2014/main" id="{39F02729-95AA-8582-6C8F-66BA11F70654}"/>
              </a:ext>
            </a:extLst>
          </p:cNvPr>
          <p:cNvGraphicFramePr/>
          <p:nvPr>
            <p:extLst>
              <p:ext uri="{D42A27DB-BD31-4B8C-83A1-F6EECF244321}">
                <p14:modId xmlns:p14="http://schemas.microsoft.com/office/powerpoint/2010/main" val="2747512716"/>
              </p:ext>
            </p:extLst>
          </p:nvPr>
        </p:nvGraphicFramePr>
        <p:xfrm>
          <a:off x="4948474" y="2271252"/>
          <a:ext cx="5955500" cy="3493524"/>
        </p:xfrm>
        <a:graphic>
          <a:graphicData uri="http://schemas.openxmlformats.org/drawingml/2006/chart">
            <c:chart xmlns:c="http://schemas.openxmlformats.org/drawingml/2006/chart" xmlns:r="http://schemas.openxmlformats.org/officeDocument/2006/relationships" r:id="rId5"/>
          </a:graphicData>
        </a:graphic>
      </p:graphicFrame>
      <p:sp>
        <p:nvSpPr>
          <p:cNvPr id="13" name="TextBox 12">
            <a:extLst>
              <a:ext uri="{FF2B5EF4-FFF2-40B4-BE49-F238E27FC236}">
                <a16:creationId xmlns:a16="http://schemas.microsoft.com/office/drawing/2014/main" id="{F4AE47D3-BAAB-143F-B4A5-0EE41681A111}"/>
              </a:ext>
            </a:extLst>
          </p:cNvPr>
          <p:cNvSpPr txBox="1"/>
          <p:nvPr/>
        </p:nvSpPr>
        <p:spPr>
          <a:xfrm>
            <a:off x="7374194" y="5883578"/>
            <a:ext cx="1238864" cy="369332"/>
          </a:xfrm>
          <a:prstGeom prst="rect">
            <a:avLst/>
          </a:prstGeom>
          <a:noFill/>
        </p:spPr>
        <p:txBody>
          <a:bodyPr wrap="square" rtlCol="0">
            <a:spAutoFit/>
          </a:bodyPr>
          <a:lstStyle/>
          <a:p>
            <a:r>
              <a:rPr lang="en-IN" b="1" dirty="0"/>
              <a:t>(111) Peak</a:t>
            </a:r>
          </a:p>
        </p:txBody>
      </p:sp>
    </p:spTree>
    <p:extLst>
      <p:ext uri="{BB962C8B-B14F-4D97-AF65-F5344CB8AC3E}">
        <p14:creationId xmlns:p14="http://schemas.microsoft.com/office/powerpoint/2010/main" val="26021900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8491C-A827-CF68-00EA-8A9FB069FCDA}"/>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0AC2F45F-2DA2-BA9F-0F23-C09FEC141E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104" y="2507226"/>
            <a:ext cx="3651912" cy="2564156"/>
          </a:xfrm>
          <a:prstGeom prst="rect">
            <a:avLst/>
          </a:prstGeom>
        </p:spPr>
      </p:pic>
      <p:sp>
        <p:nvSpPr>
          <p:cNvPr id="4" name="Rectangle 3">
            <a:extLst>
              <a:ext uri="{FF2B5EF4-FFF2-40B4-BE49-F238E27FC236}">
                <a16:creationId xmlns:a16="http://schemas.microsoft.com/office/drawing/2014/main" id="{404E880A-F678-E597-0550-BAE0EB76EE46}"/>
              </a:ext>
            </a:extLst>
          </p:cNvPr>
          <p:cNvSpPr/>
          <p:nvPr/>
        </p:nvSpPr>
        <p:spPr>
          <a:xfrm>
            <a:off x="367645" y="273377"/>
            <a:ext cx="11510128" cy="630653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2AE9717A-E860-1389-C46B-02C1CF9078FA}"/>
              </a:ext>
            </a:extLst>
          </p:cNvPr>
          <p:cNvSpPr txBox="1"/>
          <p:nvPr/>
        </p:nvSpPr>
        <p:spPr>
          <a:xfrm>
            <a:off x="4948474" y="605090"/>
            <a:ext cx="2348469" cy="769441"/>
          </a:xfrm>
          <a:prstGeom prst="rect">
            <a:avLst/>
          </a:prstGeom>
          <a:noFill/>
        </p:spPr>
        <p:txBody>
          <a:bodyPr wrap="square" rtlCol="0">
            <a:spAutoFit/>
          </a:bodyPr>
          <a:lstStyle/>
          <a:p>
            <a:r>
              <a:rPr lang="en-IN" sz="4400" b="1" dirty="0">
                <a:latin typeface="Roboto" panose="02000000000000000000" pitchFamily="2" charset="0"/>
                <a:ea typeface="Roboto" panose="02000000000000000000" pitchFamily="2" charset="0"/>
                <a:cs typeface="Roboto" panose="02000000000000000000" pitchFamily="2" charset="0"/>
              </a:rPr>
              <a:t>Analysis</a:t>
            </a:r>
          </a:p>
        </p:txBody>
      </p:sp>
      <p:sp>
        <p:nvSpPr>
          <p:cNvPr id="3" name="Rectangle 2">
            <a:extLst>
              <a:ext uri="{FF2B5EF4-FFF2-40B4-BE49-F238E27FC236}">
                <a16:creationId xmlns:a16="http://schemas.microsoft.com/office/drawing/2014/main" id="{BC05DBA7-1D11-ADC7-E49B-6BDFA0AB60AC}"/>
              </a:ext>
            </a:extLst>
          </p:cNvPr>
          <p:cNvSpPr/>
          <p:nvPr/>
        </p:nvSpPr>
        <p:spPr>
          <a:xfrm>
            <a:off x="4921766" y="622166"/>
            <a:ext cx="2348468" cy="735291"/>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2" descr="IIT Indore - Wikipedia">
            <a:extLst>
              <a:ext uri="{FF2B5EF4-FFF2-40B4-BE49-F238E27FC236}">
                <a16:creationId xmlns:a16="http://schemas.microsoft.com/office/drawing/2014/main" id="{8E0101D6-3EE6-7AC8-785B-58782B3637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12544" y="462260"/>
            <a:ext cx="865300" cy="9334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9A5E2B3-599E-71CD-7713-8444E3EDD427}"/>
              </a:ext>
            </a:extLst>
          </p:cNvPr>
          <p:cNvSpPr txBox="1"/>
          <p:nvPr/>
        </p:nvSpPr>
        <p:spPr>
          <a:xfrm>
            <a:off x="662919" y="1544396"/>
            <a:ext cx="10582275" cy="400110"/>
          </a:xfrm>
          <a:prstGeom prst="rect">
            <a:avLst/>
          </a:prstGeom>
          <a:noFill/>
        </p:spPr>
        <p:txBody>
          <a:bodyPr wrap="square" rtlCol="0">
            <a:spAutoFit/>
          </a:bodyPr>
          <a:lstStyle/>
          <a:p>
            <a:pPr marL="342900" indent="-342900">
              <a:buFont typeface="Arial" panose="020B0604020202020204" pitchFamily="34" charset="0"/>
              <a:buChar char="•"/>
            </a:pPr>
            <a:r>
              <a:rPr lang="en-IN" sz="2000" b="1" dirty="0">
                <a:latin typeface="Verdana" panose="020B0604030504040204" pitchFamily="34" charset="0"/>
                <a:ea typeface="Verdana" panose="020B0604030504040204" pitchFamily="34" charset="0"/>
              </a:rPr>
              <a:t>Peak Shift vs Temperature</a:t>
            </a:r>
          </a:p>
        </p:txBody>
      </p:sp>
      <p:sp>
        <p:nvSpPr>
          <p:cNvPr id="13" name="TextBox 12">
            <a:extLst>
              <a:ext uri="{FF2B5EF4-FFF2-40B4-BE49-F238E27FC236}">
                <a16:creationId xmlns:a16="http://schemas.microsoft.com/office/drawing/2014/main" id="{4826CA12-6A6A-157C-C3AE-8D48F0C3CA0C}"/>
              </a:ext>
            </a:extLst>
          </p:cNvPr>
          <p:cNvSpPr txBox="1"/>
          <p:nvPr/>
        </p:nvSpPr>
        <p:spPr>
          <a:xfrm>
            <a:off x="7374194" y="5883578"/>
            <a:ext cx="1238864" cy="369332"/>
          </a:xfrm>
          <a:prstGeom prst="rect">
            <a:avLst/>
          </a:prstGeom>
          <a:noFill/>
        </p:spPr>
        <p:txBody>
          <a:bodyPr wrap="square" rtlCol="0">
            <a:spAutoFit/>
          </a:bodyPr>
          <a:lstStyle/>
          <a:p>
            <a:r>
              <a:rPr lang="en-IN" b="1" dirty="0"/>
              <a:t>(200) Peak</a:t>
            </a:r>
          </a:p>
        </p:txBody>
      </p:sp>
      <p:graphicFrame>
        <p:nvGraphicFramePr>
          <p:cNvPr id="8" name="Chart 7">
            <a:extLst>
              <a:ext uri="{FF2B5EF4-FFF2-40B4-BE49-F238E27FC236}">
                <a16:creationId xmlns:a16="http://schemas.microsoft.com/office/drawing/2014/main" id="{33C6F99F-2D3C-8102-8AB4-920549F1ED93}"/>
              </a:ext>
            </a:extLst>
          </p:cNvPr>
          <p:cNvGraphicFramePr/>
          <p:nvPr>
            <p:extLst>
              <p:ext uri="{D42A27DB-BD31-4B8C-83A1-F6EECF244321}">
                <p14:modId xmlns:p14="http://schemas.microsoft.com/office/powerpoint/2010/main" val="1711862042"/>
              </p:ext>
            </p:extLst>
          </p:nvPr>
        </p:nvGraphicFramePr>
        <p:xfrm>
          <a:off x="4836966" y="2131445"/>
          <a:ext cx="5975577" cy="375213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1746221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8B60A-CBFE-4EF8-5B8F-3C8EC4363387}"/>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4753AECB-6F87-49AA-5D0E-B2B7032CF1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104" y="2507226"/>
            <a:ext cx="3651912" cy="2564156"/>
          </a:xfrm>
          <a:prstGeom prst="rect">
            <a:avLst/>
          </a:prstGeom>
        </p:spPr>
      </p:pic>
      <p:sp>
        <p:nvSpPr>
          <p:cNvPr id="4" name="Rectangle 3">
            <a:extLst>
              <a:ext uri="{FF2B5EF4-FFF2-40B4-BE49-F238E27FC236}">
                <a16:creationId xmlns:a16="http://schemas.microsoft.com/office/drawing/2014/main" id="{71ADA246-38B4-68E1-813D-8339388FD1E7}"/>
              </a:ext>
            </a:extLst>
          </p:cNvPr>
          <p:cNvSpPr/>
          <p:nvPr/>
        </p:nvSpPr>
        <p:spPr>
          <a:xfrm>
            <a:off x="367645" y="273377"/>
            <a:ext cx="11510128" cy="630653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5479265B-DA3C-2E8E-CD31-9AA784627FA6}"/>
              </a:ext>
            </a:extLst>
          </p:cNvPr>
          <p:cNvSpPr txBox="1"/>
          <p:nvPr/>
        </p:nvSpPr>
        <p:spPr>
          <a:xfrm>
            <a:off x="4948474" y="605090"/>
            <a:ext cx="2348469" cy="769441"/>
          </a:xfrm>
          <a:prstGeom prst="rect">
            <a:avLst/>
          </a:prstGeom>
          <a:noFill/>
        </p:spPr>
        <p:txBody>
          <a:bodyPr wrap="square" rtlCol="0">
            <a:spAutoFit/>
          </a:bodyPr>
          <a:lstStyle/>
          <a:p>
            <a:r>
              <a:rPr lang="en-IN" sz="4400" b="1" dirty="0">
                <a:latin typeface="Roboto" panose="02000000000000000000" pitchFamily="2" charset="0"/>
                <a:ea typeface="Roboto" panose="02000000000000000000" pitchFamily="2" charset="0"/>
                <a:cs typeface="Roboto" panose="02000000000000000000" pitchFamily="2" charset="0"/>
              </a:rPr>
              <a:t>Analysis</a:t>
            </a:r>
          </a:p>
        </p:txBody>
      </p:sp>
      <p:sp>
        <p:nvSpPr>
          <p:cNvPr id="3" name="Rectangle 2">
            <a:extLst>
              <a:ext uri="{FF2B5EF4-FFF2-40B4-BE49-F238E27FC236}">
                <a16:creationId xmlns:a16="http://schemas.microsoft.com/office/drawing/2014/main" id="{A23A35DA-75F1-E9B0-4F73-59117E77335F}"/>
              </a:ext>
            </a:extLst>
          </p:cNvPr>
          <p:cNvSpPr/>
          <p:nvPr/>
        </p:nvSpPr>
        <p:spPr>
          <a:xfrm>
            <a:off x="4921766" y="622166"/>
            <a:ext cx="2348468" cy="735291"/>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2" descr="IIT Indore - Wikipedia">
            <a:extLst>
              <a:ext uri="{FF2B5EF4-FFF2-40B4-BE49-F238E27FC236}">
                <a16:creationId xmlns:a16="http://schemas.microsoft.com/office/drawing/2014/main" id="{148B59DA-AAAA-E86D-3141-D693557F58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12544" y="462260"/>
            <a:ext cx="865300" cy="9334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54C2840-53D6-9F56-C4B1-79D9B45EBE7D}"/>
              </a:ext>
            </a:extLst>
          </p:cNvPr>
          <p:cNvSpPr txBox="1"/>
          <p:nvPr/>
        </p:nvSpPr>
        <p:spPr>
          <a:xfrm>
            <a:off x="662919" y="1544396"/>
            <a:ext cx="10582275" cy="400110"/>
          </a:xfrm>
          <a:prstGeom prst="rect">
            <a:avLst/>
          </a:prstGeom>
          <a:noFill/>
        </p:spPr>
        <p:txBody>
          <a:bodyPr wrap="square" rtlCol="0">
            <a:spAutoFit/>
          </a:bodyPr>
          <a:lstStyle/>
          <a:p>
            <a:pPr marL="342900" indent="-342900">
              <a:buFont typeface="Arial" panose="020B0604020202020204" pitchFamily="34" charset="0"/>
              <a:buChar char="•"/>
            </a:pPr>
            <a:r>
              <a:rPr lang="en-IN" sz="2000" b="1" dirty="0">
                <a:latin typeface="Verdana" panose="020B0604030504040204" pitchFamily="34" charset="0"/>
                <a:ea typeface="Verdana" panose="020B0604030504040204" pitchFamily="34" charset="0"/>
              </a:rPr>
              <a:t>Peak Shift vs Temperature</a:t>
            </a:r>
          </a:p>
        </p:txBody>
      </p:sp>
      <p:sp>
        <p:nvSpPr>
          <p:cNvPr id="13" name="TextBox 12">
            <a:extLst>
              <a:ext uri="{FF2B5EF4-FFF2-40B4-BE49-F238E27FC236}">
                <a16:creationId xmlns:a16="http://schemas.microsoft.com/office/drawing/2014/main" id="{6109E6D8-4181-AAC6-F159-4A9BFC9455B7}"/>
              </a:ext>
            </a:extLst>
          </p:cNvPr>
          <p:cNvSpPr txBox="1"/>
          <p:nvPr/>
        </p:nvSpPr>
        <p:spPr>
          <a:xfrm>
            <a:off x="7374194" y="5883578"/>
            <a:ext cx="1238864" cy="369332"/>
          </a:xfrm>
          <a:prstGeom prst="rect">
            <a:avLst/>
          </a:prstGeom>
          <a:noFill/>
        </p:spPr>
        <p:txBody>
          <a:bodyPr wrap="square" rtlCol="0">
            <a:spAutoFit/>
          </a:bodyPr>
          <a:lstStyle/>
          <a:p>
            <a:r>
              <a:rPr lang="en-IN" b="1" dirty="0"/>
              <a:t>(220) Peak</a:t>
            </a:r>
          </a:p>
        </p:txBody>
      </p:sp>
      <p:graphicFrame>
        <p:nvGraphicFramePr>
          <p:cNvPr id="7" name="Chart 6">
            <a:extLst>
              <a:ext uri="{FF2B5EF4-FFF2-40B4-BE49-F238E27FC236}">
                <a16:creationId xmlns:a16="http://schemas.microsoft.com/office/drawing/2014/main" id="{B5846464-FC46-4117-CFC4-277EEED46042}"/>
              </a:ext>
            </a:extLst>
          </p:cNvPr>
          <p:cNvGraphicFramePr/>
          <p:nvPr>
            <p:extLst>
              <p:ext uri="{D42A27DB-BD31-4B8C-83A1-F6EECF244321}">
                <p14:modId xmlns:p14="http://schemas.microsoft.com/office/powerpoint/2010/main" val="3760173898"/>
              </p:ext>
            </p:extLst>
          </p:nvPr>
        </p:nvGraphicFramePr>
        <p:xfrm>
          <a:off x="4948474" y="2275985"/>
          <a:ext cx="5954400" cy="357293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0772609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1E5D1-1B45-7691-4A3A-83EE702E2BD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5974735-0AC3-8579-25A8-ACE3C3F49DDA}"/>
              </a:ext>
            </a:extLst>
          </p:cNvPr>
          <p:cNvSpPr/>
          <p:nvPr/>
        </p:nvSpPr>
        <p:spPr>
          <a:xfrm>
            <a:off x="367645" y="273377"/>
            <a:ext cx="11510128" cy="630653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A54FD81A-DB20-9C1B-20D9-E0A7EAB0AC33}"/>
              </a:ext>
            </a:extLst>
          </p:cNvPr>
          <p:cNvSpPr txBox="1"/>
          <p:nvPr/>
        </p:nvSpPr>
        <p:spPr>
          <a:xfrm>
            <a:off x="4948474" y="605090"/>
            <a:ext cx="2348469" cy="769441"/>
          </a:xfrm>
          <a:prstGeom prst="rect">
            <a:avLst/>
          </a:prstGeom>
          <a:noFill/>
        </p:spPr>
        <p:txBody>
          <a:bodyPr wrap="square" rtlCol="0">
            <a:spAutoFit/>
          </a:bodyPr>
          <a:lstStyle/>
          <a:p>
            <a:r>
              <a:rPr lang="en-IN" sz="4400" b="1" dirty="0">
                <a:latin typeface="Roboto" panose="02000000000000000000" pitchFamily="2" charset="0"/>
                <a:ea typeface="Roboto" panose="02000000000000000000" pitchFamily="2" charset="0"/>
                <a:cs typeface="Roboto" panose="02000000000000000000" pitchFamily="2" charset="0"/>
              </a:rPr>
              <a:t>Analysis</a:t>
            </a:r>
          </a:p>
        </p:txBody>
      </p:sp>
      <p:sp>
        <p:nvSpPr>
          <p:cNvPr id="3" name="Rectangle 2">
            <a:extLst>
              <a:ext uri="{FF2B5EF4-FFF2-40B4-BE49-F238E27FC236}">
                <a16:creationId xmlns:a16="http://schemas.microsoft.com/office/drawing/2014/main" id="{28B0AC93-CAFE-40DE-2248-13D594C5ED9E}"/>
              </a:ext>
            </a:extLst>
          </p:cNvPr>
          <p:cNvSpPr/>
          <p:nvPr/>
        </p:nvSpPr>
        <p:spPr>
          <a:xfrm>
            <a:off x="4921766" y="622166"/>
            <a:ext cx="2348468" cy="735291"/>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2" descr="IIT Indore - Wikipedia">
            <a:extLst>
              <a:ext uri="{FF2B5EF4-FFF2-40B4-BE49-F238E27FC236}">
                <a16:creationId xmlns:a16="http://schemas.microsoft.com/office/drawing/2014/main" id="{97C02761-3E69-37EA-FF4A-3A7D4A666A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2544" y="462260"/>
            <a:ext cx="865300" cy="9334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541686-4B6B-5CB0-A3E9-5069E3B20A15}"/>
              </a:ext>
            </a:extLst>
          </p:cNvPr>
          <p:cNvSpPr txBox="1"/>
          <p:nvPr/>
        </p:nvSpPr>
        <p:spPr>
          <a:xfrm>
            <a:off x="662919" y="1544396"/>
            <a:ext cx="10582275" cy="400110"/>
          </a:xfrm>
          <a:prstGeom prst="rect">
            <a:avLst/>
          </a:prstGeom>
          <a:noFill/>
        </p:spPr>
        <p:txBody>
          <a:bodyPr wrap="square" rtlCol="0">
            <a:spAutoFit/>
          </a:bodyPr>
          <a:lstStyle/>
          <a:p>
            <a:pPr marL="342900" indent="-342900">
              <a:buFont typeface="Arial" panose="020B0604020202020204" pitchFamily="34" charset="0"/>
              <a:buChar char="•"/>
            </a:pPr>
            <a:r>
              <a:rPr lang="en-IN" sz="2000" b="1" dirty="0">
                <a:latin typeface="Verdana" panose="020B0604030504040204" pitchFamily="34" charset="0"/>
                <a:ea typeface="Verdana" panose="020B0604030504040204" pitchFamily="34" charset="0"/>
              </a:rPr>
              <a:t>Reason for peak shift at elevated temperatures </a:t>
            </a:r>
          </a:p>
        </p:txBody>
      </p:sp>
      <p:pic>
        <p:nvPicPr>
          <p:cNvPr id="8" name="Picture 7">
            <a:extLst>
              <a:ext uri="{FF2B5EF4-FFF2-40B4-BE49-F238E27FC236}">
                <a16:creationId xmlns:a16="http://schemas.microsoft.com/office/drawing/2014/main" id="{16537C2F-FBDD-DE84-6645-E5572B265E5A}"/>
              </a:ext>
            </a:extLst>
          </p:cNvPr>
          <p:cNvPicPr>
            <a:picLocks noChangeAspect="1"/>
          </p:cNvPicPr>
          <p:nvPr/>
        </p:nvPicPr>
        <p:blipFill>
          <a:blip r:embed="rId4"/>
          <a:stretch>
            <a:fillRect/>
          </a:stretch>
        </p:blipFill>
        <p:spPr>
          <a:xfrm>
            <a:off x="7505596" y="2545874"/>
            <a:ext cx="3831671" cy="2767730"/>
          </a:xfrm>
          <a:prstGeom prst="rect">
            <a:avLst/>
          </a:prstGeom>
        </p:spPr>
      </p:pic>
      <p:sp>
        <p:nvSpPr>
          <p:cNvPr id="11" name="TextBox 10">
            <a:extLst>
              <a:ext uri="{FF2B5EF4-FFF2-40B4-BE49-F238E27FC236}">
                <a16:creationId xmlns:a16="http://schemas.microsoft.com/office/drawing/2014/main" id="{AD636AE4-0F7E-2F9C-AF6F-5B613EAD47C4}"/>
              </a:ext>
            </a:extLst>
          </p:cNvPr>
          <p:cNvSpPr txBox="1"/>
          <p:nvPr/>
        </p:nvSpPr>
        <p:spPr>
          <a:xfrm>
            <a:off x="7843937" y="5599746"/>
            <a:ext cx="3493330" cy="584775"/>
          </a:xfrm>
          <a:prstGeom prst="rect">
            <a:avLst/>
          </a:prstGeom>
          <a:noFill/>
        </p:spPr>
        <p:txBody>
          <a:bodyPr wrap="square">
            <a:spAutoFit/>
          </a:bodyPr>
          <a:lstStyle/>
          <a:p>
            <a:pPr algn="ctr"/>
            <a:r>
              <a:rPr lang="en-IN" sz="1600" i="1" dirty="0">
                <a:effectLst/>
                <a:latin typeface="Verdana" panose="020B0604030504040204" pitchFamily="34" charset="0"/>
                <a:ea typeface="Verdana" panose="020B0604030504040204" pitchFamily="34" charset="0"/>
              </a:rPr>
              <a:t>Representation of an actual lattice showing misorientation </a:t>
            </a:r>
            <a:endParaRPr lang="en-IN" sz="1600" dirty="0">
              <a:latin typeface="Verdana" panose="020B0604030504040204" pitchFamily="34" charset="0"/>
              <a:ea typeface="Verdana" panose="020B0604030504040204" pitchFamily="34" charset="0"/>
            </a:endParaRPr>
          </a:p>
        </p:txBody>
      </p:sp>
      <p:sp>
        <p:nvSpPr>
          <p:cNvPr id="14" name="TextBox 13">
            <a:extLst>
              <a:ext uri="{FF2B5EF4-FFF2-40B4-BE49-F238E27FC236}">
                <a16:creationId xmlns:a16="http://schemas.microsoft.com/office/drawing/2014/main" id="{86BA1003-D6CB-BBB3-4B57-C0AA58DBFB11}"/>
              </a:ext>
            </a:extLst>
          </p:cNvPr>
          <p:cNvSpPr txBox="1"/>
          <p:nvPr/>
        </p:nvSpPr>
        <p:spPr>
          <a:xfrm>
            <a:off x="869091" y="2307237"/>
            <a:ext cx="6096000" cy="923330"/>
          </a:xfrm>
          <a:prstGeom prst="rect">
            <a:avLst/>
          </a:prstGeom>
          <a:noFill/>
        </p:spPr>
        <p:txBody>
          <a:bodyPr wrap="square">
            <a:spAutoFit/>
          </a:bodyPr>
          <a:lstStyle/>
          <a:p>
            <a:pPr marL="285750" indent="-285750" algn="just">
              <a:buFont typeface="Wingdings" panose="05000000000000000000" pitchFamily="2" charset="2"/>
              <a:buChar char="Ø"/>
            </a:pPr>
            <a:r>
              <a:rPr lang="en-IN" sz="1800" dirty="0">
                <a:effectLst/>
                <a:latin typeface="Verdana" panose="020B0604030504040204" pitchFamily="34" charset="0"/>
                <a:ea typeface="Verdana" panose="020B0604030504040204" pitchFamily="34" charset="0"/>
              </a:rPr>
              <a:t>A crystal does not have its atoms arranged on a perfectly regular lattice extending from one side of the crystal to the other.</a:t>
            </a:r>
            <a:endParaRPr lang="en-IN" dirty="0">
              <a:latin typeface="Verdana" panose="020B0604030504040204" pitchFamily="34" charset="0"/>
              <a:ea typeface="Verdana" panose="020B0604030504040204" pitchFamily="34" charset="0"/>
            </a:endParaRPr>
          </a:p>
        </p:txBody>
      </p:sp>
      <p:sp>
        <p:nvSpPr>
          <p:cNvPr id="16" name="TextBox 15">
            <a:extLst>
              <a:ext uri="{FF2B5EF4-FFF2-40B4-BE49-F238E27FC236}">
                <a16:creationId xmlns:a16="http://schemas.microsoft.com/office/drawing/2014/main" id="{0865E0F0-5A24-9D0D-9673-06D768A94E1D}"/>
              </a:ext>
            </a:extLst>
          </p:cNvPr>
          <p:cNvSpPr txBox="1"/>
          <p:nvPr/>
        </p:nvSpPr>
        <p:spPr>
          <a:xfrm>
            <a:off x="869091" y="3426643"/>
            <a:ext cx="6096000" cy="646331"/>
          </a:xfrm>
          <a:prstGeom prst="rect">
            <a:avLst/>
          </a:prstGeom>
          <a:noFill/>
        </p:spPr>
        <p:txBody>
          <a:bodyPr wrap="square">
            <a:spAutoFit/>
          </a:bodyPr>
          <a:lstStyle/>
          <a:p>
            <a:pPr marL="285750" indent="-285750" algn="just">
              <a:buFont typeface="Wingdings" panose="05000000000000000000" pitchFamily="2" charset="2"/>
              <a:buChar char="Ø"/>
            </a:pPr>
            <a:r>
              <a:rPr lang="en-IN" sz="1800" dirty="0">
                <a:effectLst/>
                <a:latin typeface="Verdana" panose="020B0604030504040204" pitchFamily="34" charset="0"/>
                <a:ea typeface="Verdana" panose="020B0604030504040204" pitchFamily="34" charset="0"/>
              </a:rPr>
              <a:t>Let’s say </a:t>
            </a:r>
            <a:r>
              <a:rPr lang="en-IN" sz="1800" i="1" dirty="0">
                <a:effectLst/>
                <a:latin typeface="Verdana" panose="020B0604030504040204" pitchFamily="34" charset="0"/>
                <a:ea typeface="Verdana" panose="020B0604030504040204" pitchFamily="34" charset="0"/>
              </a:rPr>
              <a:t>“</a:t>
            </a:r>
            <a:r>
              <a:rPr lang="en-IN" sz="1800" dirty="0">
                <a:effectLst/>
                <a:latin typeface="Verdana" panose="020B0604030504040204" pitchFamily="34" charset="0"/>
                <a:ea typeface="Verdana" panose="020B0604030504040204" pitchFamily="34" charset="0"/>
                <a:cs typeface="Cambria Math" panose="02040503050406030204" pitchFamily="18" charset="0"/>
              </a:rPr>
              <a:t>𝛼</a:t>
            </a:r>
            <a:r>
              <a:rPr lang="en-IN" sz="1800" i="1" dirty="0">
                <a:effectLst/>
                <a:latin typeface="Verdana" panose="020B0604030504040204" pitchFamily="34" charset="0"/>
                <a:ea typeface="Verdana" panose="020B0604030504040204" pitchFamily="34" charset="0"/>
              </a:rPr>
              <a:t>”</a:t>
            </a:r>
            <a:r>
              <a:rPr lang="en-IN" sz="1800" dirty="0">
                <a:effectLst/>
                <a:latin typeface="Verdana" panose="020B0604030504040204" pitchFamily="34" charset="0"/>
                <a:ea typeface="Verdana" panose="020B0604030504040204" pitchFamily="34" charset="0"/>
              </a:rPr>
              <a:t> is the maximum misorientation angle.</a:t>
            </a:r>
            <a:endParaRPr lang="en-IN" dirty="0">
              <a:latin typeface="Verdana" panose="020B0604030504040204" pitchFamily="34" charset="0"/>
              <a:ea typeface="Verdana" panose="020B0604030504040204" pitchFamily="34" charset="0"/>
            </a:endParaRPr>
          </a:p>
        </p:txBody>
      </p:sp>
      <p:sp>
        <p:nvSpPr>
          <p:cNvPr id="18" name="TextBox 17">
            <a:extLst>
              <a:ext uri="{FF2B5EF4-FFF2-40B4-BE49-F238E27FC236}">
                <a16:creationId xmlns:a16="http://schemas.microsoft.com/office/drawing/2014/main" id="{0E05194C-76A8-9DA7-9731-305D504AAACB}"/>
              </a:ext>
            </a:extLst>
          </p:cNvPr>
          <p:cNvSpPr txBox="1"/>
          <p:nvPr/>
        </p:nvSpPr>
        <p:spPr>
          <a:xfrm>
            <a:off x="869091" y="4298373"/>
            <a:ext cx="6096000" cy="646331"/>
          </a:xfrm>
          <a:prstGeom prst="rect">
            <a:avLst/>
          </a:prstGeom>
          <a:noFill/>
        </p:spPr>
        <p:txBody>
          <a:bodyPr wrap="square">
            <a:spAutoFit/>
          </a:bodyPr>
          <a:lstStyle/>
          <a:p>
            <a:pPr marL="285750" indent="-285750" algn="just">
              <a:buFont typeface="Wingdings" panose="05000000000000000000" pitchFamily="2" charset="2"/>
              <a:buChar char="Ø"/>
            </a:pPr>
            <a:r>
              <a:rPr lang="en-IN" sz="1800" dirty="0">
                <a:effectLst/>
                <a:latin typeface="Verdana" panose="020B0604030504040204" pitchFamily="34" charset="0"/>
                <a:ea typeface="Verdana" panose="020B0604030504040204" pitchFamily="34" charset="0"/>
              </a:rPr>
              <a:t>If </a:t>
            </a:r>
            <a:r>
              <a:rPr lang="en-IN" sz="1800" i="1" dirty="0">
                <a:effectLst/>
                <a:latin typeface="Verdana" panose="020B0604030504040204" pitchFamily="34" charset="0"/>
                <a:ea typeface="Verdana" panose="020B0604030504040204" pitchFamily="34" charset="0"/>
              </a:rPr>
              <a:t>“</a:t>
            </a:r>
            <a:r>
              <a:rPr lang="en-IN" sz="1800" dirty="0">
                <a:effectLst/>
                <a:latin typeface="Verdana" panose="020B0604030504040204" pitchFamily="34" charset="0"/>
                <a:ea typeface="Verdana" panose="020B0604030504040204" pitchFamily="34" charset="0"/>
                <a:cs typeface="Cambria Math" panose="02040503050406030204" pitchFamily="18" charset="0"/>
              </a:rPr>
              <a:t>𝜃</a:t>
            </a:r>
            <a:r>
              <a:rPr lang="en-IN" sz="1800" i="1" dirty="0">
                <a:effectLst/>
                <a:latin typeface="Verdana" panose="020B0604030504040204" pitchFamily="34" charset="0"/>
                <a:ea typeface="Verdana" panose="020B0604030504040204" pitchFamily="34" charset="0"/>
              </a:rPr>
              <a:t>”</a:t>
            </a:r>
            <a:r>
              <a:rPr lang="en-IN" sz="1800" dirty="0">
                <a:effectLst/>
                <a:latin typeface="Verdana" panose="020B0604030504040204" pitchFamily="34" charset="0"/>
                <a:ea typeface="Verdana" panose="020B0604030504040204" pitchFamily="34" charset="0"/>
              </a:rPr>
              <a:t> is the incident beam angle, diffraction occurs around </a:t>
            </a:r>
            <a:r>
              <a:rPr lang="en-IN" sz="1800" i="1" dirty="0">
                <a:effectLst/>
                <a:latin typeface="Verdana" panose="020B0604030504040204" pitchFamily="34" charset="0"/>
                <a:ea typeface="Verdana" panose="020B0604030504040204" pitchFamily="34" charset="0"/>
              </a:rPr>
              <a:t>“</a:t>
            </a:r>
            <a:r>
              <a:rPr lang="en-IN" sz="1800" dirty="0">
                <a:effectLst/>
                <a:latin typeface="Verdana" panose="020B0604030504040204" pitchFamily="34" charset="0"/>
                <a:ea typeface="Verdana" panose="020B0604030504040204" pitchFamily="34" charset="0"/>
                <a:cs typeface="Cambria Math" panose="02040503050406030204" pitchFamily="18" charset="0"/>
              </a:rPr>
              <a:t>𝜃</a:t>
            </a:r>
            <a:r>
              <a:rPr lang="en-IN" sz="1800" dirty="0">
                <a:effectLst/>
                <a:latin typeface="Verdana" panose="020B0604030504040204" pitchFamily="34" charset="0"/>
                <a:ea typeface="Verdana" panose="020B0604030504040204" pitchFamily="34" charset="0"/>
              </a:rPr>
              <a:t>+ </a:t>
            </a:r>
            <a:r>
              <a:rPr lang="en-IN" sz="1800" dirty="0">
                <a:effectLst/>
                <a:latin typeface="Verdana" panose="020B0604030504040204" pitchFamily="34" charset="0"/>
                <a:ea typeface="Verdana" panose="020B0604030504040204" pitchFamily="34" charset="0"/>
                <a:cs typeface="Cambria Math" panose="02040503050406030204" pitchFamily="18" charset="0"/>
              </a:rPr>
              <a:t>𝛼</a:t>
            </a:r>
            <a:r>
              <a:rPr lang="en-IN" sz="1800" dirty="0">
                <a:effectLst/>
                <a:latin typeface="Verdana" panose="020B0604030504040204" pitchFamily="34" charset="0"/>
                <a:ea typeface="Verdana" panose="020B0604030504040204" pitchFamily="34" charset="0"/>
              </a:rPr>
              <a:t>.</a:t>
            </a:r>
            <a:r>
              <a:rPr lang="en-IN" sz="1800" i="1" dirty="0">
                <a:effectLst/>
                <a:latin typeface="Verdana" panose="020B0604030504040204" pitchFamily="34" charset="0"/>
                <a:ea typeface="Verdana" panose="020B0604030504040204" pitchFamily="34" charset="0"/>
              </a:rPr>
              <a:t>”</a:t>
            </a:r>
            <a:endParaRPr lang="en-IN" dirty="0">
              <a:latin typeface="Verdana" panose="020B0604030504040204" pitchFamily="34" charset="0"/>
              <a:ea typeface="Verdana" panose="020B0604030504040204" pitchFamily="34" charset="0"/>
            </a:endParaRPr>
          </a:p>
        </p:txBody>
      </p:sp>
      <p:sp>
        <p:nvSpPr>
          <p:cNvPr id="20" name="TextBox 19">
            <a:extLst>
              <a:ext uri="{FF2B5EF4-FFF2-40B4-BE49-F238E27FC236}">
                <a16:creationId xmlns:a16="http://schemas.microsoft.com/office/drawing/2014/main" id="{90EDB0D1-0118-1583-FA08-D8F8FDD56A71}"/>
              </a:ext>
            </a:extLst>
          </p:cNvPr>
          <p:cNvSpPr txBox="1"/>
          <p:nvPr/>
        </p:nvSpPr>
        <p:spPr>
          <a:xfrm>
            <a:off x="869091" y="5168345"/>
            <a:ext cx="6275971" cy="1016176"/>
          </a:xfrm>
          <a:prstGeom prst="rect">
            <a:avLst/>
          </a:prstGeom>
          <a:noFill/>
        </p:spPr>
        <p:txBody>
          <a:bodyPr wrap="square">
            <a:spAutoFit/>
          </a:bodyPr>
          <a:lstStyle/>
          <a:p>
            <a:pPr marL="285750" indent="-285750" algn="just">
              <a:lnSpc>
                <a:spcPct val="115000"/>
              </a:lnSpc>
              <a:spcAft>
                <a:spcPts val="800"/>
              </a:spcAft>
              <a:buFont typeface="Wingdings" panose="05000000000000000000" pitchFamily="2" charset="2"/>
              <a:buChar char="Ø"/>
            </a:pPr>
            <a:r>
              <a:rPr lang="en-IN" sz="1800" i="1" kern="100" dirty="0">
                <a:effectLst/>
                <a:latin typeface="Verdana" panose="020B0604030504040204" pitchFamily="34" charset="0"/>
                <a:ea typeface="Verdana" panose="020B0604030504040204" pitchFamily="34" charset="0"/>
                <a:cs typeface="Times New Roman" panose="02020603050405020304" pitchFamily="18" charset="0"/>
              </a:rPr>
              <a:t>“</a:t>
            </a:r>
            <a:r>
              <a:rPr lang="en-IN" sz="1800" kern="100" dirty="0">
                <a:effectLst/>
                <a:latin typeface="Verdana" panose="020B0604030504040204" pitchFamily="34" charset="0"/>
                <a:ea typeface="Verdana" panose="020B0604030504040204" pitchFamily="34" charset="0"/>
                <a:cs typeface="Cambria Math" panose="02040503050406030204" pitchFamily="18" charset="0"/>
              </a:rPr>
              <a:t>𝛼</a:t>
            </a:r>
            <a:r>
              <a:rPr lang="en-IN" sz="1800" i="1" kern="100" dirty="0">
                <a:effectLst/>
                <a:latin typeface="Verdana" panose="020B0604030504040204" pitchFamily="34" charset="0"/>
                <a:ea typeface="Verdana" panose="020B0604030504040204" pitchFamily="34" charset="0"/>
                <a:cs typeface="Times New Roman" panose="02020603050405020304" pitchFamily="18" charset="0"/>
              </a:rPr>
              <a:t>”</a:t>
            </a:r>
            <a:r>
              <a:rPr lang="en-IN" sz="1800" kern="100" dirty="0">
                <a:effectLst/>
                <a:latin typeface="Verdana" panose="020B0604030504040204" pitchFamily="34" charset="0"/>
                <a:ea typeface="Verdana" panose="020B0604030504040204" pitchFamily="34" charset="0"/>
                <a:cs typeface="Times New Roman" panose="02020603050405020304" pitchFamily="18" charset="0"/>
              </a:rPr>
              <a:t> decreases at elevated temperatures due to </a:t>
            </a:r>
            <a:r>
              <a:rPr lang="en-IN" sz="1800" i="1" kern="100" dirty="0">
                <a:effectLst/>
                <a:latin typeface="Verdana" panose="020B0604030504040204" pitchFamily="34" charset="0"/>
                <a:ea typeface="Verdana" panose="020B0604030504040204" pitchFamily="34" charset="0"/>
                <a:cs typeface="Times New Roman" panose="02020603050405020304" pitchFamily="18" charset="0"/>
              </a:rPr>
              <a:t>“</a:t>
            </a:r>
            <a:r>
              <a:rPr lang="en-IN" sz="1800" kern="100" dirty="0">
                <a:effectLst/>
                <a:latin typeface="Verdana" panose="020B0604030504040204" pitchFamily="34" charset="0"/>
                <a:ea typeface="Verdana" panose="020B0604030504040204" pitchFamily="34" charset="0"/>
                <a:cs typeface="Times New Roman" panose="02020603050405020304" pitchFamily="18" charset="0"/>
              </a:rPr>
              <a:t>polygonization</a:t>
            </a:r>
            <a:r>
              <a:rPr lang="en-IN" sz="1800" i="1" kern="100" dirty="0">
                <a:effectLst/>
                <a:latin typeface="Verdana" panose="020B0604030504040204" pitchFamily="34" charset="0"/>
                <a:ea typeface="Verdana" panose="020B0604030504040204" pitchFamily="34" charset="0"/>
                <a:cs typeface="Times New Roman" panose="02020603050405020304" pitchFamily="18" charset="0"/>
              </a:rPr>
              <a:t>”</a:t>
            </a:r>
            <a:r>
              <a:rPr lang="en-IN" sz="1800" kern="100" dirty="0">
                <a:effectLst/>
                <a:latin typeface="Verdana" panose="020B0604030504040204" pitchFamily="34" charset="0"/>
                <a:ea typeface="Verdana" panose="020B0604030504040204" pitchFamily="34" charset="0"/>
                <a:cs typeface="Times New Roman" panose="02020603050405020304" pitchFamily="18" charset="0"/>
              </a:rPr>
              <a:t> thus causing peak shift towards  left side.</a:t>
            </a:r>
            <a:endParaRPr lang="en-IN" sz="1400" kern="100" dirty="0">
              <a:effectLst/>
              <a:latin typeface="Verdana" panose="020B0604030504040204" pitchFamily="34" charset="0"/>
              <a:ea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533956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5DBC3C-964C-2E21-AF33-0A28529C4B1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000396E-7BDB-A6CB-6A62-2B55123E4F70}"/>
              </a:ext>
            </a:extLst>
          </p:cNvPr>
          <p:cNvSpPr/>
          <p:nvPr/>
        </p:nvSpPr>
        <p:spPr>
          <a:xfrm>
            <a:off x="367645" y="273377"/>
            <a:ext cx="11510128" cy="630653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E010C79A-EDFB-0B7C-B4EC-C3413CA34933}"/>
              </a:ext>
            </a:extLst>
          </p:cNvPr>
          <p:cNvSpPr txBox="1"/>
          <p:nvPr/>
        </p:nvSpPr>
        <p:spPr>
          <a:xfrm>
            <a:off x="4948474" y="605090"/>
            <a:ext cx="2348469" cy="769441"/>
          </a:xfrm>
          <a:prstGeom prst="rect">
            <a:avLst/>
          </a:prstGeom>
          <a:noFill/>
        </p:spPr>
        <p:txBody>
          <a:bodyPr wrap="square" rtlCol="0">
            <a:spAutoFit/>
          </a:bodyPr>
          <a:lstStyle/>
          <a:p>
            <a:r>
              <a:rPr lang="en-IN" sz="4400" b="1" dirty="0">
                <a:latin typeface="Roboto" panose="02000000000000000000" pitchFamily="2" charset="0"/>
                <a:ea typeface="Roboto" panose="02000000000000000000" pitchFamily="2" charset="0"/>
                <a:cs typeface="Roboto" panose="02000000000000000000" pitchFamily="2" charset="0"/>
              </a:rPr>
              <a:t>Analysis</a:t>
            </a:r>
          </a:p>
        </p:txBody>
      </p:sp>
      <p:sp>
        <p:nvSpPr>
          <p:cNvPr id="3" name="Rectangle 2">
            <a:extLst>
              <a:ext uri="{FF2B5EF4-FFF2-40B4-BE49-F238E27FC236}">
                <a16:creationId xmlns:a16="http://schemas.microsoft.com/office/drawing/2014/main" id="{F2F77A0C-2478-A2E7-9FE1-6771C2C7C2FF}"/>
              </a:ext>
            </a:extLst>
          </p:cNvPr>
          <p:cNvSpPr/>
          <p:nvPr/>
        </p:nvSpPr>
        <p:spPr>
          <a:xfrm>
            <a:off x="4921766" y="622166"/>
            <a:ext cx="2348468" cy="735291"/>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2" descr="IIT Indore - Wikipedia">
            <a:extLst>
              <a:ext uri="{FF2B5EF4-FFF2-40B4-BE49-F238E27FC236}">
                <a16:creationId xmlns:a16="http://schemas.microsoft.com/office/drawing/2014/main" id="{23BB866D-BE89-7CF7-A1F8-F1FC2F29BA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2544" y="462260"/>
            <a:ext cx="865300" cy="9334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1D64CCD-9A14-31FA-80C2-DCACCDC0757B}"/>
              </a:ext>
            </a:extLst>
          </p:cNvPr>
          <p:cNvSpPr txBox="1"/>
          <p:nvPr/>
        </p:nvSpPr>
        <p:spPr>
          <a:xfrm>
            <a:off x="662919" y="1544396"/>
            <a:ext cx="10582275" cy="400110"/>
          </a:xfrm>
          <a:prstGeom prst="rect">
            <a:avLst/>
          </a:prstGeom>
          <a:noFill/>
        </p:spPr>
        <p:txBody>
          <a:bodyPr wrap="square" rtlCol="0">
            <a:spAutoFit/>
          </a:bodyPr>
          <a:lstStyle/>
          <a:p>
            <a:pPr marL="342900" indent="-342900">
              <a:buFont typeface="Arial" panose="020B0604020202020204" pitchFamily="34" charset="0"/>
              <a:buChar char="•"/>
            </a:pPr>
            <a:r>
              <a:rPr lang="en-IN" sz="2000" b="1" dirty="0">
                <a:latin typeface="Verdana" panose="020B0604030504040204" pitchFamily="34" charset="0"/>
                <a:ea typeface="Verdana" panose="020B0604030504040204" pitchFamily="34" charset="0"/>
              </a:rPr>
              <a:t>Lattice Parameter vs Temperature</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E51B3AD-B2E2-D189-AD45-D76A5C2A6F4E}"/>
                  </a:ext>
                </a:extLst>
              </p:cNvPr>
              <p:cNvSpPr txBox="1"/>
              <p:nvPr/>
            </p:nvSpPr>
            <p:spPr>
              <a:xfrm>
                <a:off x="1592825" y="2906338"/>
                <a:ext cx="1592826" cy="6183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rPr>
                        <m:t>𝑑</m:t>
                      </m:r>
                      <m:r>
                        <a:rPr lang="en-IN" i="0">
                          <a:latin typeface="Cambria Math" panose="02040503050406030204" pitchFamily="18" charset="0"/>
                        </a:rPr>
                        <m:t>= </m:t>
                      </m:r>
                      <m:f>
                        <m:fPr>
                          <m:ctrlPr>
                            <a:rPr lang="en-IN" i="1">
                              <a:solidFill>
                                <a:srgbClr val="836967"/>
                              </a:solidFill>
                              <a:latin typeface="Cambria Math" panose="02040503050406030204" pitchFamily="18" charset="0"/>
                            </a:rPr>
                          </m:ctrlPr>
                        </m:fPr>
                        <m:num>
                          <m:r>
                            <a:rPr lang="en-IN" i="1">
                              <a:latin typeface="Cambria Math" panose="02040503050406030204" pitchFamily="18" charset="0"/>
                            </a:rPr>
                            <m:t>𝜆</m:t>
                          </m:r>
                        </m:num>
                        <m:den>
                          <m:r>
                            <a:rPr lang="en-IN" i="0">
                              <a:latin typeface="Cambria Math" panose="02040503050406030204" pitchFamily="18" charset="0"/>
                            </a:rPr>
                            <m:t>2</m:t>
                          </m:r>
                          <m:r>
                            <a:rPr lang="en-IN" i="1">
                              <a:latin typeface="Cambria Math" panose="02040503050406030204" pitchFamily="18" charset="0"/>
                            </a:rPr>
                            <m:t>𝑆𝑖𝑛</m:t>
                          </m:r>
                          <m:r>
                            <a:rPr lang="en-IN" i="1">
                              <a:latin typeface="Cambria Math" panose="02040503050406030204" pitchFamily="18" charset="0"/>
                            </a:rPr>
                            <m:t>𝜃</m:t>
                          </m:r>
                        </m:den>
                      </m:f>
                    </m:oMath>
                  </m:oMathPara>
                </a14:m>
                <a:endParaRPr lang="en-IN" dirty="0"/>
              </a:p>
            </p:txBody>
          </p:sp>
        </mc:Choice>
        <mc:Fallback xmlns="">
          <p:sp>
            <p:nvSpPr>
              <p:cNvPr id="10" name="TextBox 9">
                <a:extLst>
                  <a:ext uri="{FF2B5EF4-FFF2-40B4-BE49-F238E27FC236}">
                    <a16:creationId xmlns:a16="http://schemas.microsoft.com/office/drawing/2014/main" id="{2E51B3AD-B2E2-D189-AD45-D76A5C2A6F4E}"/>
                  </a:ext>
                </a:extLst>
              </p:cNvPr>
              <p:cNvSpPr txBox="1">
                <a:spLocks noRot="1" noChangeAspect="1" noMove="1" noResize="1" noEditPoints="1" noAdjustHandles="1" noChangeArrowheads="1" noChangeShapeType="1" noTextEdit="1"/>
              </p:cNvSpPr>
              <p:nvPr/>
            </p:nvSpPr>
            <p:spPr>
              <a:xfrm>
                <a:off x="1592825" y="2906338"/>
                <a:ext cx="1592826" cy="618374"/>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2C3C6BF-716A-53F4-72A1-D55E8EF84FB9}"/>
                  </a:ext>
                </a:extLst>
              </p:cNvPr>
              <p:cNvSpPr txBox="1"/>
              <p:nvPr/>
            </p:nvSpPr>
            <p:spPr>
              <a:xfrm>
                <a:off x="530942" y="3780262"/>
                <a:ext cx="6096000" cy="403252"/>
              </a:xfrm>
              <a:prstGeom prst="rect">
                <a:avLst/>
              </a:prstGeom>
              <a:noFill/>
            </p:spPr>
            <p:txBody>
              <a:bodyPr wrap="square">
                <a:spAutoFit/>
              </a:bodyPr>
              <a:lstStyle/>
              <a:p>
                <a:r>
                  <a:rPr lang="en-IN" dirty="0">
                    <a:latin typeface="Verdana" panose="020B0604030504040204" pitchFamily="34" charset="0"/>
                    <a:ea typeface="Verdana" panose="020B0604030504040204" pitchFamily="34" charset="0"/>
                  </a:rPr>
                  <a:t>Lattice Parameter </a:t>
                </a:r>
                <a14:m>
                  <m:oMath xmlns:m="http://schemas.openxmlformats.org/officeDocument/2006/math">
                    <m:r>
                      <a:rPr lang="en-IN" b="0" i="0" smtClean="0">
                        <a:latin typeface="Cambria Math" panose="02040503050406030204" pitchFamily="18" charset="0"/>
                      </a:rPr>
                      <m:t> </m:t>
                    </m:r>
                    <m:r>
                      <a:rPr lang="en-IN" i="1" smtClean="0">
                        <a:latin typeface="Cambria Math" panose="02040503050406030204" pitchFamily="18" charset="0"/>
                      </a:rPr>
                      <m:t>𝑎</m:t>
                    </m:r>
                    <m:r>
                      <a:rPr lang="en-IN" i="0">
                        <a:latin typeface="Cambria Math" panose="02040503050406030204" pitchFamily="18" charset="0"/>
                      </a:rPr>
                      <m:t>=</m:t>
                    </m:r>
                    <m:r>
                      <a:rPr lang="en-IN" i="1">
                        <a:latin typeface="Cambria Math" panose="02040503050406030204" pitchFamily="18" charset="0"/>
                      </a:rPr>
                      <m:t>𝑑</m:t>
                    </m:r>
                    <m:rad>
                      <m:radPr>
                        <m:degHide m:val="on"/>
                        <m:ctrlPr>
                          <a:rPr lang="en-IN" i="1">
                            <a:solidFill>
                              <a:srgbClr val="836967"/>
                            </a:solidFill>
                            <a:latin typeface="Cambria Math" panose="02040503050406030204" pitchFamily="18" charset="0"/>
                          </a:rPr>
                        </m:ctrlPr>
                      </m:radPr>
                      <m:deg/>
                      <m:e>
                        <m:sSup>
                          <m:sSupPr>
                            <m:ctrlPr>
                              <a:rPr lang="en-IN" i="1">
                                <a:solidFill>
                                  <a:srgbClr val="836967"/>
                                </a:solidFill>
                                <a:latin typeface="Cambria Math" panose="02040503050406030204" pitchFamily="18" charset="0"/>
                              </a:rPr>
                            </m:ctrlPr>
                          </m:sSupPr>
                          <m:e>
                            <m:r>
                              <a:rPr lang="en-IN" i="1">
                                <a:latin typeface="Cambria Math" panose="02040503050406030204" pitchFamily="18" charset="0"/>
                              </a:rPr>
                              <m:t>h</m:t>
                            </m:r>
                          </m:e>
                          <m:sup>
                            <m:r>
                              <a:rPr lang="en-IN" i="0">
                                <a:latin typeface="Cambria Math" panose="02040503050406030204" pitchFamily="18" charset="0"/>
                              </a:rPr>
                              <m:t>2</m:t>
                            </m:r>
                          </m:sup>
                        </m:sSup>
                        <m:r>
                          <a:rPr lang="en-IN" i="0">
                            <a:latin typeface="Cambria Math" panose="02040503050406030204" pitchFamily="18" charset="0"/>
                          </a:rPr>
                          <m:t>+ </m:t>
                        </m:r>
                        <m:sSup>
                          <m:sSupPr>
                            <m:ctrlPr>
                              <a:rPr lang="en-IN" i="1">
                                <a:solidFill>
                                  <a:srgbClr val="836967"/>
                                </a:solidFill>
                                <a:latin typeface="Cambria Math" panose="02040503050406030204" pitchFamily="18" charset="0"/>
                              </a:rPr>
                            </m:ctrlPr>
                          </m:sSupPr>
                          <m:e>
                            <m:r>
                              <a:rPr lang="en-IN" i="1">
                                <a:latin typeface="Cambria Math" panose="02040503050406030204" pitchFamily="18" charset="0"/>
                              </a:rPr>
                              <m:t>𝑘</m:t>
                            </m:r>
                          </m:e>
                          <m:sup>
                            <m:r>
                              <a:rPr lang="en-IN" i="0">
                                <a:latin typeface="Cambria Math" panose="02040503050406030204" pitchFamily="18" charset="0"/>
                              </a:rPr>
                              <m:t>2</m:t>
                            </m:r>
                          </m:sup>
                        </m:sSup>
                        <m:r>
                          <a:rPr lang="en-IN" i="0">
                            <a:latin typeface="Cambria Math" panose="02040503050406030204" pitchFamily="18" charset="0"/>
                          </a:rPr>
                          <m:t>+</m:t>
                        </m:r>
                        <m:sSup>
                          <m:sSupPr>
                            <m:ctrlPr>
                              <a:rPr lang="en-IN" i="1">
                                <a:solidFill>
                                  <a:srgbClr val="836967"/>
                                </a:solidFill>
                                <a:latin typeface="Cambria Math" panose="02040503050406030204" pitchFamily="18" charset="0"/>
                              </a:rPr>
                            </m:ctrlPr>
                          </m:sSupPr>
                          <m:e>
                            <m:r>
                              <a:rPr lang="en-IN" i="1">
                                <a:latin typeface="Cambria Math" panose="02040503050406030204" pitchFamily="18" charset="0"/>
                              </a:rPr>
                              <m:t>𝑙</m:t>
                            </m:r>
                          </m:e>
                          <m:sup>
                            <m:r>
                              <a:rPr lang="en-IN" i="0">
                                <a:latin typeface="Cambria Math" panose="02040503050406030204" pitchFamily="18" charset="0"/>
                              </a:rPr>
                              <m:t>2</m:t>
                            </m:r>
                          </m:sup>
                        </m:sSup>
                        <m:r>
                          <a:rPr lang="en-IN" i="0">
                            <a:latin typeface="Cambria Math" panose="02040503050406030204" pitchFamily="18" charset="0"/>
                          </a:rPr>
                          <m:t> </m:t>
                        </m:r>
                      </m:e>
                    </m:rad>
                  </m:oMath>
                </a14:m>
                <a:endParaRPr lang="en-IN" dirty="0"/>
              </a:p>
            </p:txBody>
          </p:sp>
        </mc:Choice>
        <mc:Fallback xmlns="">
          <p:sp>
            <p:nvSpPr>
              <p:cNvPr id="12" name="TextBox 11">
                <a:extLst>
                  <a:ext uri="{FF2B5EF4-FFF2-40B4-BE49-F238E27FC236}">
                    <a16:creationId xmlns:a16="http://schemas.microsoft.com/office/drawing/2014/main" id="{D2C3C6BF-716A-53F4-72A1-D55E8EF84FB9}"/>
                  </a:ext>
                </a:extLst>
              </p:cNvPr>
              <p:cNvSpPr txBox="1">
                <a:spLocks noRot="1" noChangeAspect="1" noMove="1" noResize="1" noEditPoints="1" noAdjustHandles="1" noChangeArrowheads="1" noChangeShapeType="1" noTextEdit="1"/>
              </p:cNvSpPr>
              <p:nvPr/>
            </p:nvSpPr>
            <p:spPr>
              <a:xfrm>
                <a:off x="530942" y="3780262"/>
                <a:ext cx="6096000" cy="403252"/>
              </a:xfrm>
              <a:prstGeom prst="rect">
                <a:avLst/>
              </a:prstGeom>
              <a:blipFill>
                <a:blip r:embed="rId5"/>
                <a:stretch>
                  <a:fillRect l="-800" t="-1515" b="-21212"/>
                </a:stretch>
              </a:blipFill>
            </p:spPr>
            <p:txBody>
              <a:bodyPr/>
              <a:lstStyle/>
              <a:p>
                <a:r>
                  <a:rPr lang="en-IN">
                    <a:noFill/>
                  </a:rPr>
                  <a:t> </a:t>
                </a:r>
              </a:p>
            </p:txBody>
          </p:sp>
        </mc:Fallback>
      </mc:AlternateContent>
      <p:graphicFrame>
        <p:nvGraphicFramePr>
          <p:cNvPr id="14" name="Chart 13">
            <a:extLst>
              <a:ext uri="{FF2B5EF4-FFF2-40B4-BE49-F238E27FC236}">
                <a16:creationId xmlns:a16="http://schemas.microsoft.com/office/drawing/2014/main" id="{27DAC6FE-A9BE-1D93-CD85-1008B5EFAFED}"/>
              </a:ext>
            </a:extLst>
          </p:cNvPr>
          <p:cNvGraphicFramePr/>
          <p:nvPr>
            <p:extLst>
              <p:ext uri="{D42A27DB-BD31-4B8C-83A1-F6EECF244321}">
                <p14:modId xmlns:p14="http://schemas.microsoft.com/office/powerpoint/2010/main" val="3969046609"/>
              </p:ext>
            </p:extLst>
          </p:nvPr>
        </p:nvGraphicFramePr>
        <p:xfrm>
          <a:off x="5594554" y="2467897"/>
          <a:ext cx="5866345" cy="366164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9081830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6901C-4CBF-F433-CFCC-8BA932E2A16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EB2BEAC-10F2-DC93-E58E-949C9CBD7B91}"/>
              </a:ext>
            </a:extLst>
          </p:cNvPr>
          <p:cNvSpPr/>
          <p:nvPr/>
        </p:nvSpPr>
        <p:spPr>
          <a:xfrm>
            <a:off x="367645" y="273377"/>
            <a:ext cx="11510128" cy="630653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059339DD-5873-0CA7-5357-5B9978AE426F}"/>
              </a:ext>
            </a:extLst>
          </p:cNvPr>
          <p:cNvSpPr txBox="1"/>
          <p:nvPr/>
        </p:nvSpPr>
        <p:spPr>
          <a:xfrm>
            <a:off x="4948474" y="605090"/>
            <a:ext cx="2348469" cy="769441"/>
          </a:xfrm>
          <a:prstGeom prst="rect">
            <a:avLst/>
          </a:prstGeom>
          <a:noFill/>
        </p:spPr>
        <p:txBody>
          <a:bodyPr wrap="square" rtlCol="0">
            <a:spAutoFit/>
          </a:bodyPr>
          <a:lstStyle/>
          <a:p>
            <a:r>
              <a:rPr lang="en-IN" sz="4400" b="1" dirty="0">
                <a:latin typeface="Roboto" panose="02000000000000000000" pitchFamily="2" charset="0"/>
                <a:ea typeface="Roboto" panose="02000000000000000000" pitchFamily="2" charset="0"/>
                <a:cs typeface="Roboto" panose="02000000000000000000" pitchFamily="2" charset="0"/>
              </a:rPr>
              <a:t>Analysis</a:t>
            </a:r>
          </a:p>
        </p:txBody>
      </p:sp>
      <p:sp>
        <p:nvSpPr>
          <p:cNvPr id="3" name="Rectangle 2">
            <a:extLst>
              <a:ext uri="{FF2B5EF4-FFF2-40B4-BE49-F238E27FC236}">
                <a16:creationId xmlns:a16="http://schemas.microsoft.com/office/drawing/2014/main" id="{8FAF89BA-A322-2392-DBAD-613C86BD3ACD}"/>
              </a:ext>
            </a:extLst>
          </p:cNvPr>
          <p:cNvSpPr/>
          <p:nvPr/>
        </p:nvSpPr>
        <p:spPr>
          <a:xfrm>
            <a:off x="4921766" y="622166"/>
            <a:ext cx="2348468" cy="735291"/>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2" descr="IIT Indore - Wikipedia">
            <a:extLst>
              <a:ext uri="{FF2B5EF4-FFF2-40B4-BE49-F238E27FC236}">
                <a16:creationId xmlns:a16="http://schemas.microsoft.com/office/drawing/2014/main" id="{10161AA5-EC9D-623F-1841-4A3B776A6B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2544" y="462260"/>
            <a:ext cx="865300" cy="9334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695B840-C1C5-68A4-F5B1-A20B7F7FF79D}"/>
              </a:ext>
            </a:extLst>
          </p:cNvPr>
          <p:cNvSpPr txBox="1"/>
          <p:nvPr/>
        </p:nvSpPr>
        <p:spPr>
          <a:xfrm>
            <a:off x="662919" y="1544396"/>
            <a:ext cx="10582275" cy="400110"/>
          </a:xfrm>
          <a:prstGeom prst="rect">
            <a:avLst/>
          </a:prstGeom>
          <a:noFill/>
        </p:spPr>
        <p:txBody>
          <a:bodyPr wrap="square" rtlCol="0">
            <a:spAutoFit/>
          </a:bodyPr>
          <a:lstStyle/>
          <a:p>
            <a:pPr marL="342900" indent="-342900">
              <a:buFont typeface="Arial" panose="020B0604020202020204" pitchFamily="34" charset="0"/>
              <a:buChar char="•"/>
            </a:pPr>
            <a:r>
              <a:rPr lang="en-IN" sz="2000" b="1" dirty="0">
                <a:latin typeface="Verdana" panose="020B0604030504040204" pitchFamily="34" charset="0"/>
                <a:ea typeface="Verdana" panose="020B0604030504040204" pitchFamily="34" charset="0"/>
              </a:rPr>
              <a:t>Grain Size vs Temperature</a:t>
            </a:r>
          </a:p>
        </p:txBody>
      </p:sp>
      <p:graphicFrame>
        <p:nvGraphicFramePr>
          <p:cNvPr id="7" name="Chart 6">
            <a:extLst>
              <a:ext uri="{FF2B5EF4-FFF2-40B4-BE49-F238E27FC236}">
                <a16:creationId xmlns:a16="http://schemas.microsoft.com/office/drawing/2014/main" id="{A47243DA-C7D3-0FB6-10DD-5C8E90281D6E}"/>
              </a:ext>
            </a:extLst>
          </p:cNvPr>
          <p:cNvGraphicFramePr/>
          <p:nvPr>
            <p:extLst>
              <p:ext uri="{D42A27DB-BD31-4B8C-83A1-F6EECF244321}">
                <p14:modId xmlns:p14="http://schemas.microsoft.com/office/powerpoint/2010/main" val="464627553"/>
              </p:ext>
            </p:extLst>
          </p:nvPr>
        </p:nvGraphicFramePr>
        <p:xfrm>
          <a:off x="2865085" y="2458065"/>
          <a:ext cx="6461831" cy="392552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7690212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7EFEC-DAF6-1FDC-D9C8-067651D4277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5FBC810-6B54-AAFE-0622-7AC83E01CE33}"/>
              </a:ext>
            </a:extLst>
          </p:cNvPr>
          <p:cNvSpPr/>
          <p:nvPr/>
        </p:nvSpPr>
        <p:spPr>
          <a:xfrm>
            <a:off x="367645" y="273377"/>
            <a:ext cx="11510128" cy="630653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A1500E1A-A935-738D-7AC8-091056A6EFF2}"/>
              </a:ext>
            </a:extLst>
          </p:cNvPr>
          <p:cNvSpPr txBox="1"/>
          <p:nvPr/>
        </p:nvSpPr>
        <p:spPr>
          <a:xfrm>
            <a:off x="4948474" y="605090"/>
            <a:ext cx="2348469" cy="769441"/>
          </a:xfrm>
          <a:prstGeom prst="rect">
            <a:avLst/>
          </a:prstGeom>
          <a:noFill/>
        </p:spPr>
        <p:txBody>
          <a:bodyPr wrap="square" rtlCol="0">
            <a:spAutoFit/>
          </a:bodyPr>
          <a:lstStyle/>
          <a:p>
            <a:r>
              <a:rPr lang="en-IN" sz="4400" b="1" dirty="0">
                <a:latin typeface="Roboto" panose="02000000000000000000" pitchFamily="2" charset="0"/>
                <a:ea typeface="Roboto" panose="02000000000000000000" pitchFamily="2" charset="0"/>
                <a:cs typeface="Roboto" panose="02000000000000000000" pitchFamily="2" charset="0"/>
              </a:rPr>
              <a:t>Analysis</a:t>
            </a:r>
          </a:p>
        </p:txBody>
      </p:sp>
      <p:sp>
        <p:nvSpPr>
          <p:cNvPr id="3" name="Rectangle 2">
            <a:extLst>
              <a:ext uri="{FF2B5EF4-FFF2-40B4-BE49-F238E27FC236}">
                <a16:creationId xmlns:a16="http://schemas.microsoft.com/office/drawing/2014/main" id="{A951739C-EE28-27F8-601E-F42F22179B35}"/>
              </a:ext>
            </a:extLst>
          </p:cNvPr>
          <p:cNvSpPr/>
          <p:nvPr/>
        </p:nvSpPr>
        <p:spPr>
          <a:xfrm>
            <a:off x="4921766" y="622166"/>
            <a:ext cx="2348468" cy="735291"/>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2" descr="IIT Indore - Wikipedia">
            <a:extLst>
              <a:ext uri="{FF2B5EF4-FFF2-40B4-BE49-F238E27FC236}">
                <a16:creationId xmlns:a16="http://schemas.microsoft.com/office/drawing/2014/main" id="{14962770-56E7-4A1B-2915-D853F73784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2544" y="462260"/>
            <a:ext cx="865300" cy="9334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39353B0-0FD1-2DCB-ADCD-74FAA2A126B1}"/>
              </a:ext>
            </a:extLst>
          </p:cNvPr>
          <p:cNvSpPr txBox="1"/>
          <p:nvPr/>
        </p:nvSpPr>
        <p:spPr>
          <a:xfrm>
            <a:off x="662919" y="1544396"/>
            <a:ext cx="10582275" cy="400110"/>
          </a:xfrm>
          <a:prstGeom prst="rect">
            <a:avLst/>
          </a:prstGeom>
          <a:noFill/>
        </p:spPr>
        <p:txBody>
          <a:bodyPr wrap="square" rtlCol="0">
            <a:spAutoFit/>
          </a:bodyPr>
          <a:lstStyle/>
          <a:p>
            <a:pPr marL="342900" indent="-342900">
              <a:buFont typeface="Arial" panose="020B0604020202020204" pitchFamily="34" charset="0"/>
              <a:buChar char="•"/>
            </a:pPr>
            <a:r>
              <a:rPr lang="en-IN" sz="2000" b="1" dirty="0">
                <a:latin typeface="Verdana" panose="020B0604030504040204" pitchFamily="34" charset="0"/>
                <a:ea typeface="Verdana" panose="020B0604030504040204" pitchFamily="34" charset="0"/>
              </a:rPr>
              <a:t>Strain vs Temperature</a:t>
            </a:r>
          </a:p>
        </p:txBody>
      </p:sp>
      <p:graphicFrame>
        <p:nvGraphicFramePr>
          <p:cNvPr id="8" name="Chart 7">
            <a:extLst>
              <a:ext uri="{FF2B5EF4-FFF2-40B4-BE49-F238E27FC236}">
                <a16:creationId xmlns:a16="http://schemas.microsoft.com/office/drawing/2014/main" id="{2909F51D-8D1B-8E96-85F4-065493A2ADA4}"/>
              </a:ext>
            </a:extLst>
          </p:cNvPr>
          <p:cNvGraphicFramePr/>
          <p:nvPr>
            <p:extLst>
              <p:ext uri="{D42A27DB-BD31-4B8C-83A1-F6EECF244321}">
                <p14:modId xmlns:p14="http://schemas.microsoft.com/office/powerpoint/2010/main" val="1815047247"/>
              </p:ext>
            </p:extLst>
          </p:nvPr>
        </p:nvGraphicFramePr>
        <p:xfrm>
          <a:off x="2658763" y="2418735"/>
          <a:ext cx="6874475" cy="385921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446333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283FA-0549-2AF0-502F-382A6CC4AA7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DBE3DA1-4DA8-4D69-485E-87DD69311B62}"/>
              </a:ext>
            </a:extLst>
          </p:cNvPr>
          <p:cNvSpPr/>
          <p:nvPr/>
        </p:nvSpPr>
        <p:spPr>
          <a:xfrm>
            <a:off x="367645" y="273377"/>
            <a:ext cx="11510128" cy="630653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D481F4DC-0BFC-5028-F5E4-EE62D58CF49A}"/>
              </a:ext>
            </a:extLst>
          </p:cNvPr>
          <p:cNvSpPr txBox="1"/>
          <p:nvPr/>
        </p:nvSpPr>
        <p:spPr>
          <a:xfrm>
            <a:off x="4948474" y="605090"/>
            <a:ext cx="2348469" cy="769441"/>
          </a:xfrm>
          <a:prstGeom prst="rect">
            <a:avLst/>
          </a:prstGeom>
          <a:noFill/>
        </p:spPr>
        <p:txBody>
          <a:bodyPr wrap="square" rtlCol="0">
            <a:spAutoFit/>
          </a:bodyPr>
          <a:lstStyle/>
          <a:p>
            <a:r>
              <a:rPr lang="en-IN" sz="4400" b="1" dirty="0">
                <a:latin typeface="Roboto" panose="02000000000000000000" pitchFamily="2" charset="0"/>
                <a:ea typeface="Roboto" panose="02000000000000000000" pitchFamily="2" charset="0"/>
                <a:cs typeface="Roboto" panose="02000000000000000000" pitchFamily="2" charset="0"/>
              </a:rPr>
              <a:t>Analysis</a:t>
            </a:r>
          </a:p>
        </p:txBody>
      </p:sp>
      <p:sp>
        <p:nvSpPr>
          <p:cNvPr id="3" name="Rectangle 2">
            <a:extLst>
              <a:ext uri="{FF2B5EF4-FFF2-40B4-BE49-F238E27FC236}">
                <a16:creationId xmlns:a16="http://schemas.microsoft.com/office/drawing/2014/main" id="{1D22BA6A-6ED2-D681-C6BA-577DF4C51DA7}"/>
              </a:ext>
            </a:extLst>
          </p:cNvPr>
          <p:cNvSpPr/>
          <p:nvPr/>
        </p:nvSpPr>
        <p:spPr>
          <a:xfrm>
            <a:off x="4921766" y="622166"/>
            <a:ext cx="2348468" cy="735291"/>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2" descr="IIT Indore - Wikipedia">
            <a:extLst>
              <a:ext uri="{FF2B5EF4-FFF2-40B4-BE49-F238E27FC236}">
                <a16:creationId xmlns:a16="http://schemas.microsoft.com/office/drawing/2014/main" id="{37E82FAB-5CAD-7924-3D00-DEB135C23D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2544" y="462260"/>
            <a:ext cx="865300" cy="9334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645DA25-8D49-BDC2-C63F-FA37B4832F76}"/>
              </a:ext>
            </a:extLst>
          </p:cNvPr>
          <p:cNvSpPr txBox="1"/>
          <p:nvPr/>
        </p:nvSpPr>
        <p:spPr>
          <a:xfrm>
            <a:off x="662919" y="1544396"/>
            <a:ext cx="10582275" cy="400110"/>
          </a:xfrm>
          <a:prstGeom prst="rect">
            <a:avLst/>
          </a:prstGeom>
          <a:noFill/>
        </p:spPr>
        <p:txBody>
          <a:bodyPr wrap="square" rtlCol="0">
            <a:spAutoFit/>
          </a:bodyPr>
          <a:lstStyle/>
          <a:p>
            <a:pPr marL="342900" indent="-342900">
              <a:buFont typeface="Arial" panose="020B0604020202020204" pitchFamily="34" charset="0"/>
              <a:buChar char="•"/>
            </a:pPr>
            <a:r>
              <a:rPr lang="en-IN" sz="2000" b="1" dirty="0">
                <a:latin typeface="Verdana" panose="020B0604030504040204" pitchFamily="34" charset="0"/>
                <a:ea typeface="Verdana" panose="020B0604030504040204" pitchFamily="34" charset="0"/>
              </a:rPr>
              <a:t>Dislocation Density vs Temperature</a:t>
            </a:r>
          </a:p>
        </p:txBody>
      </p:sp>
      <p:graphicFrame>
        <p:nvGraphicFramePr>
          <p:cNvPr id="7" name="Chart 6">
            <a:extLst>
              <a:ext uri="{FF2B5EF4-FFF2-40B4-BE49-F238E27FC236}">
                <a16:creationId xmlns:a16="http://schemas.microsoft.com/office/drawing/2014/main" id="{7689794A-DB8E-0D5F-424B-6B819770F407}"/>
              </a:ext>
            </a:extLst>
          </p:cNvPr>
          <p:cNvGraphicFramePr/>
          <p:nvPr>
            <p:extLst>
              <p:ext uri="{D42A27DB-BD31-4B8C-83A1-F6EECF244321}">
                <p14:modId xmlns:p14="http://schemas.microsoft.com/office/powerpoint/2010/main" val="2360250978"/>
              </p:ext>
            </p:extLst>
          </p:nvPr>
        </p:nvGraphicFramePr>
        <p:xfrm>
          <a:off x="2615379" y="2340077"/>
          <a:ext cx="6813755" cy="389575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7068770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4D3C84-3AA0-AC72-E072-312C3426DE1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20BB529-1CA1-178A-C3A3-AC3BA55D2F73}"/>
              </a:ext>
            </a:extLst>
          </p:cNvPr>
          <p:cNvSpPr/>
          <p:nvPr/>
        </p:nvSpPr>
        <p:spPr>
          <a:xfrm>
            <a:off x="367645" y="273377"/>
            <a:ext cx="11510128" cy="630653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D085A14A-A728-F5B5-C15C-BE74ECA6DE46}"/>
              </a:ext>
            </a:extLst>
          </p:cNvPr>
          <p:cNvSpPr txBox="1"/>
          <p:nvPr/>
        </p:nvSpPr>
        <p:spPr>
          <a:xfrm>
            <a:off x="4948474" y="605090"/>
            <a:ext cx="2348469" cy="769441"/>
          </a:xfrm>
          <a:prstGeom prst="rect">
            <a:avLst/>
          </a:prstGeom>
          <a:noFill/>
        </p:spPr>
        <p:txBody>
          <a:bodyPr wrap="square" rtlCol="0">
            <a:spAutoFit/>
          </a:bodyPr>
          <a:lstStyle/>
          <a:p>
            <a:r>
              <a:rPr lang="en-IN" sz="4400" b="1" dirty="0">
                <a:latin typeface="Roboto" panose="02000000000000000000" pitchFamily="2" charset="0"/>
                <a:ea typeface="Roboto" panose="02000000000000000000" pitchFamily="2" charset="0"/>
                <a:cs typeface="Roboto" panose="02000000000000000000" pitchFamily="2" charset="0"/>
              </a:rPr>
              <a:t>Analysis</a:t>
            </a:r>
          </a:p>
        </p:txBody>
      </p:sp>
      <p:sp>
        <p:nvSpPr>
          <p:cNvPr id="3" name="Rectangle 2">
            <a:extLst>
              <a:ext uri="{FF2B5EF4-FFF2-40B4-BE49-F238E27FC236}">
                <a16:creationId xmlns:a16="http://schemas.microsoft.com/office/drawing/2014/main" id="{46D373F3-DA80-3AE2-2F13-0BCF80ACD2FC}"/>
              </a:ext>
            </a:extLst>
          </p:cNvPr>
          <p:cNvSpPr/>
          <p:nvPr/>
        </p:nvSpPr>
        <p:spPr>
          <a:xfrm>
            <a:off x="4921766" y="622166"/>
            <a:ext cx="2348468" cy="735291"/>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2" descr="IIT Indore - Wikipedia">
            <a:extLst>
              <a:ext uri="{FF2B5EF4-FFF2-40B4-BE49-F238E27FC236}">
                <a16:creationId xmlns:a16="http://schemas.microsoft.com/office/drawing/2014/main" id="{13DF384F-E9C5-458E-CD70-4A7C034E01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2544" y="462260"/>
            <a:ext cx="865300" cy="9334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9FEF1BB-B32D-AA29-06E6-B248A4B0320B}"/>
              </a:ext>
            </a:extLst>
          </p:cNvPr>
          <p:cNvSpPr txBox="1"/>
          <p:nvPr/>
        </p:nvSpPr>
        <p:spPr>
          <a:xfrm>
            <a:off x="662919" y="1544396"/>
            <a:ext cx="10582275" cy="400110"/>
          </a:xfrm>
          <a:prstGeom prst="rect">
            <a:avLst/>
          </a:prstGeom>
          <a:noFill/>
        </p:spPr>
        <p:txBody>
          <a:bodyPr wrap="square" rtlCol="0">
            <a:spAutoFit/>
          </a:bodyPr>
          <a:lstStyle/>
          <a:p>
            <a:pPr marL="342900" indent="-342900">
              <a:buFont typeface="Arial" panose="020B0604020202020204" pitchFamily="34" charset="0"/>
              <a:buChar char="•"/>
            </a:pPr>
            <a:r>
              <a:rPr lang="en-IN" sz="2000" b="1" dirty="0">
                <a:latin typeface="Verdana" panose="020B0604030504040204" pitchFamily="34" charset="0"/>
                <a:ea typeface="Verdana" panose="020B0604030504040204" pitchFamily="34" charset="0"/>
              </a:rPr>
              <a:t>Hardness vs Temperature</a:t>
            </a:r>
          </a:p>
        </p:txBody>
      </p:sp>
      <p:graphicFrame>
        <p:nvGraphicFramePr>
          <p:cNvPr id="8" name="Chart 7">
            <a:extLst>
              <a:ext uri="{FF2B5EF4-FFF2-40B4-BE49-F238E27FC236}">
                <a16:creationId xmlns:a16="http://schemas.microsoft.com/office/drawing/2014/main" id="{52FE088C-531C-2FF6-4F26-63226AD0AB55}"/>
              </a:ext>
            </a:extLst>
          </p:cNvPr>
          <p:cNvGraphicFramePr/>
          <p:nvPr>
            <p:extLst>
              <p:ext uri="{D42A27DB-BD31-4B8C-83A1-F6EECF244321}">
                <p14:modId xmlns:p14="http://schemas.microsoft.com/office/powerpoint/2010/main" val="4163650681"/>
              </p:ext>
            </p:extLst>
          </p:nvPr>
        </p:nvGraphicFramePr>
        <p:xfrm>
          <a:off x="2792603" y="2290916"/>
          <a:ext cx="6606794" cy="398703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504457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B52771-B28E-4509-164C-E00489C9107B}"/>
              </a:ext>
            </a:extLst>
          </p:cNvPr>
          <p:cNvSpPr/>
          <p:nvPr/>
        </p:nvSpPr>
        <p:spPr>
          <a:xfrm>
            <a:off x="367645" y="273377"/>
            <a:ext cx="11510128" cy="630653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7A1CBFDC-5C13-2619-14AA-867F2FC91AB9}"/>
              </a:ext>
            </a:extLst>
          </p:cNvPr>
          <p:cNvSpPr txBox="1"/>
          <p:nvPr/>
        </p:nvSpPr>
        <p:spPr>
          <a:xfrm>
            <a:off x="3709988" y="2767281"/>
            <a:ext cx="4772025" cy="1323439"/>
          </a:xfrm>
          <a:prstGeom prst="rect">
            <a:avLst/>
          </a:prstGeom>
          <a:noFill/>
        </p:spPr>
        <p:txBody>
          <a:bodyPr wrap="square" rtlCol="0">
            <a:spAutoFit/>
          </a:bodyPr>
          <a:lstStyle/>
          <a:p>
            <a:r>
              <a:rPr lang="en-IN" sz="8000" b="1" dirty="0">
                <a:latin typeface="Arial Narrow" panose="020B0606020202030204" pitchFamily="34" charset="0"/>
                <a:ea typeface="Verdana" panose="020B0604030504040204" pitchFamily="34" charset="0"/>
              </a:rPr>
              <a:t>Thank You!</a:t>
            </a:r>
          </a:p>
        </p:txBody>
      </p:sp>
    </p:spTree>
    <p:extLst>
      <p:ext uri="{BB962C8B-B14F-4D97-AF65-F5344CB8AC3E}">
        <p14:creationId xmlns:p14="http://schemas.microsoft.com/office/powerpoint/2010/main" val="2884357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B52771-B28E-4509-164C-E00489C9107B}"/>
              </a:ext>
            </a:extLst>
          </p:cNvPr>
          <p:cNvSpPr/>
          <p:nvPr/>
        </p:nvSpPr>
        <p:spPr>
          <a:xfrm>
            <a:off x="367645" y="273377"/>
            <a:ext cx="11510128" cy="630653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182C6FB2-A3F7-6101-923D-EF449A3AD5DB}"/>
              </a:ext>
            </a:extLst>
          </p:cNvPr>
          <p:cNvSpPr txBox="1"/>
          <p:nvPr/>
        </p:nvSpPr>
        <p:spPr>
          <a:xfrm>
            <a:off x="2950589" y="595666"/>
            <a:ext cx="6290822" cy="769441"/>
          </a:xfrm>
          <a:prstGeom prst="rect">
            <a:avLst/>
          </a:prstGeom>
          <a:noFill/>
        </p:spPr>
        <p:txBody>
          <a:bodyPr wrap="square" rtlCol="0">
            <a:spAutoFit/>
          </a:bodyPr>
          <a:lstStyle/>
          <a:p>
            <a:r>
              <a:rPr lang="en-US" sz="4400" b="1" dirty="0">
                <a:latin typeface="Roboto" panose="02000000000000000000" pitchFamily="2" charset="0"/>
                <a:ea typeface="Roboto" panose="02000000000000000000" pitchFamily="2" charset="0"/>
                <a:cs typeface="Roboto" panose="02000000000000000000" pitchFamily="2" charset="0"/>
              </a:rPr>
              <a:t>Additive Manufacturing</a:t>
            </a:r>
            <a:endParaRPr lang="en-IN" sz="4400" b="1" dirty="0">
              <a:latin typeface="Roboto" panose="02000000000000000000" pitchFamily="2" charset="0"/>
              <a:ea typeface="Roboto" panose="02000000000000000000" pitchFamily="2" charset="0"/>
              <a:cs typeface="Roboto" panose="02000000000000000000" pitchFamily="2" charset="0"/>
            </a:endParaRPr>
          </a:p>
        </p:txBody>
      </p:sp>
      <p:sp>
        <p:nvSpPr>
          <p:cNvPr id="3" name="Rectangle 2">
            <a:extLst>
              <a:ext uri="{FF2B5EF4-FFF2-40B4-BE49-F238E27FC236}">
                <a16:creationId xmlns:a16="http://schemas.microsoft.com/office/drawing/2014/main" id="{CE04C1BE-08A7-FE59-8B0F-DB395819745B}"/>
              </a:ext>
            </a:extLst>
          </p:cNvPr>
          <p:cNvSpPr/>
          <p:nvPr/>
        </p:nvSpPr>
        <p:spPr>
          <a:xfrm>
            <a:off x="2931735" y="605092"/>
            <a:ext cx="6080290" cy="735291"/>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2" descr="IIT Indore - Wikipedia">
            <a:extLst>
              <a:ext uri="{FF2B5EF4-FFF2-40B4-BE49-F238E27FC236}">
                <a16:creationId xmlns:a16="http://schemas.microsoft.com/office/drawing/2014/main" id="{48F9D076-EB89-472F-5FB6-CB7C8E7FE2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2544" y="462260"/>
            <a:ext cx="865300" cy="9334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0C93522-D4CE-1E72-F0FD-CAE5A966E07B}"/>
              </a:ext>
            </a:extLst>
          </p:cNvPr>
          <p:cNvSpPr txBox="1"/>
          <p:nvPr/>
        </p:nvSpPr>
        <p:spPr>
          <a:xfrm>
            <a:off x="704851" y="1727377"/>
            <a:ext cx="10782298" cy="1015663"/>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latin typeface="Verdana" panose="020B0604030504040204" pitchFamily="34" charset="0"/>
                <a:ea typeface="Verdana" panose="020B0604030504040204" pitchFamily="34" charset="0"/>
              </a:rPr>
              <a:t>Additive manufacturing, also known as 3D printing, is a process used to fabricate a physical object from a 3D digital model, typically by laying down and bonding many successive thin layers of materials.</a:t>
            </a:r>
            <a:endParaRPr lang="en-IN" sz="2000" dirty="0">
              <a:latin typeface="Verdana" panose="020B0604030504040204" pitchFamily="34" charset="0"/>
              <a:ea typeface="Verdana" panose="020B0604030504040204" pitchFamily="34" charset="0"/>
            </a:endParaRPr>
          </a:p>
        </p:txBody>
      </p:sp>
      <p:pic>
        <p:nvPicPr>
          <p:cNvPr id="8" name="Picture 7">
            <a:extLst>
              <a:ext uri="{FF2B5EF4-FFF2-40B4-BE49-F238E27FC236}">
                <a16:creationId xmlns:a16="http://schemas.microsoft.com/office/drawing/2014/main" id="{3D82C3B8-4195-3EE6-23A4-A7CFFA7A303B}"/>
              </a:ext>
            </a:extLst>
          </p:cNvPr>
          <p:cNvPicPr>
            <a:picLocks noChangeAspect="1"/>
          </p:cNvPicPr>
          <p:nvPr/>
        </p:nvPicPr>
        <p:blipFill>
          <a:blip r:embed="rId4"/>
          <a:stretch>
            <a:fillRect/>
          </a:stretch>
        </p:blipFill>
        <p:spPr>
          <a:xfrm>
            <a:off x="7940511" y="2957835"/>
            <a:ext cx="3883844" cy="2763810"/>
          </a:xfrm>
          <a:prstGeom prst="rect">
            <a:avLst/>
          </a:prstGeom>
        </p:spPr>
      </p:pic>
      <p:sp>
        <p:nvSpPr>
          <p:cNvPr id="9" name="TextBox 8">
            <a:extLst>
              <a:ext uri="{FF2B5EF4-FFF2-40B4-BE49-F238E27FC236}">
                <a16:creationId xmlns:a16="http://schemas.microsoft.com/office/drawing/2014/main" id="{FDF3544F-13F4-D124-EA41-D86FACB4E69E}"/>
              </a:ext>
            </a:extLst>
          </p:cNvPr>
          <p:cNvSpPr txBox="1"/>
          <p:nvPr/>
        </p:nvSpPr>
        <p:spPr>
          <a:xfrm>
            <a:off x="8242123" y="5775985"/>
            <a:ext cx="3280619" cy="646331"/>
          </a:xfrm>
          <a:prstGeom prst="rect">
            <a:avLst/>
          </a:prstGeom>
          <a:noFill/>
        </p:spPr>
        <p:txBody>
          <a:bodyPr wrap="square" rtlCol="0">
            <a:spAutoFit/>
          </a:bodyPr>
          <a:lstStyle/>
          <a:p>
            <a:pPr algn="ctr"/>
            <a:r>
              <a:rPr lang="en-US" i="1" dirty="0"/>
              <a:t>8 Steps of any </a:t>
            </a:r>
          </a:p>
          <a:p>
            <a:pPr algn="ctr"/>
            <a:r>
              <a:rPr lang="en-US" i="1" dirty="0"/>
              <a:t>Additive Manufacturing Process</a:t>
            </a:r>
            <a:endParaRPr lang="en-IN" i="1" dirty="0"/>
          </a:p>
        </p:txBody>
      </p:sp>
      <p:grpSp>
        <p:nvGrpSpPr>
          <p:cNvPr id="10" name="Group 9">
            <a:extLst>
              <a:ext uri="{FF2B5EF4-FFF2-40B4-BE49-F238E27FC236}">
                <a16:creationId xmlns:a16="http://schemas.microsoft.com/office/drawing/2014/main" id="{DF5299FB-11A1-53C1-7927-D22E73ECBA2A}"/>
              </a:ext>
            </a:extLst>
          </p:cNvPr>
          <p:cNvGrpSpPr/>
          <p:nvPr/>
        </p:nvGrpSpPr>
        <p:grpSpPr>
          <a:xfrm>
            <a:off x="704851" y="2971791"/>
            <a:ext cx="7182241" cy="2876516"/>
            <a:chOff x="704851" y="2971791"/>
            <a:chExt cx="7182241" cy="2876516"/>
          </a:xfrm>
        </p:grpSpPr>
        <p:sp>
          <p:nvSpPr>
            <p:cNvPr id="7" name="TextBox 6">
              <a:extLst>
                <a:ext uri="{FF2B5EF4-FFF2-40B4-BE49-F238E27FC236}">
                  <a16:creationId xmlns:a16="http://schemas.microsoft.com/office/drawing/2014/main" id="{4B09ECD1-09BA-FF23-1D9C-1632FC3A2E2F}"/>
                </a:ext>
              </a:extLst>
            </p:cNvPr>
            <p:cNvSpPr txBox="1"/>
            <p:nvPr/>
          </p:nvSpPr>
          <p:spPr>
            <a:xfrm>
              <a:off x="704851" y="2971791"/>
              <a:ext cx="7182241" cy="400110"/>
            </a:xfrm>
            <a:prstGeom prst="rect">
              <a:avLst/>
            </a:prstGeom>
            <a:noFill/>
          </p:spPr>
          <p:txBody>
            <a:bodyPr wrap="square" rtlCol="0">
              <a:spAutoFit/>
            </a:bodyPr>
            <a:lstStyle/>
            <a:p>
              <a:pPr marL="285750" indent="-285750">
                <a:buFont typeface="Arial" panose="020B0604020202020204" pitchFamily="34" charset="0"/>
                <a:buChar char="•"/>
              </a:pPr>
              <a:r>
                <a:rPr lang="en-IN" sz="2000" b="1" dirty="0">
                  <a:solidFill>
                    <a:schemeClr val="accent6">
                      <a:lumMod val="75000"/>
                    </a:schemeClr>
                  </a:solidFill>
                  <a:latin typeface="Verdana" panose="020B0604030504040204" pitchFamily="34" charset="0"/>
                  <a:ea typeface="Verdana" panose="020B0604030504040204" pitchFamily="34" charset="0"/>
                </a:rPr>
                <a:t>Advantages:</a:t>
              </a:r>
            </a:p>
          </p:txBody>
        </p:sp>
        <p:sp>
          <p:nvSpPr>
            <p:cNvPr id="11" name="TextBox 10">
              <a:extLst>
                <a:ext uri="{FF2B5EF4-FFF2-40B4-BE49-F238E27FC236}">
                  <a16:creationId xmlns:a16="http://schemas.microsoft.com/office/drawing/2014/main" id="{D76C0B0B-B06A-B92D-DB49-6D539879E9A4}"/>
                </a:ext>
              </a:extLst>
            </p:cNvPr>
            <p:cNvSpPr txBox="1"/>
            <p:nvPr/>
          </p:nvSpPr>
          <p:spPr>
            <a:xfrm>
              <a:off x="1000290" y="3371901"/>
              <a:ext cx="6502400" cy="923330"/>
            </a:xfrm>
            <a:prstGeom prst="rect">
              <a:avLst/>
            </a:prstGeom>
            <a:noFill/>
          </p:spPr>
          <p:txBody>
            <a:bodyPr wrap="square" rtlCol="0">
              <a:spAutoFit/>
            </a:bodyPr>
            <a:lstStyle/>
            <a:p>
              <a:pPr marL="285750" indent="-285750">
                <a:buFont typeface="Wingdings" panose="05000000000000000000" pitchFamily="2" charset="2"/>
                <a:buChar char="Ø"/>
              </a:pPr>
              <a:r>
                <a:rPr lang="en-IN" dirty="0">
                  <a:solidFill>
                    <a:schemeClr val="accent6">
                      <a:lumMod val="75000"/>
                    </a:schemeClr>
                  </a:solidFill>
                  <a:latin typeface="Verdana" panose="020B0604030504040204" pitchFamily="34" charset="0"/>
                  <a:ea typeface="Verdana" panose="020B0604030504040204" pitchFamily="34" charset="0"/>
                </a:rPr>
                <a:t>Rapid Process.</a:t>
              </a:r>
            </a:p>
            <a:p>
              <a:pPr marL="285750" indent="-285750">
                <a:buFont typeface="Wingdings" panose="05000000000000000000" pitchFamily="2" charset="2"/>
                <a:buChar char="Ø"/>
              </a:pPr>
              <a:r>
                <a:rPr lang="en-IN" dirty="0">
                  <a:solidFill>
                    <a:schemeClr val="accent6">
                      <a:lumMod val="75000"/>
                    </a:schemeClr>
                  </a:solidFill>
                  <a:latin typeface="Verdana" panose="020B0604030504040204" pitchFamily="34" charset="0"/>
                  <a:ea typeface="Verdana" panose="020B0604030504040204" pitchFamily="34" charset="0"/>
                </a:rPr>
                <a:t>Design Freedom and Customization.</a:t>
              </a:r>
            </a:p>
            <a:p>
              <a:pPr marL="285750" indent="-285750">
                <a:buFont typeface="Wingdings" panose="05000000000000000000" pitchFamily="2" charset="2"/>
                <a:buChar char="Ø"/>
              </a:pPr>
              <a:r>
                <a:rPr lang="en-IN" dirty="0">
                  <a:solidFill>
                    <a:schemeClr val="accent6">
                      <a:lumMod val="75000"/>
                    </a:schemeClr>
                  </a:solidFill>
                  <a:latin typeface="Verdana" panose="020B0604030504040204" pitchFamily="34" charset="0"/>
                  <a:ea typeface="Verdana" panose="020B0604030504040204" pitchFamily="34" charset="0"/>
                </a:rPr>
                <a:t>Cleaner, Streamlined, and Versatile Workshops.</a:t>
              </a:r>
            </a:p>
          </p:txBody>
        </p:sp>
        <p:sp>
          <p:nvSpPr>
            <p:cNvPr id="12" name="TextBox 11">
              <a:extLst>
                <a:ext uri="{FF2B5EF4-FFF2-40B4-BE49-F238E27FC236}">
                  <a16:creationId xmlns:a16="http://schemas.microsoft.com/office/drawing/2014/main" id="{ED28256B-728F-C58F-5EB1-5828D3E53E71}"/>
                </a:ext>
              </a:extLst>
            </p:cNvPr>
            <p:cNvSpPr txBox="1"/>
            <p:nvPr/>
          </p:nvSpPr>
          <p:spPr>
            <a:xfrm>
              <a:off x="704851" y="4524867"/>
              <a:ext cx="7182241" cy="400110"/>
            </a:xfrm>
            <a:prstGeom prst="rect">
              <a:avLst/>
            </a:prstGeom>
            <a:noFill/>
          </p:spPr>
          <p:txBody>
            <a:bodyPr wrap="square" rtlCol="0">
              <a:spAutoFit/>
            </a:bodyPr>
            <a:lstStyle/>
            <a:p>
              <a:pPr marL="285750" indent="-285750">
                <a:buFont typeface="Arial" panose="020B0604020202020204" pitchFamily="34" charset="0"/>
                <a:buChar char="•"/>
              </a:pPr>
              <a:r>
                <a:rPr lang="en-IN" sz="2000" b="1" dirty="0">
                  <a:solidFill>
                    <a:srgbClr val="FF0000"/>
                  </a:solidFill>
                  <a:latin typeface="Verdana" panose="020B0604030504040204" pitchFamily="34" charset="0"/>
                  <a:ea typeface="Verdana" panose="020B0604030504040204" pitchFamily="34" charset="0"/>
                </a:rPr>
                <a:t>Disadvantages:</a:t>
              </a:r>
            </a:p>
          </p:txBody>
        </p:sp>
        <p:sp>
          <p:nvSpPr>
            <p:cNvPr id="13" name="TextBox 12">
              <a:extLst>
                <a:ext uri="{FF2B5EF4-FFF2-40B4-BE49-F238E27FC236}">
                  <a16:creationId xmlns:a16="http://schemas.microsoft.com/office/drawing/2014/main" id="{052F578D-BF4E-D097-051E-55BC15D09BED}"/>
                </a:ext>
              </a:extLst>
            </p:cNvPr>
            <p:cNvSpPr txBox="1"/>
            <p:nvPr/>
          </p:nvSpPr>
          <p:spPr>
            <a:xfrm>
              <a:off x="1000290" y="4924977"/>
              <a:ext cx="6502400" cy="923330"/>
            </a:xfrm>
            <a:prstGeom prst="rect">
              <a:avLst/>
            </a:prstGeom>
            <a:noFill/>
          </p:spPr>
          <p:txBody>
            <a:bodyPr wrap="square" rtlCol="0">
              <a:spAutoFit/>
            </a:bodyPr>
            <a:lstStyle/>
            <a:p>
              <a:pPr marL="285750" indent="-285750">
                <a:buFont typeface="Wingdings" panose="05000000000000000000" pitchFamily="2" charset="2"/>
                <a:buChar char="Ø"/>
              </a:pPr>
              <a:r>
                <a:rPr lang="en-IN" dirty="0">
                  <a:solidFill>
                    <a:srgbClr val="FF0000"/>
                  </a:solidFill>
                  <a:latin typeface="Verdana" panose="020B0604030504040204" pitchFamily="34" charset="0"/>
                  <a:ea typeface="Verdana" panose="020B0604030504040204" pitchFamily="34" charset="0"/>
                </a:rPr>
                <a:t>High initial costs.</a:t>
              </a:r>
            </a:p>
            <a:p>
              <a:pPr marL="285750" indent="-285750">
                <a:buFont typeface="Wingdings" panose="05000000000000000000" pitchFamily="2" charset="2"/>
                <a:buChar char="Ø"/>
              </a:pPr>
              <a:r>
                <a:rPr lang="en-IN" dirty="0">
                  <a:solidFill>
                    <a:srgbClr val="FF0000"/>
                  </a:solidFill>
                  <a:latin typeface="Verdana" panose="020B0604030504040204" pitchFamily="34" charset="0"/>
                  <a:ea typeface="Verdana" panose="020B0604030504040204" pitchFamily="34" charset="0"/>
                </a:rPr>
                <a:t>Size constraints.</a:t>
              </a:r>
            </a:p>
            <a:p>
              <a:pPr marL="285750" indent="-285750">
                <a:buFont typeface="Wingdings" panose="05000000000000000000" pitchFamily="2" charset="2"/>
                <a:buChar char="Ø"/>
              </a:pPr>
              <a:r>
                <a:rPr lang="en-IN" dirty="0">
                  <a:solidFill>
                    <a:srgbClr val="FF0000"/>
                  </a:solidFill>
                  <a:latin typeface="Verdana" panose="020B0604030504040204" pitchFamily="34" charset="0"/>
                  <a:ea typeface="Verdana" panose="020B0604030504040204" pitchFamily="34" charset="0"/>
                </a:rPr>
                <a:t>Material Limitations.</a:t>
              </a:r>
            </a:p>
          </p:txBody>
        </p:sp>
      </p:grpSp>
      <p:sp>
        <p:nvSpPr>
          <p:cNvPr id="14" name="TextBox 13">
            <a:extLst>
              <a:ext uri="{FF2B5EF4-FFF2-40B4-BE49-F238E27FC236}">
                <a16:creationId xmlns:a16="http://schemas.microsoft.com/office/drawing/2014/main" id="{99AB6EA1-D896-1690-32C7-84FB218B24B6}"/>
              </a:ext>
            </a:extLst>
          </p:cNvPr>
          <p:cNvSpPr txBox="1"/>
          <p:nvPr/>
        </p:nvSpPr>
        <p:spPr>
          <a:xfrm>
            <a:off x="367645" y="6235342"/>
            <a:ext cx="6094428" cy="338554"/>
          </a:xfrm>
          <a:prstGeom prst="rect">
            <a:avLst/>
          </a:prstGeom>
          <a:noFill/>
        </p:spPr>
        <p:txBody>
          <a:bodyPr wrap="square">
            <a:spAutoFit/>
          </a:bodyPr>
          <a:lstStyle/>
          <a:p>
            <a:r>
              <a:rPr lang="en-IN" sz="1600" i="1" dirty="0"/>
              <a:t>Ian, David, Brent, Additive Manufacturing Technologies.</a:t>
            </a:r>
          </a:p>
        </p:txBody>
      </p:sp>
    </p:spTree>
    <p:extLst>
      <p:ext uri="{BB962C8B-B14F-4D97-AF65-F5344CB8AC3E}">
        <p14:creationId xmlns:p14="http://schemas.microsoft.com/office/powerpoint/2010/main" val="3774146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8F8CA9-D9BF-26C8-1EEA-C14603FBE0DE}"/>
              </a:ext>
            </a:extLst>
          </p:cNvPr>
          <p:cNvPicPr>
            <a:picLocks noChangeAspect="1"/>
          </p:cNvPicPr>
          <p:nvPr/>
        </p:nvPicPr>
        <p:blipFill>
          <a:blip r:embed="rId2"/>
          <a:stretch>
            <a:fillRect/>
          </a:stretch>
        </p:blipFill>
        <p:spPr>
          <a:xfrm>
            <a:off x="169682" y="1679579"/>
            <a:ext cx="4948256" cy="3787355"/>
          </a:xfrm>
          <a:prstGeom prst="rect">
            <a:avLst/>
          </a:prstGeom>
        </p:spPr>
      </p:pic>
      <p:sp>
        <p:nvSpPr>
          <p:cNvPr id="6" name="TextBox 5">
            <a:extLst>
              <a:ext uri="{FF2B5EF4-FFF2-40B4-BE49-F238E27FC236}">
                <a16:creationId xmlns:a16="http://schemas.microsoft.com/office/drawing/2014/main" id="{99B63AA4-5439-F05C-20D2-958185263B53}"/>
              </a:ext>
            </a:extLst>
          </p:cNvPr>
          <p:cNvSpPr txBox="1"/>
          <p:nvPr/>
        </p:nvSpPr>
        <p:spPr>
          <a:xfrm>
            <a:off x="2356702" y="5451338"/>
            <a:ext cx="820132" cy="369332"/>
          </a:xfrm>
          <a:prstGeom prst="rect">
            <a:avLst/>
          </a:prstGeom>
          <a:noFill/>
        </p:spPr>
        <p:txBody>
          <a:bodyPr wrap="square" rtlCol="0">
            <a:spAutoFit/>
          </a:bodyPr>
          <a:lstStyle/>
          <a:p>
            <a:r>
              <a:rPr lang="en-IN" b="1" dirty="0"/>
              <a:t>400°C</a:t>
            </a:r>
          </a:p>
        </p:txBody>
      </p:sp>
      <p:pic>
        <p:nvPicPr>
          <p:cNvPr id="8" name="Picture 7">
            <a:extLst>
              <a:ext uri="{FF2B5EF4-FFF2-40B4-BE49-F238E27FC236}">
                <a16:creationId xmlns:a16="http://schemas.microsoft.com/office/drawing/2014/main" id="{211A2A77-8168-7F23-B087-65E769AE5800}"/>
              </a:ext>
            </a:extLst>
          </p:cNvPr>
          <p:cNvPicPr>
            <a:picLocks noChangeAspect="1"/>
          </p:cNvPicPr>
          <p:nvPr/>
        </p:nvPicPr>
        <p:blipFill>
          <a:blip r:embed="rId3"/>
          <a:stretch>
            <a:fillRect/>
          </a:stretch>
        </p:blipFill>
        <p:spPr>
          <a:xfrm>
            <a:off x="6096000" y="1679579"/>
            <a:ext cx="4948257" cy="3787355"/>
          </a:xfrm>
          <a:prstGeom prst="rect">
            <a:avLst/>
          </a:prstGeom>
        </p:spPr>
      </p:pic>
      <p:sp>
        <p:nvSpPr>
          <p:cNvPr id="9" name="TextBox 8">
            <a:extLst>
              <a:ext uri="{FF2B5EF4-FFF2-40B4-BE49-F238E27FC236}">
                <a16:creationId xmlns:a16="http://schemas.microsoft.com/office/drawing/2014/main" id="{229DE2AF-E879-0818-A8FE-B72F2801F17A}"/>
              </a:ext>
            </a:extLst>
          </p:cNvPr>
          <p:cNvSpPr txBox="1"/>
          <p:nvPr/>
        </p:nvSpPr>
        <p:spPr>
          <a:xfrm>
            <a:off x="8363147" y="5451338"/>
            <a:ext cx="820132" cy="369332"/>
          </a:xfrm>
          <a:prstGeom prst="rect">
            <a:avLst/>
          </a:prstGeom>
          <a:noFill/>
        </p:spPr>
        <p:txBody>
          <a:bodyPr wrap="square" rtlCol="0">
            <a:spAutoFit/>
          </a:bodyPr>
          <a:lstStyle/>
          <a:p>
            <a:r>
              <a:rPr lang="en-IN" b="1" dirty="0"/>
              <a:t>600°C</a:t>
            </a:r>
          </a:p>
        </p:txBody>
      </p:sp>
    </p:spTree>
    <p:extLst>
      <p:ext uri="{BB962C8B-B14F-4D97-AF65-F5344CB8AC3E}">
        <p14:creationId xmlns:p14="http://schemas.microsoft.com/office/powerpoint/2010/main" val="1030867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B52771-B28E-4509-164C-E00489C9107B}"/>
              </a:ext>
            </a:extLst>
          </p:cNvPr>
          <p:cNvSpPr/>
          <p:nvPr/>
        </p:nvSpPr>
        <p:spPr>
          <a:xfrm>
            <a:off x="367645" y="273377"/>
            <a:ext cx="11510128" cy="630653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182C6FB2-A3F7-6101-923D-EF449A3AD5DB}"/>
              </a:ext>
            </a:extLst>
          </p:cNvPr>
          <p:cNvSpPr txBox="1"/>
          <p:nvPr/>
        </p:nvSpPr>
        <p:spPr>
          <a:xfrm>
            <a:off x="2950589" y="595666"/>
            <a:ext cx="6290822" cy="769441"/>
          </a:xfrm>
          <a:prstGeom prst="rect">
            <a:avLst/>
          </a:prstGeom>
          <a:noFill/>
        </p:spPr>
        <p:txBody>
          <a:bodyPr wrap="square" rtlCol="0">
            <a:spAutoFit/>
          </a:bodyPr>
          <a:lstStyle/>
          <a:p>
            <a:r>
              <a:rPr lang="en-US" sz="4400" b="1" dirty="0">
                <a:latin typeface="Roboto" panose="02000000000000000000" pitchFamily="2" charset="0"/>
                <a:ea typeface="Roboto" panose="02000000000000000000" pitchFamily="2" charset="0"/>
                <a:cs typeface="Roboto" panose="02000000000000000000" pitchFamily="2" charset="0"/>
              </a:rPr>
              <a:t>Additive Manufacturing</a:t>
            </a:r>
            <a:endParaRPr lang="en-IN" sz="4400" b="1" dirty="0">
              <a:latin typeface="Roboto" panose="02000000000000000000" pitchFamily="2" charset="0"/>
              <a:ea typeface="Roboto" panose="02000000000000000000" pitchFamily="2" charset="0"/>
              <a:cs typeface="Roboto" panose="02000000000000000000" pitchFamily="2" charset="0"/>
            </a:endParaRPr>
          </a:p>
        </p:txBody>
      </p:sp>
      <p:sp>
        <p:nvSpPr>
          <p:cNvPr id="3" name="Rectangle 2">
            <a:extLst>
              <a:ext uri="{FF2B5EF4-FFF2-40B4-BE49-F238E27FC236}">
                <a16:creationId xmlns:a16="http://schemas.microsoft.com/office/drawing/2014/main" id="{CE04C1BE-08A7-FE59-8B0F-DB395819745B}"/>
              </a:ext>
            </a:extLst>
          </p:cNvPr>
          <p:cNvSpPr/>
          <p:nvPr/>
        </p:nvSpPr>
        <p:spPr>
          <a:xfrm>
            <a:off x="2931735" y="605092"/>
            <a:ext cx="6080290" cy="735291"/>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2" descr="IIT Indore - Wikipedia">
            <a:extLst>
              <a:ext uri="{FF2B5EF4-FFF2-40B4-BE49-F238E27FC236}">
                <a16:creationId xmlns:a16="http://schemas.microsoft.com/office/drawing/2014/main" id="{48F9D076-EB89-472F-5FB6-CB7C8E7FE2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2544" y="462260"/>
            <a:ext cx="865300" cy="93340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Which Additive Manufacturing Process Is Right for You? | manufacturing .REPORT">
            <a:extLst>
              <a:ext uri="{FF2B5EF4-FFF2-40B4-BE49-F238E27FC236}">
                <a16:creationId xmlns:a16="http://schemas.microsoft.com/office/drawing/2014/main" id="{251BEE38-4A5E-C1F6-19CB-7B77C4DF21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2346" y="2214206"/>
            <a:ext cx="8267308" cy="37882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0E085E4F-616D-5F82-AEF4-6F0CE0414DCC}"/>
              </a:ext>
            </a:extLst>
          </p:cNvPr>
          <p:cNvSpPr txBox="1"/>
          <p:nvPr/>
        </p:nvSpPr>
        <p:spPr>
          <a:xfrm>
            <a:off x="707010" y="1601963"/>
            <a:ext cx="7145517" cy="400110"/>
          </a:xfrm>
          <a:prstGeom prst="rect">
            <a:avLst/>
          </a:prstGeom>
          <a:noFill/>
        </p:spPr>
        <p:txBody>
          <a:bodyPr wrap="square" rtlCol="0">
            <a:spAutoFit/>
          </a:bodyPr>
          <a:lstStyle/>
          <a:p>
            <a:pPr marL="342900" indent="-342900">
              <a:buFont typeface="Wingdings" panose="05000000000000000000" pitchFamily="2" charset="2"/>
              <a:buChar char="v"/>
            </a:pPr>
            <a:r>
              <a:rPr lang="en-US" sz="2000" b="1" dirty="0">
                <a:latin typeface="Verdana" panose="020B0604030504040204" pitchFamily="34" charset="0"/>
                <a:ea typeface="Verdana" panose="020B0604030504040204" pitchFamily="34" charset="0"/>
              </a:rPr>
              <a:t>Types of Additive Manufacturing Processes:</a:t>
            </a:r>
            <a:endParaRPr lang="en-IN" sz="2000" b="1" dirty="0">
              <a:latin typeface="Verdana" panose="020B0604030504040204" pitchFamily="34" charset="0"/>
              <a:ea typeface="Verdana" panose="020B0604030504040204" pitchFamily="34" charset="0"/>
            </a:endParaRPr>
          </a:p>
        </p:txBody>
      </p:sp>
      <p:sp>
        <p:nvSpPr>
          <p:cNvPr id="6" name="Rectangle: Rounded Corners 5">
            <a:extLst>
              <a:ext uri="{FF2B5EF4-FFF2-40B4-BE49-F238E27FC236}">
                <a16:creationId xmlns:a16="http://schemas.microsoft.com/office/drawing/2014/main" id="{59EA2CC6-CB0B-30AF-0DF6-0212001C7D81}"/>
              </a:ext>
            </a:extLst>
          </p:cNvPr>
          <p:cNvSpPr/>
          <p:nvPr/>
        </p:nvSpPr>
        <p:spPr>
          <a:xfrm>
            <a:off x="7494494" y="4858871"/>
            <a:ext cx="1927412" cy="995082"/>
          </a:xfrm>
          <a:prstGeom prst="round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5490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5F2169A-6E2D-4C34-888C-B097644516FE}"/>
              </a:ext>
            </a:extLst>
          </p:cNvPr>
          <p:cNvPicPr>
            <a:picLocks noChangeAspect="1"/>
          </p:cNvPicPr>
          <p:nvPr/>
        </p:nvPicPr>
        <p:blipFill>
          <a:blip r:embed="rId3"/>
          <a:stretch>
            <a:fillRect/>
          </a:stretch>
        </p:blipFill>
        <p:spPr>
          <a:xfrm>
            <a:off x="7015982" y="2678175"/>
            <a:ext cx="4387306" cy="3229983"/>
          </a:xfrm>
          <a:prstGeom prst="rect">
            <a:avLst/>
          </a:prstGeom>
        </p:spPr>
      </p:pic>
      <p:sp>
        <p:nvSpPr>
          <p:cNvPr id="4" name="Rectangle 3">
            <a:extLst>
              <a:ext uri="{FF2B5EF4-FFF2-40B4-BE49-F238E27FC236}">
                <a16:creationId xmlns:a16="http://schemas.microsoft.com/office/drawing/2014/main" id="{75B52771-B28E-4509-164C-E00489C9107B}"/>
              </a:ext>
            </a:extLst>
          </p:cNvPr>
          <p:cNvSpPr/>
          <p:nvPr/>
        </p:nvSpPr>
        <p:spPr>
          <a:xfrm>
            <a:off x="367645" y="273377"/>
            <a:ext cx="11510128" cy="630653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182C6FB2-A3F7-6101-923D-EF449A3AD5DB}"/>
              </a:ext>
            </a:extLst>
          </p:cNvPr>
          <p:cNvSpPr txBox="1"/>
          <p:nvPr/>
        </p:nvSpPr>
        <p:spPr>
          <a:xfrm>
            <a:off x="2428973" y="595666"/>
            <a:ext cx="7063819" cy="769441"/>
          </a:xfrm>
          <a:prstGeom prst="rect">
            <a:avLst/>
          </a:prstGeom>
          <a:noFill/>
        </p:spPr>
        <p:txBody>
          <a:bodyPr wrap="square" rtlCol="0">
            <a:spAutoFit/>
          </a:bodyPr>
          <a:lstStyle/>
          <a:p>
            <a:r>
              <a:rPr lang="en-US" sz="4400" b="1" dirty="0">
                <a:latin typeface="Roboto" panose="02000000000000000000" pitchFamily="2" charset="0"/>
                <a:ea typeface="Roboto" panose="02000000000000000000" pitchFamily="2" charset="0"/>
                <a:cs typeface="Roboto" panose="02000000000000000000" pitchFamily="2" charset="0"/>
              </a:rPr>
              <a:t>Directed Energy Deposition</a:t>
            </a:r>
            <a:endParaRPr lang="en-IN" sz="4400" b="1" dirty="0">
              <a:latin typeface="Roboto" panose="02000000000000000000" pitchFamily="2" charset="0"/>
              <a:ea typeface="Roboto" panose="02000000000000000000" pitchFamily="2" charset="0"/>
              <a:cs typeface="Roboto" panose="02000000000000000000" pitchFamily="2" charset="0"/>
            </a:endParaRPr>
          </a:p>
        </p:txBody>
      </p:sp>
      <p:sp>
        <p:nvSpPr>
          <p:cNvPr id="3" name="Rectangle 2">
            <a:extLst>
              <a:ext uri="{FF2B5EF4-FFF2-40B4-BE49-F238E27FC236}">
                <a16:creationId xmlns:a16="http://schemas.microsoft.com/office/drawing/2014/main" id="{CE04C1BE-08A7-FE59-8B0F-DB395819745B}"/>
              </a:ext>
            </a:extLst>
          </p:cNvPr>
          <p:cNvSpPr/>
          <p:nvPr/>
        </p:nvSpPr>
        <p:spPr>
          <a:xfrm>
            <a:off x="2353558" y="605092"/>
            <a:ext cx="7063819" cy="735291"/>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2" descr="IIT Indore - Wikipedia">
            <a:extLst>
              <a:ext uri="{FF2B5EF4-FFF2-40B4-BE49-F238E27FC236}">
                <a16:creationId xmlns:a16="http://schemas.microsoft.com/office/drawing/2014/main" id="{48F9D076-EB89-472F-5FB6-CB7C8E7FE2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12544" y="462260"/>
            <a:ext cx="865300" cy="9334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0A7293B-8A8E-222E-6E37-CE41B2AF766F}"/>
              </a:ext>
            </a:extLst>
          </p:cNvPr>
          <p:cNvSpPr txBox="1"/>
          <p:nvPr/>
        </p:nvSpPr>
        <p:spPr>
          <a:xfrm>
            <a:off x="608618" y="1555890"/>
            <a:ext cx="10555860" cy="1015663"/>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latin typeface="Verdana" panose="020B0604030504040204" pitchFamily="34" charset="0"/>
                <a:ea typeface="Verdana" panose="020B0604030504040204" pitchFamily="34" charset="0"/>
              </a:rPr>
              <a:t>Directed Energy Deposition (DED) processes direct energy into a narrow, focused region to heat a substrate, melting the substrate and simultaneously melting material that is being deposited into the substrate’s melt pool.</a:t>
            </a:r>
            <a:endParaRPr lang="en-IN" sz="2000" dirty="0">
              <a:latin typeface="Verdana" panose="020B0604030504040204" pitchFamily="34" charset="0"/>
              <a:ea typeface="Verdana" panose="020B0604030504040204" pitchFamily="34" charset="0"/>
            </a:endParaRPr>
          </a:p>
        </p:txBody>
      </p:sp>
      <p:sp>
        <p:nvSpPr>
          <p:cNvPr id="13" name="TextBox 12">
            <a:extLst>
              <a:ext uri="{FF2B5EF4-FFF2-40B4-BE49-F238E27FC236}">
                <a16:creationId xmlns:a16="http://schemas.microsoft.com/office/drawing/2014/main" id="{D895D773-CC22-EFDF-C170-BCC86171C53A}"/>
              </a:ext>
            </a:extLst>
          </p:cNvPr>
          <p:cNvSpPr txBox="1"/>
          <p:nvPr/>
        </p:nvSpPr>
        <p:spPr>
          <a:xfrm>
            <a:off x="608617" y="2678175"/>
            <a:ext cx="11069227" cy="400110"/>
          </a:xfrm>
          <a:prstGeom prst="rect">
            <a:avLst/>
          </a:prstGeom>
          <a:noFill/>
        </p:spPr>
        <p:txBody>
          <a:bodyPr wrap="square" rtlCol="0">
            <a:spAutoFit/>
          </a:bodyPr>
          <a:lstStyle/>
          <a:p>
            <a:pPr marL="285750" indent="-285750">
              <a:buFont typeface="Arial" panose="020B0604020202020204" pitchFamily="34" charset="0"/>
              <a:buChar char="•"/>
            </a:pPr>
            <a:r>
              <a:rPr lang="en-IN" sz="2000" i="1" dirty="0">
                <a:latin typeface="Verdana" panose="020B0604030504040204" pitchFamily="34" charset="0"/>
                <a:ea typeface="Verdana" panose="020B0604030504040204" pitchFamily="34" charset="0"/>
              </a:rPr>
              <a:t>melt materials as they are being deposited</a:t>
            </a:r>
          </a:p>
        </p:txBody>
      </p:sp>
      <p:sp>
        <p:nvSpPr>
          <p:cNvPr id="10" name="TextBox 9">
            <a:extLst>
              <a:ext uri="{FF2B5EF4-FFF2-40B4-BE49-F238E27FC236}">
                <a16:creationId xmlns:a16="http://schemas.microsoft.com/office/drawing/2014/main" id="{DB518C9C-3DFD-30FD-10F2-6F8B9076561F}"/>
              </a:ext>
            </a:extLst>
          </p:cNvPr>
          <p:cNvSpPr txBox="1"/>
          <p:nvPr/>
        </p:nvSpPr>
        <p:spPr>
          <a:xfrm>
            <a:off x="8172468" y="5907129"/>
            <a:ext cx="2074333" cy="646331"/>
          </a:xfrm>
          <a:prstGeom prst="rect">
            <a:avLst/>
          </a:prstGeom>
          <a:noFill/>
        </p:spPr>
        <p:txBody>
          <a:bodyPr wrap="square" rtlCol="0">
            <a:spAutoFit/>
          </a:bodyPr>
          <a:lstStyle/>
          <a:p>
            <a:pPr algn="ctr"/>
            <a:r>
              <a:rPr lang="en-IN" i="1" dirty="0"/>
              <a:t>Laser based Powder DED</a:t>
            </a:r>
          </a:p>
        </p:txBody>
      </p:sp>
      <p:grpSp>
        <p:nvGrpSpPr>
          <p:cNvPr id="7" name="Group 6">
            <a:extLst>
              <a:ext uri="{FF2B5EF4-FFF2-40B4-BE49-F238E27FC236}">
                <a16:creationId xmlns:a16="http://schemas.microsoft.com/office/drawing/2014/main" id="{3797EBEA-7C3F-7562-75A5-C35AAD03B876}"/>
              </a:ext>
            </a:extLst>
          </p:cNvPr>
          <p:cNvGrpSpPr/>
          <p:nvPr/>
        </p:nvGrpSpPr>
        <p:grpSpPr>
          <a:xfrm>
            <a:off x="606456" y="3363007"/>
            <a:ext cx="10558021" cy="2240088"/>
            <a:chOff x="606456" y="3363007"/>
            <a:chExt cx="10558021" cy="2240088"/>
          </a:xfrm>
        </p:grpSpPr>
        <p:sp>
          <p:nvSpPr>
            <p:cNvPr id="11" name="TextBox 10">
              <a:extLst>
                <a:ext uri="{FF2B5EF4-FFF2-40B4-BE49-F238E27FC236}">
                  <a16:creationId xmlns:a16="http://schemas.microsoft.com/office/drawing/2014/main" id="{5A7292AC-8BDC-89B9-3A5D-A4716C3EFAF4}"/>
                </a:ext>
              </a:extLst>
            </p:cNvPr>
            <p:cNvSpPr txBox="1"/>
            <p:nvPr/>
          </p:nvSpPr>
          <p:spPr>
            <a:xfrm>
              <a:off x="606456" y="3363007"/>
              <a:ext cx="10558021" cy="400110"/>
            </a:xfrm>
            <a:prstGeom prst="rect">
              <a:avLst/>
            </a:prstGeom>
            <a:noFill/>
          </p:spPr>
          <p:txBody>
            <a:bodyPr wrap="square" rtlCol="0">
              <a:spAutoFit/>
            </a:bodyPr>
            <a:lstStyle/>
            <a:p>
              <a:pPr marL="285750" indent="-285750">
                <a:buFont typeface="Arial" panose="020B0604020202020204" pitchFamily="34" charset="0"/>
                <a:buChar char="•"/>
              </a:pPr>
              <a:r>
                <a:rPr lang="en-US" sz="2000" b="1" dirty="0">
                  <a:solidFill>
                    <a:schemeClr val="accent6">
                      <a:lumMod val="75000"/>
                    </a:schemeClr>
                  </a:solidFill>
                  <a:latin typeface="Verdana" panose="020B0604030504040204" pitchFamily="34" charset="0"/>
                  <a:ea typeface="Verdana" panose="020B0604030504040204" pitchFamily="34" charset="0"/>
                </a:rPr>
                <a:t>Advantages</a:t>
              </a:r>
              <a:endParaRPr lang="en-IN" sz="2000" b="1" dirty="0">
                <a:latin typeface="Verdana" panose="020B0604030504040204" pitchFamily="34" charset="0"/>
                <a:ea typeface="Verdana" panose="020B0604030504040204" pitchFamily="34" charset="0"/>
              </a:endParaRPr>
            </a:p>
          </p:txBody>
        </p:sp>
        <p:sp>
          <p:nvSpPr>
            <p:cNvPr id="12" name="TextBox 11">
              <a:extLst>
                <a:ext uri="{FF2B5EF4-FFF2-40B4-BE49-F238E27FC236}">
                  <a16:creationId xmlns:a16="http://schemas.microsoft.com/office/drawing/2014/main" id="{C13D1517-2827-D2FD-3277-D510439F2DCB}"/>
                </a:ext>
              </a:extLst>
            </p:cNvPr>
            <p:cNvSpPr txBox="1"/>
            <p:nvPr/>
          </p:nvSpPr>
          <p:spPr>
            <a:xfrm>
              <a:off x="606456" y="3726363"/>
              <a:ext cx="6925054" cy="1876732"/>
            </a:xfrm>
            <a:prstGeom prst="rect">
              <a:avLst/>
            </a:prstGeom>
            <a:noFill/>
          </p:spPr>
          <p:txBody>
            <a:bodyPr wrap="square" rtlCol="0">
              <a:spAutoFit/>
            </a:bodyPr>
            <a:lstStyle/>
            <a:p>
              <a:pPr marL="342900" indent="-342900">
                <a:lnSpc>
                  <a:spcPct val="150000"/>
                </a:lnSpc>
                <a:buFont typeface="+mj-lt"/>
                <a:buAutoNum type="arabicPeriod"/>
              </a:pPr>
              <a:r>
                <a:rPr lang="en-US" sz="2000" dirty="0">
                  <a:solidFill>
                    <a:schemeClr val="accent6">
                      <a:lumMod val="75000"/>
                    </a:schemeClr>
                  </a:solidFill>
                  <a:latin typeface="Verdana" panose="020B0604030504040204" pitchFamily="34" charset="0"/>
                  <a:ea typeface="Verdana" panose="020B0604030504040204" pitchFamily="34" charset="0"/>
                </a:rPr>
                <a:t>A broad range of feedstock materials.</a:t>
              </a:r>
            </a:p>
            <a:p>
              <a:pPr marL="342900" indent="-342900">
                <a:lnSpc>
                  <a:spcPct val="150000"/>
                </a:lnSpc>
                <a:buFont typeface="+mj-lt"/>
                <a:buAutoNum type="arabicPeriod"/>
              </a:pPr>
              <a:r>
                <a:rPr lang="en-US" sz="2000" dirty="0">
                  <a:solidFill>
                    <a:schemeClr val="accent6">
                      <a:lumMod val="75000"/>
                    </a:schemeClr>
                  </a:solidFill>
                  <a:latin typeface="Verdana" panose="020B0604030504040204" pitchFamily="34" charset="0"/>
                  <a:ea typeface="Verdana" panose="020B0604030504040204" pitchFamily="34" charset="0"/>
                </a:rPr>
                <a:t>Manufacturing of larger parts is possible compared to PBF.</a:t>
              </a:r>
            </a:p>
            <a:p>
              <a:pPr marL="342900" indent="-342900">
                <a:lnSpc>
                  <a:spcPct val="150000"/>
                </a:lnSpc>
                <a:buFont typeface="+mj-lt"/>
                <a:buAutoNum type="arabicPeriod"/>
              </a:pPr>
              <a:r>
                <a:rPr lang="en-IN" sz="2000" dirty="0">
                  <a:solidFill>
                    <a:schemeClr val="accent6">
                      <a:lumMod val="75000"/>
                    </a:schemeClr>
                  </a:solidFill>
                  <a:latin typeface="Verdana" panose="020B0604030504040204" pitchFamily="34" charset="0"/>
                  <a:ea typeface="Verdana" panose="020B0604030504040204" pitchFamily="34" charset="0"/>
                </a:rPr>
                <a:t>High deposition rates.</a:t>
              </a:r>
            </a:p>
          </p:txBody>
        </p:sp>
      </p:grpSp>
      <p:sp>
        <p:nvSpPr>
          <p:cNvPr id="15" name="TextBox 14">
            <a:extLst>
              <a:ext uri="{FF2B5EF4-FFF2-40B4-BE49-F238E27FC236}">
                <a16:creationId xmlns:a16="http://schemas.microsoft.com/office/drawing/2014/main" id="{53BF7AE5-3206-7F77-D312-D4487EA032E8}"/>
              </a:ext>
            </a:extLst>
          </p:cNvPr>
          <p:cNvSpPr txBox="1"/>
          <p:nvPr/>
        </p:nvSpPr>
        <p:spPr>
          <a:xfrm>
            <a:off x="367645" y="6235342"/>
            <a:ext cx="6094428" cy="338554"/>
          </a:xfrm>
          <a:prstGeom prst="rect">
            <a:avLst/>
          </a:prstGeom>
          <a:noFill/>
        </p:spPr>
        <p:txBody>
          <a:bodyPr wrap="square">
            <a:spAutoFit/>
          </a:bodyPr>
          <a:lstStyle/>
          <a:p>
            <a:r>
              <a:rPr lang="en-IN" sz="1600" i="1" dirty="0"/>
              <a:t>Ian, David, Brent, Additive Manufacturing Technologies.</a:t>
            </a:r>
          </a:p>
        </p:txBody>
      </p:sp>
    </p:spTree>
    <p:extLst>
      <p:ext uri="{BB962C8B-B14F-4D97-AF65-F5344CB8AC3E}">
        <p14:creationId xmlns:p14="http://schemas.microsoft.com/office/powerpoint/2010/main" val="98943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B52771-B28E-4509-164C-E00489C9107B}"/>
              </a:ext>
            </a:extLst>
          </p:cNvPr>
          <p:cNvSpPr/>
          <p:nvPr/>
        </p:nvSpPr>
        <p:spPr>
          <a:xfrm>
            <a:off x="367645" y="273377"/>
            <a:ext cx="11510128" cy="630653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182C6FB2-A3F7-6101-923D-EF449A3AD5DB}"/>
              </a:ext>
            </a:extLst>
          </p:cNvPr>
          <p:cNvSpPr txBox="1"/>
          <p:nvPr/>
        </p:nvSpPr>
        <p:spPr>
          <a:xfrm>
            <a:off x="4461753" y="605092"/>
            <a:ext cx="3268494" cy="769441"/>
          </a:xfrm>
          <a:prstGeom prst="rect">
            <a:avLst/>
          </a:prstGeom>
          <a:noFill/>
        </p:spPr>
        <p:txBody>
          <a:bodyPr wrap="square" rtlCol="0">
            <a:spAutoFit/>
          </a:bodyPr>
          <a:lstStyle/>
          <a:p>
            <a:r>
              <a:rPr lang="en-IN" sz="4400" b="1" dirty="0">
                <a:latin typeface="Roboto" panose="02000000000000000000" pitchFamily="2" charset="0"/>
                <a:ea typeface="Roboto" panose="02000000000000000000" pitchFamily="2" charset="0"/>
                <a:cs typeface="Roboto" panose="02000000000000000000" pitchFamily="2" charset="0"/>
              </a:rPr>
              <a:t>Bragg’s Law</a:t>
            </a:r>
          </a:p>
        </p:txBody>
      </p:sp>
      <p:sp>
        <p:nvSpPr>
          <p:cNvPr id="3" name="Rectangle 2">
            <a:extLst>
              <a:ext uri="{FF2B5EF4-FFF2-40B4-BE49-F238E27FC236}">
                <a16:creationId xmlns:a16="http://schemas.microsoft.com/office/drawing/2014/main" id="{CE04C1BE-08A7-FE59-8B0F-DB395819745B}"/>
              </a:ext>
            </a:extLst>
          </p:cNvPr>
          <p:cNvSpPr/>
          <p:nvPr/>
        </p:nvSpPr>
        <p:spPr>
          <a:xfrm>
            <a:off x="4461753" y="622166"/>
            <a:ext cx="3268494" cy="735291"/>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2" descr="IIT Indore - Wikipedia">
            <a:extLst>
              <a:ext uri="{FF2B5EF4-FFF2-40B4-BE49-F238E27FC236}">
                <a16:creationId xmlns:a16="http://schemas.microsoft.com/office/drawing/2014/main" id="{48F9D076-EB89-472F-5FB6-CB7C8E7FE2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2544" y="462260"/>
            <a:ext cx="865300" cy="933402"/>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A73523BC-E728-442B-60B1-9A82C025BFE4}"/>
              </a:ext>
            </a:extLst>
          </p:cNvPr>
          <p:cNvGrpSpPr/>
          <p:nvPr/>
        </p:nvGrpSpPr>
        <p:grpSpPr>
          <a:xfrm>
            <a:off x="5760661" y="1907456"/>
            <a:ext cx="5917183" cy="3687059"/>
            <a:chOff x="5975518" y="1606876"/>
            <a:chExt cx="5841574" cy="3811293"/>
          </a:xfrm>
        </p:grpSpPr>
        <p:pic>
          <p:nvPicPr>
            <p:cNvPr id="8" name="Picture 7">
              <a:extLst>
                <a:ext uri="{FF2B5EF4-FFF2-40B4-BE49-F238E27FC236}">
                  <a16:creationId xmlns:a16="http://schemas.microsoft.com/office/drawing/2014/main" id="{1B12C49C-F996-33FC-2018-2449AEAAA753}"/>
                </a:ext>
              </a:extLst>
            </p:cNvPr>
            <p:cNvPicPr>
              <a:picLocks noChangeAspect="1"/>
            </p:cNvPicPr>
            <p:nvPr/>
          </p:nvPicPr>
          <p:blipFill>
            <a:blip r:embed="rId4"/>
            <a:stretch>
              <a:fillRect/>
            </a:stretch>
          </p:blipFill>
          <p:spPr>
            <a:xfrm>
              <a:off x="5975518" y="1606876"/>
              <a:ext cx="5841574" cy="3410426"/>
            </a:xfrm>
            <a:prstGeom prst="rect">
              <a:avLst/>
            </a:prstGeom>
          </p:spPr>
        </p:pic>
        <p:sp>
          <p:nvSpPr>
            <p:cNvPr id="9" name="TextBox 8">
              <a:extLst>
                <a:ext uri="{FF2B5EF4-FFF2-40B4-BE49-F238E27FC236}">
                  <a16:creationId xmlns:a16="http://schemas.microsoft.com/office/drawing/2014/main" id="{BEE04BB9-8407-4D7B-0B55-A4932F712BBD}"/>
                </a:ext>
              </a:extLst>
            </p:cNvPr>
            <p:cNvSpPr txBox="1"/>
            <p:nvPr/>
          </p:nvSpPr>
          <p:spPr>
            <a:xfrm>
              <a:off x="7432952" y="5100022"/>
              <a:ext cx="3095698" cy="318147"/>
            </a:xfrm>
            <a:prstGeom prst="rect">
              <a:avLst/>
            </a:prstGeom>
            <a:noFill/>
          </p:spPr>
          <p:txBody>
            <a:bodyPr wrap="square" rtlCol="0">
              <a:spAutoFit/>
            </a:bodyPr>
            <a:lstStyle/>
            <a:p>
              <a:r>
                <a:rPr lang="en-US" sz="1400" i="1" dirty="0">
                  <a:latin typeface="Verdana" panose="020B0604030504040204" pitchFamily="34" charset="0"/>
                  <a:ea typeface="Verdana" panose="020B0604030504040204" pitchFamily="34" charset="0"/>
                </a:rPr>
                <a:t>Diffraction of x-rays by a crystal.</a:t>
              </a:r>
              <a:endParaRPr lang="en-IN" sz="1400" i="1" dirty="0">
                <a:latin typeface="Verdana" panose="020B0604030504040204" pitchFamily="34" charset="0"/>
                <a:ea typeface="Verdana" panose="020B0604030504040204" pitchFamily="34" charset="0"/>
              </a:endParaRPr>
            </a:p>
          </p:txBody>
        </p:sp>
      </p:grpSp>
      <p:grpSp>
        <p:nvGrpSpPr>
          <p:cNvPr id="11" name="Group 10">
            <a:extLst>
              <a:ext uri="{FF2B5EF4-FFF2-40B4-BE49-F238E27FC236}">
                <a16:creationId xmlns:a16="http://schemas.microsoft.com/office/drawing/2014/main" id="{1E730420-B1F3-CD7E-FA99-4AC3DFA774AC}"/>
              </a:ext>
            </a:extLst>
          </p:cNvPr>
          <p:cNvGrpSpPr/>
          <p:nvPr/>
        </p:nvGrpSpPr>
        <p:grpSpPr>
          <a:xfrm>
            <a:off x="738915" y="2700447"/>
            <a:ext cx="4986779" cy="2155174"/>
            <a:chOff x="866226" y="3377057"/>
            <a:chExt cx="4986779" cy="2155174"/>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35C6071-B891-6D73-8A28-8B0C9D6162D9}"/>
                    </a:ext>
                  </a:extLst>
                </p:cNvPr>
                <p:cNvSpPr txBox="1"/>
                <p:nvPr/>
              </p:nvSpPr>
              <p:spPr>
                <a:xfrm>
                  <a:off x="875555" y="4100701"/>
                  <a:ext cx="4507585" cy="40011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000" b="1" i="1" smtClean="0">
                            <a:latin typeface="Cambria Math" panose="02040503050406030204" pitchFamily="18" charset="0"/>
                          </a:rPr>
                          <m:t>𝑸𝑲</m:t>
                        </m:r>
                        <m:r>
                          <a:rPr lang="en-US" sz="2000" b="1" i="1" smtClean="0">
                            <a:latin typeface="Cambria Math" panose="02040503050406030204" pitchFamily="18" charset="0"/>
                          </a:rPr>
                          <m:t> −</m:t>
                        </m:r>
                        <m:r>
                          <a:rPr lang="en-US" sz="2000" b="1" i="1" smtClean="0">
                            <a:latin typeface="Cambria Math" panose="02040503050406030204" pitchFamily="18" charset="0"/>
                          </a:rPr>
                          <m:t>𝑷𝑸</m:t>
                        </m:r>
                        <m:r>
                          <a:rPr lang="en-US" sz="2000" b="1" i="1" smtClean="0">
                            <a:latin typeface="Cambria Math" panose="02040503050406030204" pitchFamily="18" charset="0"/>
                          </a:rPr>
                          <m:t>=</m:t>
                        </m:r>
                        <m:r>
                          <a:rPr lang="en-US" sz="2000" b="1" i="1" smtClean="0">
                            <a:latin typeface="Cambria Math" panose="02040503050406030204" pitchFamily="18" charset="0"/>
                          </a:rPr>
                          <m:t>𝑷𝑲𝑪𝒐𝒔</m:t>
                        </m:r>
                        <m:r>
                          <a:rPr lang="en-US" sz="2000" b="1" i="1" smtClean="0">
                            <a:latin typeface="Cambria Math" panose="02040503050406030204" pitchFamily="18" charset="0"/>
                            <a:ea typeface="Cambria Math" panose="02040503050406030204" pitchFamily="18" charset="0"/>
                          </a:rPr>
                          <m:t>𝜽</m:t>
                        </m:r>
                        <m:r>
                          <a:rPr lang="en-US" sz="2000" b="1" i="1" smtClean="0">
                            <a:latin typeface="Cambria Math" panose="02040503050406030204" pitchFamily="18" charset="0"/>
                            <a:ea typeface="Cambria Math" panose="02040503050406030204" pitchFamily="18" charset="0"/>
                          </a:rPr>
                          <m:t> −</m:t>
                        </m:r>
                        <m:r>
                          <a:rPr lang="en-US" sz="2000" b="1" i="1" smtClean="0">
                            <a:latin typeface="Cambria Math" panose="02040503050406030204" pitchFamily="18" charset="0"/>
                            <a:ea typeface="Cambria Math" panose="02040503050406030204" pitchFamily="18" charset="0"/>
                          </a:rPr>
                          <m:t>𝑷𝑲𝑪𝒐𝒔</m:t>
                        </m:r>
                        <m:r>
                          <a:rPr lang="en-US" sz="2000" b="1" i="1" smtClean="0">
                            <a:latin typeface="Cambria Math" panose="02040503050406030204" pitchFamily="18" charset="0"/>
                            <a:ea typeface="Cambria Math" panose="02040503050406030204" pitchFamily="18" charset="0"/>
                          </a:rPr>
                          <m:t>𝜽</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𝟎</m:t>
                        </m:r>
                      </m:oMath>
                    </m:oMathPara>
                  </a14:m>
                  <a:endParaRPr lang="en-IN" sz="2000" b="1" dirty="0"/>
                </a:p>
              </p:txBody>
            </p:sp>
          </mc:Choice>
          <mc:Fallback xmlns="">
            <p:sp>
              <p:nvSpPr>
                <p:cNvPr id="15" name="TextBox 14">
                  <a:extLst>
                    <a:ext uri="{FF2B5EF4-FFF2-40B4-BE49-F238E27FC236}">
                      <a16:creationId xmlns:a16="http://schemas.microsoft.com/office/drawing/2014/main" id="{435C6071-B891-6D73-8A28-8B0C9D6162D9}"/>
                    </a:ext>
                  </a:extLst>
                </p:cNvPr>
                <p:cNvSpPr txBox="1">
                  <a:spLocks noRot="1" noChangeAspect="1" noMove="1" noResize="1" noEditPoints="1" noAdjustHandles="1" noChangeArrowheads="1" noChangeShapeType="1" noTextEdit="1"/>
                </p:cNvSpPr>
                <p:nvPr/>
              </p:nvSpPr>
              <p:spPr>
                <a:xfrm>
                  <a:off x="875555" y="4100701"/>
                  <a:ext cx="4507585" cy="400110"/>
                </a:xfrm>
                <a:prstGeom prst="rect">
                  <a:avLst/>
                </a:prstGeom>
                <a:blipFill>
                  <a:blip r:embed="rId5"/>
                  <a:stretch>
                    <a:fillRect l="-541" b="-1230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F89B6B1-2130-7EE0-92C1-E1571F6D4C4E}"/>
                    </a:ext>
                  </a:extLst>
                </p:cNvPr>
                <p:cNvSpPr txBox="1"/>
                <p:nvPr/>
              </p:nvSpPr>
              <p:spPr>
                <a:xfrm>
                  <a:off x="866226" y="3377057"/>
                  <a:ext cx="4986779"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 Path Difference between</a:t>
                  </a:r>
                  <a14:m>
                    <m:oMath xmlns:m="http://schemas.openxmlformats.org/officeDocument/2006/math">
                      <m:sSup>
                        <m:sSupPr>
                          <m:ctrlPr>
                            <a:rPr lang="en-US" sz="2000" i="1">
                              <a:latin typeface="Cambria Math" panose="02040503050406030204" pitchFamily="18" charset="0"/>
                              <a:ea typeface="Verdana" panose="020B0604030504040204" pitchFamily="34" charset="0"/>
                            </a:rPr>
                          </m:ctrlPr>
                        </m:sSupPr>
                        <m:e>
                          <m:r>
                            <a:rPr lang="en-US" sz="2000" b="0" i="1" smtClean="0">
                              <a:latin typeface="Cambria Math" panose="02040503050406030204" pitchFamily="18" charset="0"/>
                              <a:ea typeface="Verdana" panose="020B0604030504040204" pitchFamily="34" charset="0"/>
                            </a:rPr>
                            <m:t> </m:t>
                          </m:r>
                          <m:r>
                            <a:rPr lang="en-US" sz="2000" i="1">
                              <a:latin typeface="Cambria Math" panose="02040503050406030204" pitchFamily="18" charset="0"/>
                              <a:ea typeface="Verdana" panose="020B0604030504040204" pitchFamily="34" charset="0"/>
                            </a:rPr>
                            <m:t>1</m:t>
                          </m:r>
                        </m:e>
                        <m:sup>
                          <m:r>
                            <a:rPr lang="en-US" sz="2000" i="1">
                              <a:latin typeface="Cambria Math" panose="02040503050406030204" pitchFamily="18" charset="0"/>
                              <a:ea typeface="Verdana" panose="020B0604030504040204" pitchFamily="34" charset="0"/>
                            </a:rPr>
                            <m:t>′</m:t>
                          </m:r>
                        </m:sup>
                      </m:sSup>
                      <m:r>
                        <a:rPr lang="en-US" sz="2000" i="1">
                          <a:latin typeface="Cambria Math" panose="02040503050406030204" pitchFamily="18" charset="0"/>
                          <a:ea typeface="Verdana" panose="020B0604030504040204" pitchFamily="34" charset="0"/>
                        </a:rPr>
                        <m:t> </m:t>
                      </m:r>
                    </m:oMath>
                  </a14:m>
                  <a:r>
                    <a:rPr lang="en-US" sz="2000" dirty="0">
                      <a:latin typeface="Verdana" panose="020B0604030504040204" pitchFamily="34" charset="0"/>
                      <a:ea typeface="Verdana" panose="020B0604030504040204" pitchFamily="34" charset="0"/>
                    </a:rPr>
                    <a:t>and</a:t>
                  </a:r>
                  <a14:m>
                    <m:oMath xmlns:m="http://schemas.openxmlformats.org/officeDocument/2006/math">
                      <m:r>
                        <a:rPr lang="en-US" sz="2000" dirty="0">
                          <a:latin typeface="Cambria Math" panose="02040503050406030204" pitchFamily="18" charset="0"/>
                          <a:ea typeface="Verdana" panose="020B0604030504040204" pitchFamily="34" charset="0"/>
                        </a:rPr>
                        <m:t> </m:t>
                      </m:r>
                      <m:r>
                        <a:rPr lang="en-US" sz="2000" i="1" dirty="0">
                          <a:latin typeface="Cambria Math" panose="02040503050406030204" pitchFamily="18" charset="0"/>
                          <a:ea typeface="Verdana" panose="020B0604030504040204" pitchFamily="34" charset="0"/>
                        </a:rPr>
                        <m:t>1</m:t>
                      </m:r>
                      <m:sSup>
                        <m:sSupPr>
                          <m:ctrlPr>
                            <a:rPr lang="en-US" sz="2000" i="1" dirty="0">
                              <a:latin typeface="Cambria Math" panose="02040503050406030204" pitchFamily="18" charset="0"/>
                              <a:ea typeface="Verdana" panose="020B0604030504040204" pitchFamily="34" charset="0"/>
                            </a:rPr>
                          </m:ctrlPr>
                        </m:sSupPr>
                        <m:e>
                          <m:r>
                            <a:rPr lang="en-US" sz="2000" i="1" dirty="0">
                              <a:latin typeface="Cambria Math" panose="02040503050406030204" pitchFamily="18" charset="0"/>
                              <a:ea typeface="Verdana" panose="020B0604030504040204" pitchFamily="34" charset="0"/>
                            </a:rPr>
                            <m:t>𝑎</m:t>
                          </m:r>
                        </m:e>
                        <m:sup>
                          <m:r>
                            <a:rPr lang="en-US" sz="2000" i="1" dirty="0">
                              <a:latin typeface="Cambria Math" panose="02040503050406030204" pitchFamily="18" charset="0"/>
                              <a:ea typeface="Verdana" panose="020B0604030504040204" pitchFamily="34" charset="0"/>
                            </a:rPr>
                            <m:t>′</m:t>
                          </m:r>
                        </m:sup>
                      </m:sSup>
                      <m:r>
                        <a:rPr lang="en-US" sz="2000" b="0" i="0" dirty="0" smtClean="0">
                          <a:latin typeface="Cambria Math" panose="02040503050406030204" pitchFamily="18" charset="0"/>
                          <a:ea typeface="Verdana" panose="020B0604030504040204" pitchFamily="34" charset="0"/>
                        </a:rPr>
                        <m:t>:</m:t>
                      </m:r>
                    </m:oMath>
                  </a14:m>
                  <a:endParaRPr lang="en-IN" sz="2000" dirty="0">
                    <a:latin typeface="Verdana" panose="020B0604030504040204" pitchFamily="34" charset="0"/>
                    <a:ea typeface="Verdana" panose="020B0604030504040204" pitchFamily="34" charset="0"/>
                  </a:endParaRPr>
                </a:p>
              </p:txBody>
            </p:sp>
          </mc:Choice>
          <mc:Fallback xmlns="">
            <p:sp>
              <p:nvSpPr>
                <p:cNvPr id="16" name="TextBox 15">
                  <a:extLst>
                    <a:ext uri="{FF2B5EF4-FFF2-40B4-BE49-F238E27FC236}">
                      <a16:creationId xmlns:a16="http://schemas.microsoft.com/office/drawing/2014/main" id="{8F89B6B1-2130-7EE0-92C1-E1571F6D4C4E}"/>
                    </a:ext>
                  </a:extLst>
                </p:cNvPr>
                <p:cNvSpPr txBox="1">
                  <a:spLocks noRot="1" noChangeAspect="1" noMove="1" noResize="1" noEditPoints="1" noAdjustHandles="1" noChangeArrowheads="1" noChangeShapeType="1" noTextEdit="1"/>
                </p:cNvSpPr>
                <p:nvPr/>
              </p:nvSpPr>
              <p:spPr>
                <a:xfrm>
                  <a:off x="866226" y="3377057"/>
                  <a:ext cx="4986779" cy="400110"/>
                </a:xfrm>
                <a:prstGeom prst="rect">
                  <a:avLst/>
                </a:prstGeom>
                <a:blipFill>
                  <a:blip r:embed="rId6"/>
                  <a:stretch>
                    <a:fillRect t="-9091" b="-2575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6582DF8-DF49-AA83-F8B0-C856A842399E}"/>
                    </a:ext>
                  </a:extLst>
                </p:cNvPr>
                <p:cNvSpPr txBox="1"/>
                <p:nvPr/>
              </p:nvSpPr>
              <p:spPr>
                <a:xfrm>
                  <a:off x="875555" y="4824345"/>
                  <a:ext cx="4414553" cy="707886"/>
                </a:xfrm>
                <a:prstGeom prst="rect">
                  <a:avLst/>
                </a:prstGeom>
                <a:noFill/>
              </p:spPr>
              <p:txBody>
                <a:bodyPr wrap="square" rtlCol="0">
                  <a:spAutoFit/>
                </a:bodyPr>
                <a:lstStyle/>
                <a:p>
                  <a:pPr marL="285750" indent="-285750">
                    <a:buFont typeface="Wingdings" panose="05000000000000000000" pitchFamily="2" charset="2"/>
                    <a:buChar char="Ø"/>
                  </a:pPr>
                  <a:r>
                    <a:rPr lang="en-IN" sz="2000" dirty="0">
                      <a:latin typeface="Verdana" panose="020B0604030504040204" pitchFamily="34" charset="0"/>
                      <a:ea typeface="Verdana" panose="020B0604030504040204" pitchFamily="34" charset="0"/>
                    </a:rPr>
                    <a:t>This implies that </a:t>
                  </a:r>
                  <a14:m>
                    <m:oMath xmlns:m="http://schemas.openxmlformats.org/officeDocument/2006/math">
                      <m:sSup>
                        <m:sSupPr>
                          <m:ctrlPr>
                            <a:rPr lang="en-US" sz="2000" i="1">
                              <a:latin typeface="Cambria Math" panose="02040503050406030204" pitchFamily="18" charset="0"/>
                              <a:ea typeface="Verdana" panose="020B0604030504040204" pitchFamily="34" charset="0"/>
                            </a:rPr>
                          </m:ctrlPr>
                        </m:sSupPr>
                        <m:e>
                          <m:r>
                            <a:rPr lang="en-US" sz="2000" i="1">
                              <a:latin typeface="Cambria Math" panose="02040503050406030204" pitchFamily="18" charset="0"/>
                              <a:ea typeface="Verdana" panose="020B0604030504040204" pitchFamily="34" charset="0"/>
                            </a:rPr>
                            <m:t> 1</m:t>
                          </m:r>
                        </m:e>
                        <m:sup>
                          <m:r>
                            <a:rPr lang="en-US" sz="2000" i="1">
                              <a:latin typeface="Cambria Math" panose="02040503050406030204" pitchFamily="18" charset="0"/>
                              <a:ea typeface="Verdana" panose="020B0604030504040204" pitchFamily="34" charset="0"/>
                            </a:rPr>
                            <m:t>′</m:t>
                          </m:r>
                        </m:sup>
                      </m:sSup>
                      <m:r>
                        <a:rPr lang="en-US" sz="2000" i="1">
                          <a:latin typeface="Cambria Math" panose="02040503050406030204" pitchFamily="18" charset="0"/>
                          <a:ea typeface="Verdana" panose="020B0604030504040204" pitchFamily="34" charset="0"/>
                        </a:rPr>
                        <m:t> </m:t>
                      </m:r>
                    </m:oMath>
                  </a14:m>
                  <a:r>
                    <a:rPr lang="en-US" sz="2000" dirty="0">
                      <a:latin typeface="Verdana" panose="020B0604030504040204" pitchFamily="34" charset="0"/>
                      <a:ea typeface="Verdana" panose="020B0604030504040204" pitchFamily="34" charset="0"/>
                    </a:rPr>
                    <a:t>and</a:t>
                  </a:r>
                  <a14:m>
                    <m:oMath xmlns:m="http://schemas.openxmlformats.org/officeDocument/2006/math">
                      <m:r>
                        <a:rPr lang="en-US" sz="2000" dirty="0">
                          <a:latin typeface="Cambria Math" panose="02040503050406030204" pitchFamily="18" charset="0"/>
                          <a:ea typeface="Verdana" panose="020B0604030504040204" pitchFamily="34" charset="0"/>
                        </a:rPr>
                        <m:t> </m:t>
                      </m:r>
                      <m:r>
                        <a:rPr lang="en-US" sz="2000" i="1" dirty="0">
                          <a:latin typeface="Cambria Math" panose="02040503050406030204" pitchFamily="18" charset="0"/>
                          <a:ea typeface="Verdana" panose="020B0604030504040204" pitchFamily="34" charset="0"/>
                        </a:rPr>
                        <m:t>1</m:t>
                      </m:r>
                      <m:sSup>
                        <m:sSupPr>
                          <m:ctrlPr>
                            <a:rPr lang="en-US" sz="2000" i="1" dirty="0">
                              <a:latin typeface="Cambria Math" panose="02040503050406030204" pitchFamily="18" charset="0"/>
                              <a:ea typeface="Verdana" panose="020B0604030504040204" pitchFamily="34" charset="0"/>
                            </a:rPr>
                          </m:ctrlPr>
                        </m:sSupPr>
                        <m:e>
                          <m:r>
                            <a:rPr lang="en-US" sz="2000" i="1" dirty="0">
                              <a:latin typeface="Cambria Math" panose="02040503050406030204" pitchFamily="18" charset="0"/>
                              <a:ea typeface="Verdana" panose="020B0604030504040204" pitchFamily="34" charset="0"/>
                            </a:rPr>
                            <m:t>𝑎</m:t>
                          </m:r>
                        </m:e>
                        <m:sup>
                          <m:r>
                            <a:rPr lang="en-US" sz="2000" i="1" dirty="0">
                              <a:latin typeface="Cambria Math" panose="02040503050406030204" pitchFamily="18" charset="0"/>
                              <a:ea typeface="Verdana" panose="020B0604030504040204" pitchFamily="34" charset="0"/>
                            </a:rPr>
                            <m:t>′</m:t>
                          </m:r>
                        </m:sup>
                      </m:sSup>
                      <m:r>
                        <a:rPr lang="en-US" sz="2000" dirty="0">
                          <a:latin typeface="Cambria Math" panose="02040503050406030204" pitchFamily="18" charset="0"/>
                          <a:ea typeface="Verdana" panose="020B0604030504040204" pitchFamily="34" charset="0"/>
                        </a:rPr>
                        <m:t> </m:t>
                      </m:r>
                    </m:oMath>
                  </a14:m>
                  <a:r>
                    <a:rPr lang="en-IN" sz="2000" dirty="0">
                      <a:latin typeface="Verdana" panose="020B0604030504040204" pitchFamily="34" charset="0"/>
                      <a:ea typeface="Verdana" panose="020B0604030504040204" pitchFamily="34" charset="0"/>
                    </a:rPr>
                    <a:t>are in same phase.</a:t>
                  </a:r>
                </a:p>
              </p:txBody>
            </p:sp>
          </mc:Choice>
          <mc:Fallback xmlns="">
            <p:sp>
              <p:nvSpPr>
                <p:cNvPr id="6" name="TextBox 5">
                  <a:extLst>
                    <a:ext uri="{FF2B5EF4-FFF2-40B4-BE49-F238E27FC236}">
                      <a16:creationId xmlns:a16="http://schemas.microsoft.com/office/drawing/2014/main" id="{36582DF8-DF49-AA83-F8B0-C856A842399E}"/>
                    </a:ext>
                  </a:extLst>
                </p:cNvPr>
                <p:cNvSpPr txBox="1">
                  <a:spLocks noRot="1" noChangeAspect="1" noMove="1" noResize="1" noEditPoints="1" noAdjustHandles="1" noChangeArrowheads="1" noChangeShapeType="1" noTextEdit="1"/>
                </p:cNvSpPr>
                <p:nvPr/>
              </p:nvSpPr>
              <p:spPr>
                <a:xfrm>
                  <a:off x="875555" y="4824345"/>
                  <a:ext cx="4414553" cy="707886"/>
                </a:xfrm>
                <a:prstGeom prst="rect">
                  <a:avLst/>
                </a:prstGeom>
                <a:blipFill>
                  <a:blip r:embed="rId7"/>
                  <a:stretch>
                    <a:fillRect l="-1243" t="-4274" r="-2072" b="-13675"/>
                  </a:stretch>
                </a:blipFill>
              </p:spPr>
              <p:txBody>
                <a:bodyPr/>
                <a:lstStyle/>
                <a:p>
                  <a:r>
                    <a:rPr lang="en-IN">
                      <a:noFill/>
                    </a:rPr>
                    <a:t> </a:t>
                  </a:r>
                </a:p>
              </p:txBody>
            </p:sp>
          </mc:Fallback>
        </mc:AlternateContent>
      </p:grpSp>
      <p:sp>
        <p:nvSpPr>
          <p:cNvPr id="7" name="TextBox 6">
            <a:extLst>
              <a:ext uri="{FF2B5EF4-FFF2-40B4-BE49-F238E27FC236}">
                <a16:creationId xmlns:a16="http://schemas.microsoft.com/office/drawing/2014/main" id="{CA87C1A1-A36B-52EE-D75E-20D0E413D76F}"/>
              </a:ext>
            </a:extLst>
          </p:cNvPr>
          <p:cNvSpPr txBox="1"/>
          <p:nvPr/>
        </p:nvSpPr>
        <p:spPr>
          <a:xfrm>
            <a:off x="367644" y="6241355"/>
            <a:ext cx="4517623" cy="338554"/>
          </a:xfrm>
          <a:prstGeom prst="rect">
            <a:avLst/>
          </a:prstGeom>
          <a:noFill/>
        </p:spPr>
        <p:txBody>
          <a:bodyPr wrap="square">
            <a:spAutoFit/>
          </a:bodyPr>
          <a:lstStyle/>
          <a:p>
            <a:r>
              <a:rPr lang="en-US" sz="1600" i="1" dirty="0"/>
              <a:t>B.D. Cullity, S.R. Stock, Elements of X-Ray Diffraction</a:t>
            </a:r>
            <a:endParaRPr lang="en-IN" sz="1600" i="1" dirty="0"/>
          </a:p>
        </p:txBody>
      </p:sp>
    </p:spTree>
    <p:extLst>
      <p:ext uri="{BB962C8B-B14F-4D97-AF65-F5344CB8AC3E}">
        <p14:creationId xmlns:p14="http://schemas.microsoft.com/office/powerpoint/2010/main" val="3348198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B52771-B28E-4509-164C-E00489C9107B}"/>
              </a:ext>
            </a:extLst>
          </p:cNvPr>
          <p:cNvSpPr/>
          <p:nvPr/>
        </p:nvSpPr>
        <p:spPr>
          <a:xfrm>
            <a:off x="367645" y="273377"/>
            <a:ext cx="11510128" cy="630653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2" descr="IIT Indore - Wikipedia">
            <a:extLst>
              <a:ext uri="{FF2B5EF4-FFF2-40B4-BE49-F238E27FC236}">
                <a16:creationId xmlns:a16="http://schemas.microsoft.com/office/drawing/2014/main" id="{48F9D076-EB89-472F-5FB6-CB7C8E7FE2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2544" y="462260"/>
            <a:ext cx="865300" cy="933402"/>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B603F1BA-89C7-02A0-20E8-C282AEDDF83D}"/>
              </a:ext>
            </a:extLst>
          </p:cNvPr>
          <p:cNvGrpSpPr/>
          <p:nvPr/>
        </p:nvGrpSpPr>
        <p:grpSpPr>
          <a:xfrm>
            <a:off x="456557" y="1738439"/>
            <a:ext cx="4986780" cy="1882456"/>
            <a:chOff x="446739" y="1584545"/>
            <a:chExt cx="4986780" cy="1882456"/>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9D15E48-9EB5-E2E0-49DB-8DBDDE6D3B1B}"/>
                    </a:ext>
                  </a:extLst>
                </p:cNvPr>
                <p:cNvSpPr txBox="1"/>
                <p:nvPr/>
              </p:nvSpPr>
              <p:spPr>
                <a:xfrm>
                  <a:off x="446739" y="1584545"/>
                  <a:ext cx="4986780" cy="1323439"/>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latin typeface="Verdana" panose="020B0604030504040204" pitchFamily="34" charset="0"/>
                      <a:ea typeface="Verdana" panose="020B0604030504040204" pitchFamily="34" charset="0"/>
                    </a:rPr>
                    <a:t>Rays 1 and 2 are scattered by atoms K and L, and the path difference for rays </a:t>
                  </a:r>
                  <a14:m>
                    <m:oMath xmlns:m="http://schemas.openxmlformats.org/officeDocument/2006/math">
                      <m:r>
                        <a:rPr lang="en-US" sz="2000" b="0" i="1" smtClean="0">
                          <a:latin typeface="Cambria Math" panose="02040503050406030204" pitchFamily="18" charset="0"/>
                          <a:ea typeface="Verdana" panose="020B0604030504040204" pitchFamily="34" charset="0"/>
                        </a:rPr>
                        <m:t>1</m:t>
                      </m:r>
                      <m:r>
                        <a:rPr lang="en-US" sz="2000" b="0" i="1" smtClean="0">
                          <a:latin typeface="Cambria Math" panose="02040503050406030204" pitchFamily="18" charset="0"/>
                          <a:ea typeface="Verdana" panose="020B0604030504040204" pitchFamily="34" charset="0"/>
                        </a:rPr>
                        <m:t>𝐾</m:t>
                      </m:r>
                      <m:r>
                        <a:rPr lang="en-US" sz="2000" b="0" i="1" smtClean="0">
                          <a:latin typeface="Cambria Math" panose="02040503050406030204" pitchFamily="18" charset="0"/>
                          <a:ea typeface="Verdana" panose="020B0604030504040204" pitchFamily="34" charset="0"/>
                        </a:rPr>
                        <m:t>1′</m:t>
                      </m:r>
                    </m:oMath>
                  </a14:m>
                  <a:r>
                    <a:rPr lang="en-US" sz="2000" dirty="0">
                      <a:latin typeface="Verdana" panose="020B0604030504040204" pitchFamily="34" charset="0"/>
                      <a:ea typeface="Verdana" panose="020B0604030504040204" pitchFamily="34" charset="0"/>
                    </a:rPr>
                    <a:t> and </a:t>
                  </a:r>
                  <a14:m>
                    <m:oMath xmlns:m="http://schemas.openxmlformats.org/officeDocument/2006/math">
                      <m:r>
                        <a:rPr lang="en-US" sz="2000" b="0" i="1" smtClean="0">
                          <a:latin typeface="Cambria Math" panose="02040503050406030204" pitchFamily="18" charset="0"/>
                          <a:ea typeface="Verdana" panose="020B0604030504040204" pitchFamily="34" charset="0"/>
                        </a:rPr>
                        <m:t>2</m:t>
                      </m:r>
                      <m:r>
                        <a:rPr lang="en-US" sz="2000" b="0" i="1" smtClean="0">
                          <a:latin typeface="Cambria Math" panose="02040503050406030204" pitchFamily="18" charset="0"/>
                          <a:ea typeface="Verdana" panose="020B0604030504040204" pitchFamily="34" charset="0"/>
                        </a:rPr>
                        <m:t>𝐿</m:t>
                      </m:r>
                      <m:sSup>
                        <m:sSupPr>
                          <m:ctrlPr>
                            <a:rPr lang="en-US" sz="2000" b="0" i="1" smtClean="0">
                              <a:latin typeface="Cambria Math" panose="02040503050406030204" pitchFamily="18" charset="0"/>
                              <a:ea typeface="Verdana" panose="020B0604030504040204" pitchFamily="34" charset="0"/>
                            </a:rPr>
                          </m:ctrlPr>
                        </m:sSupPr>
                        <m:e>
                          <m:r>
                            <a:rPr lang="en-US" sz="2000" b="0" i="1" smtClean="0">
                              <a:latin typeface="Cambria Math" panose="02040503050406030204" pitchFamily="18" charset="0"/>
                              <a:ea typeface="Verdana" panose="020B0604030504040204" pitchFamily="34" charset="0"/>
                            </a:rPr>
                            <m:t>2</m:t>
                          </m:r>
                        </m:e>
                        <m:sup>
                          <m:r>
                            <a:rPr lang="en-US" sz="2000" b="0" i="1" smtClean="0">
                              <a:latin typeface="Cambria Math" panose="02040503050406030204" pitchFamily="18" charset="0"/>
                              <a:ea typeface="Verdana" panose="020B0604030504040204" pitchFamily="34" charset="0"/>
                            </a:rPr>
                            <m:t>′</m:t>
                          </m:r>
                        </m:sup>
                      </m:sSup>
                    </m:oMath>
                  </a14:m>
                  <a:r>
                    <a:rPr lang="en-US" sz="2000" dirty="0">
                      <a:latin typeface="Verdana" panose="020B0604030504040204" pitchFamily="34" charset="0"/>
                      <a:ea typeface="Verdana" panose="020B0604030504040204" pitchFamily="34" charset="0"/>
                    </a:rPr>
                    <a:t> is given by :</a:t>
                  </a:r>
                  <a:endParaRPr lang="en-IN" sz="2000" dirty="0">
                    <a:latin typeface="Verdana" panose="020B0604030504040204" pitchFamily="34" charset="0"/>
                    <a:ea typeface="Verdana" panose="020B0604030504040204" pitchFamily="34" charset="0"/>
                  </a:endParaRPr>
                </a:p>
              </p:txBody>
            </p:sp>
          </mc:Choice>
          <mc:Fallback xmlns="">
            <p:sp>
              <p:nvSpPr>
                <p:cNvPr id="10" name="TextBox 9">
                  <a:extLst>
                    <a:ext uri="{FF2B5EF4-FFF2-40B4-BE49-F238E27FC236}">
                      <a16:creationId xmlns:a16="http://schemas.microsoft.com/office/drawing/2014/main" id="{89D15E48-9EB5-E2E0-49DB-8DBDDE6D3B1B}"/>
                    </a:ext>
                  </a:extLst>
                </p:cNvPr>
                <p:cNvSpPr txBox="1">
                  <a:spLocks noRot="1" noChangeAspect="1" noMove="1" noResize="1" noEditPoints="1" noAdjustHandles="1" noChangeArrowheads="1" noChangeShapeType="1" noTextEdit="1"/>
                </p:cNvSpPr>
                <p:nvPr/>
              </p:nvSpPr>
              <p:spPr>
                <a:xfrm>
                  <a:off x="446739" y="1584545"/>
                  <a:ext cx="4986780" cy="1323439"/>
                </a:xfrm>
                <a:prstGeom prst="rect">
                  <a:avLst/>
                </a:prstGeom>
                <a:blipFill>
                  <a:blip r:embed="rId4"/>
                  <a:stretch>
                    <a:fillRect l="-1100" t="-2304" r="-1222" b="-737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029848D-E998-639C-656E-0A007079D126}"/>
                    </a:ext>
                  </a:extLst>
                </p:cNvPr>
                <p:cNvSpPr txBox="1"/>
                <p:nvPr/>
              </p:nvSpPr>
              <p:spPr>
                <a:xfrm>
                  <a:off x="1216010" y="3066891"/>
                  <a:ext cx="3676650" cy="40011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000" b="1" i="1" smtClean="0">
                            <a:latin typeface="Cambria Math" panose="02040503050406030204" pitchFamily="18" charset="0"/>
                          </a:rPr>
                          <m:t>𝑴𝑳</m:t>
                        </m:r>
                        <m:r>
                          <a:rPr lang="en-US" sz="2000" b="1" i="1" smtClean="0">
                            <a:latin typeface="Cambria Math" panose="02040503050406030204" pitchFamily="18" charset="0"/>
                          </a:rPr>
                          <m:t>+</m:t>
                        </m:r>
                        <m:r>
                          <a:rPr lang="en-US" sz="2000" b="1" i="1" smtClean="0">
                            <a:latin typeface="Cambria Math" panose="02040503050406030204" pitchFamily="18" charset="0"/>
                          </a:rPr>
                          <m:t>𝑳𝑵</m:t>
                        </m:r>
                        <m:r>
                          <a:rPr lang="en-US" sz="2000" b="1" i="1" smtClean="0">
                            <a:latin typeface="Cambria Math" panose="02040503050406030204" pitchFamily="18" charset="0"/>
                          </a:rPr>
                          <m:t>=</m:t>
                        </m:r>
                        <m:sSup>
                          <m:sSupPr>
                            <m:ctrlPr>
                              <a:rPr lang="en-US" sz="2000" b="1" i="1" smtClean="0">
                                <a:latin typeface="Cambria Math" panose="02040503050406030204" pitchFamily="18" charset="0"/>
                              </a:rPr>
                            </m:ctrlPr>
                          </m:sSupPr>
                          <m:e>
                            <m:r>
                              <a:rPr lang="en-US" sz="2000" b="1" i="1" smtClean="0">
                                <a:latin typeface="Cambria Math" panose="02040503050406030204" pitchFamily="18" charset="0"/>
                              </a:rPr>
                              <m:t>𝒅</m:t>
                            </m:r>
                          </m:e>
                          <m:sup>
                            <m:r>
                              <a:rPr lang="en-US" sz="2000" b="1" i="1" smtClean="0">
                                <a:latin typeface="Cambria Math" panose="02040503050406030204" pitchFamily="18" charset="0"/>
                              </a:rPr>
                              <m:t>′</m:t>
                            </m:r>
                          </m:sup>
                        </m:sSup>
                        <m:r>
                          <a:rPr lang="en-US" sz="2000" b="1" i="1" smtClean="0">
                            <a:latin typeface="Cambria Math" panose="02040503050406030204" pitchFamily="18" charset="0"/>
                          </a:rPr>
                          <m:t>𝑺𝒊𝒏</m:t>
                        </m:r>
                        <m:r>
                          <a:rPr lang="en-US" sz="2000" b="1" i="1" smtClean="0">
                            <a:latin typeface="Cambria Math" panose="02040503050406030204" pitchFamily="18" charset="0"/>
                            <a:ea typeface="Cambria Math" panose="02040503050406030204" pitchFamily="18" charset="0"/>
                          </a:rPr>
                          <m:t>𝜽</m:t>
                        </m:r>
                        <m:r>
                          <a:rPr lang="en-US" sz="2000" b="1" i="1" smtClean="0">
                            <a:latin typeface="Cambria Math" panose="02040503050406030204" pitchFamily="18" charset="0"/>
                            <a:ea typeface="Cambria Math" panose="02040503050406030204" pitchFamily="18" charset="0"/>
                          </a:rPr>
                          <m:t>+</m:t>
                        </m:r>
                        <m:sSup>
                          <m:sSupPr>
                            <m:ctrlPr>
                              <a:rPr lang="en-US" sz="2000" b="1" i="1" smtClean="0">
                                <a:latin typeface="Cambria Math" panose="02040503050406030204" pitchFamily="18" charset="0"/>
                                <a:ea typeface="Cambria Math" panose="02040503050406030204" pitchFamily="18" charset="0"/>
                              </a:rPr>
                            </m:ctrlPr>
                          </m:sSupPr>
                          <m:e>
                            <m:r>
                              <a:rPr lang="en-US" sz="2000" b="1" i="1" smtClean="0">
                                <a:latin typeface="Cambria Math" panose="02040503050406030204" pitchFamily="18" charset="0"/>
                                <a:ea typeface="Cambria Math" panose="02040503050406030204" pitchFamily="18" charset="0"/>
                              </a:rPr>
                              <m:t>𝒅</m:t>
                            </m:r>
                          </m:e>
                          <m:sup>
                            <m:r>
                              <a:rPr lang="en-US" sz="2000" b="1" i="1" smtClean="0">
                                <a:latin typeface="Cambria Math" panose="02040503050406030204" pitchFamily="18" charset="0"/>
                                <a:ea typeface="Cambria Math" panose="02040503050406030204" pitchFamily="18" charset="0"/>
                              </a:rPr>
                              <m:t>′</m:t>
                            </m:r>
                          </m:sup>
                        </m:sSup>
                        <m:r>
                          <a:rPr lang="en-US" sz="2000" b="1" i="1" smtClean="0">
                            <a:latin typeface="Cambria Math" panose="02040503050406030204" pitchFamily="18" charset="0"/>
                            <a:ea typeface="Cambria Math" panose="02040503050406030204" pitchFamily="18" charset="0"/>
                          </a:rPr>
                          <m:t>𝑺𝒊𝒏</m:t>
                        </m:r>
                        <m:r>
                          <a:rPr lang="en-US" sz="2000" b="1" i="1" smtClean="0">
                            <a:latin typeface="Cambria Math" panose="02040503050406030204" pitchFamily="18" charset="0"/>
                            <a:ea typeface="Cambria Math" panose="02040503050406030204" pitchFamily="18" charset="0"/>
                          </a:rPr>
                          <m:t>𝜽</m:t>
                        </m:r>
                      </m:oMath>
                    </m:oMathPara>
                  </a14:m>
                  <a:endParaRPr lang="en-IN" sz="2000" b="1" dirty="0"/>
                </a:p>
              </p:txBody>
            </p:sp>
          </mc:Choice>
          <mc:Fallback xmlns="">
            <p:sp>
              <p:nvSpPr>
                <p:cNvPr id="6" name="TextBox 5">
                  <a:extLst>
                    <a:ext uri="{FF2B5EF4-FFF2-40B4-BE49-F238E27FC236}">
                      <a16:creationId xmlns:a16="http://schemas.microsoft.com/office/drawing/2014/main" id="{A029848D-E998-639C-656E-0A007079D126}"/>
                    </a:ext>
                  </a:extLst>
                </p:cNvPr>
                <p:cNvSpPr txBox="1">
                  <a:spLocks noRot="1" noChangeAspect="1" noMove="1" noResize="1" noEditPoints="1" noAdjustHandles="1" noChangeArrowheads="1" noChangeShapeType="1" noTextEdit="1"/>
                </p:cNvSpPr>
                <p:nvPr/>
              </p:nvSpPr>
              <p:spPr>
                <a:xfrm>
                  <a:off x="1216010" y="3066891"/>
                  <a:ext cx="3676650" cy="400110"/>
                </a:xfrm>
                <a:prstGeom prst="rect">
                  <a:avLst/>
                </a:prstGeom>
                <a:blipFill>
                  <a:blip r:embed="rId5"/>
                  <a:stretch>
                    <a:fillRect/>
                  </a:stretch>
                </a:blipFill>
              </p:spPr>
              <p:txBody>
                <a:bodyPr/>
                <a:lstStyle/>
                <a:p>
                  <a:r>
                    <a:rPr lang="en-IN">
                      <a:noFill/>
                    </a:rPr>
                    <a:t> </a:t>
                  </a:r>
                </a:p>
              </p:txBody>
            </p:sp>
          </mc:Fallback>
        </mc:AlternateContent>
      </p:grpSp>
      <p:sp>
        <p:nvSpPr>
          <p:cNvPr id="14" name="Rectangle 13">
            <a:extLst>
              <a:ext uri="{FF2B5EF4-FFF2-40B4-BE49-F238E27FC236}">
                <a16:creationId xmlns:a16="http://schemas.microsoft.com/office/drawing/2014/main" id="{E2492E47-A967-6277-182D-65C18BB50BE1}"/>
              </a:ext>
            </a:extLst>
          </p:cNvPr>
          <p:cNvSpPr/>
          <p:nvPr/>
        </p:nvSpPr>
        <p:spPr>
          <a:xfrm>
            <a:off x="4461753" y="622166"/>
            <a:ext cx="3268494" cy="735291"/>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TextBox 14">
            <a:extLst>
              <a:ext uri="{FF2B5EF4-FFF2-40B4-BE49-F238E27FC236}">
                <a16:creationId xmlns:a16="http://schemas.microsoft.com/office/drawing/2014/main" id="{5F6B6E21-B833-399A-D504-88C8632E5195}"/>
              </a:ext>
            </a:extLst>
          </p:cNvPr>
          <p:cNvSpPr txBox="1"/>
          <p:nvPr/>
        </p:nvSpPr>
        <p:spPr>
          <a:xfrm>
            <a:off x="4461753" y="605092"/>
            <a:ext cx="3268494" cy="769441"/>
          </a:xfrm>
          <a:prstGeom prst="rect">
            <a:avLst/>
          </a:prstGeom>
          <a:noFill/>
        </p:spPr>
        <p:txBody>
          <a:bodyPr wrap="square" rtlCol="0">
            <a:spAutoFit/>
          </a:bodyPr>
          <a:lstStyle/>
          <a:p>
            <a:r>
              <a:rPr lang="en-IN" sz="4400" b="1" dirty="0">
                <a:latin typeface="Roboto" panose="02000000000000000000" pitchFamily="2" charset="0"/>
                <a:ea typeface="Roboto" panose="02000000000000000000" pitchFamily="2" charset="0"/>
                <a:cs typeface="Roboto" panose="02000000000000000000" pitchFamily="2" charset="0"/>
              </a:rPr>
              <a:t>Bragg’s Law</a:t>
            </a:r>
          </a:p>
        </p:txBody>
      </p:sp>
      <p:sp>
        <p:nvSpPr>
          <p:cNvPr id="2" name="TextBox 1">
            <a:extLst>
              <a:ext uri="{FF2B5EF4-FFF2-40B4-BE49-F238E27FC236}">
                <a16:creationId xmlns:a16="http://schemas.microsoft.com/office/drawing/2014/main" id="{E169DF4F-4ABF-5068-4E12-8CB41C36CDF3}"/>
              </a:ext>
            </a:extLst>
          </p:cNvPr>
          <p:cNvSpPr txBox="1"/>
          <p:nvPr/>
        </p:nvSpPr>
        <p:spPr>
          <a:xfrm>
            <a:off x="367644" y="6241355"/>
            <a:ext cx="4517623" cy="338554"/>
          </a:xfrm>
          <a:prstGeom prst="rect">
            <a:avLst/>
          </a:prstGeom>
          <a:noFill/>
        </p:spPr>
        <p:txBody>
          <a:bodyPr wrap="square">
            <a:spAutoFit/>
          </a:bodyPr>
          <a:lstStyle/>
          <a:p>
            <a:r>
              <a:rPr lang="en-US" sz="1600" i="1" dirty="0"/>
              <a:t>B.D. Cullity, S.R. Stock, Elements of X-Ray Diffraction</a:t>
            </a:r>
            <a:endParaRPr lang="en-IN" sz="1600" i="1" dirty="0"/>
          </a:p>
        </p:txBody>
      </p:sp>
      <p:grpSp>
        <p:nvGrpSpPr>
          <p:cNvPr id="3" name="Group 2">
            <a:extLst>
              <a:ext uri="{FF2B5EF4-FFF2-40B4-BE49-F238E27FC236}">
                <a16:creationId xmlns:a16="http://schemas.microsoft.com/office/drawing/2014/main" id="{104F3143-82C9-62B7-9625-CC00130F53CD}"/>
              </a:ext>
            </a:extLst>
          </p:cNvPr>
          <p:cNvGrpSpPr/>
          <p:nvPr/>
        </p:nvGrpSpPr>
        <p:grpSpPr>
          <a:xfrm>
            <a:off x="5760661" y="1907456"/>
            <a:ext cx="5917183" cy="3687059"/>
            <a:chOff x="5975518" y="1606876"/>
            <a:chExt cx="5841574" cy="3811293"/>
          </a:xfrm>
        </p:grpSpPr>
        <p:pic>
          <p:nvPicPr>
            <p:cNvPr id="7" name="Picture 6">
              <a:extLst>
                <a:ext uri="{FF2B5EF4-FFF2-40B4-BE49-F238E27FC236}">
                  <a16:creationId xmlns:a16="http://schemas.microsoft.com/office/drawing/2014/main" id="{296F5EE7-7012-21BA-1EF5-42A353E67865}"/>
                </a:ext>
              </a:extLst>
            </p:cNvPr>
            <p:cNvPicPr>
              <a:picLocks noChangeAspect="1"/>
            </p:cNvPicPr>
            <p:nvPr/>
          </p:nvPicPr>
          <p:blipFill>
            <a:blip r:embed="rId6"/>
            <a:stretch>
              <a:fillRect/>
            </a:stretch>
          </p:blipFill>
          <p:spPr>
            <a:xfrm>
              <a:off x="5975518" y="1606876"/>
              <a:ext cx="5841574" cy="3410426"/>
            </a:xfrm>
            <a:prstGeom prst="rect">
              <a:avLst/>
            </a:prstGeom>
          </p:spPr>
        </p:pic>
        <p:sp>
          <p:nvSpPr>
            <p:cNvPr id="13" name="TextBox 12">
              <a:extLst>
                <a:ext uri="{FF2B5EF4-FFF2-40B4-BE49-F238E27FC236}">
                  <a16:creationId xmlns:a16="http://schemas.microsoft.com/office/drawing/2014/main" id="{54833AB3-3761-4AAD-E772-4D369FC3DBEE}"/>
                </a:ext>
              </a:extLst>
            </p:cNvPr>
            <p:cNvSpPr txBox="1"/>
            <p:nvPr/>
          </p:nvSpPr>
          <p:spPr>
            <a:xfrm>
              <a:off x="7432952" y="5100022"/>
              <a:ext cx="3095698" cy="318147"/>
            </a:xfrm>
            <a:prstGeom prst="rect">
              <a:avLst/>
            </a:prstGeom>
            <a:noFill/>
          </p:spPr>
          <p:txBody>
            <a:bodyPr wrap="square" rtlCol="0">
              <a:spAutoFit/>
            </a:bodyPr>
            <a:lstStyle/>
            <a:p>
              <a:r>
                <a:rPr lang="en-US" sz="1400" i="1" dirty="0">
                  <a:latin typeface="Verdana" panose="020B0604030504040204" pitchFamily="34" charset="0"/>
                  <a:ea typeface="Verdana" panose="020B0604030504040204" pitchFamily="34" charset="0"/>
                </a:rPr>
                <a:t>Diffraction of x-rays by a crystal.</a:t>
              </a:r>
              <a:endParaRPr lang="en-IN" sz="1400" i="1" dirty="0">
                <a:latin typeface="Verdana" panose="020B0604030504040204" pitchFamily="34" charset="0"/>
                <a:ea typeface="Verdana" panose="020B0604030504040204" pitchFamily="34" charset="0"/>
              </a:endParaRPr>
            </a:p>
          </p:txBody>
        </p:sp>
      </p:grpSp>
      <p:grpSp>
        <p:nvGrpSpPr>
          <p:cNvPr id="19" name="Group 18">
            <a:extLst>
              <a:ext uri="{FF2B5EF4-FFF2-40B4-BE49-F238E27FC236}">
                <a16:creationId xmlns:a16="http://schemas.microsoft.com/office/drawing/2014/main" id="{6B933317-FC17-7908-389D-0345209383D4}"/>
              </a:ext>
            </a:extLst>
          </p:cNvPr>
          <p:cNvGrpSpPr/>
          <p:nvPr/>
        </p:nvGrpSpPr>
        <p:grpSpPr>
          <a:xfrm>
            <a:off x="456557" y="4121114"/>
            <a:ext cx="5841652" cy="1681156"/>
            <a:chOff x="456557" y="3870790"/>
            <a:chExt cx="5841652" cy="1681156"/>
          </a:xfrm>
        </p:grpSpPr>
        <p:sp>
          <p:nvSpPr>
            <p:cNvPr id="12" name="TextBox 11">
              <a:extLst>
                <a:ext uri="{FF2B5EF4-FFF2-40B4-BE49-F238E27FC236}">
                  <a16:creationId xmlns:a16="http://schemas.microsoft.com/office/drawing/2014/main" id="{FB4B9749-7DC0-F4D6-15E3-66CB5380A99C}"/>
                </a:ext>
              </a:extLst>
            </p:cNvPr>
            <p:cNvSpPr txBox="1"/>
            <p:nvPr/>
          </p:nvSpPr>
          <p:spPr>
            <a:xfrm>
              <a:off x="456557" y="3870790"/>
              <a:ext cx="5062785" cy="400110"/>
            </a:xfrm>
            <a:prstGeom prst="rect">
              <a:avLst/>
            </a:prstGeom>
            <a:noFill/>
          </p:spPr>
          <p:txBody>
            <a:bodyPr wrap="square" rtlCol="0">
              <a:spAutoFit/>
            </a:bodyPr>
            <a:lstStyle/>
            <a:p>
              <a:pPr marL="342900" indent="-342900">
                <a:buFont typeface="Arial" panose="020B0604020202020204" pitchFamily="34" charset="0"/>
                <a:buChar char="•"/>
              </a:pPr>
              <a:r>
                <a:rPr lang="en-IN" sz="2000" b="1" dirty="0">
                  <a:latin typeface="Verdana" panose="020B0604030504040204" pitchFamily="34" charset="0"/>
                  <a:ea typeface="Verdana" panose="020B0604030504040204" pitchFamily="34" charset="0"/>
                </a:rPr>
                <a:t>For Constructive Interference:</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89824B-9405-DF76-EA2D-5A5CB28A86A3}"/>
                    </a:ext>
                  </a:extLst>
                </p:cNvPr>
                <p:cNvSpPr txBox="1"/>
                <p:nvPr/>
              </p:nvSpPr>
              <p:spPr>
                <a:xfrm>
                  <a:off x="456635" y="4760254"/>
                  <a:ext cx="5841574" cy="791692"/>
                </a:xfrm>
                <a:prstGeom prst="rect">
                  <a:avLst/>
                </a:prstGeom>
                <a:noFill/>
              </p:spPr>
              <p:txBody>
                <a:bodyPr wrap="square" rtlCol="0">
                  <a:spAutoFit/>
                </a:bodyPr>
                <a:lstStyle/>
                <a:p>
                  <a:pPr algn="ctr"/>
                  <a:endParaRPr lang="en-IN" sz="220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IN" sz="2200" i="1">
                            <a:latin typeface="Cambria Math" panose="02040503050406030204" pitchFamily="18" charset="0"/>
                            <a:ea typeface="Cambria Math" panose="02040503050406030204" pitchFamily="18" charset="0"/>
                          </a:rPr>
                          <m:t>⇒</m:t>
                        </m:r>
                        <m:r>
                          <a:rPr lang="en-IN" sz="2200" b="0" i="1" smtClean="0">
                            <a:latin typeface="Cambria Math" panose="02040503050406030204" pitchFamily="18" charset="0"/>
                            <a:ea typeface="Cambria Math" panose="02040503050406030204" pitchFamily="18" charset="0"/>
                          </a:rPr>
                          <m:t>𝑛</m:t>
                        </m:r>
                        <m:r>
                          <m:rPr>
                            <m:nor/>
                          </m:rPr>
                          <a:rPr lang="en-US" sz="2200" dirty="0">
                            <a:latin typeface="Cambria Math" panose="02040503050406030204" pitchFamily="18" charset="0"/>
                            <a:ea typeface="Cambria Math" panose="02040503050406030204" pitchFamily="18" charset="0"/>
                          </a:rPr>
                          <m:t>𝜆</m:t>
                        </m:r>
                        <m:r>
                          <m:rPr>
                            <m:nor/>
                          </m:rPr>
                          <a:rPr lang="en-IN" sz="2200" i="0" dirty="0" smtClean="0">
                            <a:latin typeface="Cambria Math" panose="02040503050406030204" pitchFamily="18" charset="0"/>
                            <a:ea typeface="Cambria Math" panose="02040503050406030204" pitchFamily="18" charset="0"/>
                          </a:rPr>
                          <m:t> = 2</m:t>
                        </m:r>
                        <m:sSup>
                          <m:sSupPr>
                            <m:ctrlPr>
                              <a:rPr lang="en-IN" sz="2200" i="1" dirty="0" smtClean="0">
                                <a:latin typeface="Cambria Math" panose="02040503050406030204" pitchFamily="18" charset="0"/>
                                <a:ea typeface="Cambria Math" panose="02040503050406030204" pitchFamily="18" charset="0"/>
                              </a:rPr>
                            </m:ctrlPr>
                          </m:sSupPr>
                          <m:e>
                            <m:r>
                              <a:rPr lang="en-IN" sz="2200" b="0" i="1" dirty="0" smtClean="0">
                                <a:latin typeface="Cambria Math" panose="02040503050406030204" pitchFamily="18" charset="0"/>
                                <a:ea typeface="Cambria Math" panose="02040503050406030204" pitchFamily="18" charset="0"/>
                              </a:rPr>
                              <m:t>𝑑</m:t>
                            </m:r>
                          </m:e>
                          <m:sup>
                            <m:r>
                              <a:rPr lang="en-IN" sz="2200" b="0" i="1" dirty="0" smtClean="0">
                                <a:latin typeface="Cambria Math" panose="02040503050406030204" pitchFamily="18" charset="0"/>
                                <a:ea typeface="Cambria Math" panose="02040503050406030204" pitchFamily="18" charset="0"/>
                              </a:rPr>
                              <m:t>′</m:t>
                            </m:r>
                          </m:sup>
                        </m:sSup>
                        <m:r>
                          <a:rPr lang="en-US" sz="2200" b="0" i="1">
                            <a:latin typeface="Cambria Math" panose="02040503050406030204" pitchFamily="18" charset="0"/>
                            <a:ea typeface="Cambria Math" panose="02040503050406030204" pitchFamily="18" charset="0"/>
                          </a:rPr>
                          <m:t>𝑆𝑖𝑛</m:t>
                        </m:r>
                        <m:r>
                          <a:rPr lang="en-US" sz="2200" b="0" i="1">
                            <a:latin typeface="Cambria Math" panose="02040503050406030204" pitchFamily="18" charset="0"/>
                            <a:ea typeface="Cambria Math" panose="02040503050406030204" pitchFamily="18" charset="0"/>
                          </a:rPr>
                          <m:t>𝜃</m:t>
                        </m:r>
                        <m:r>
                          <a:rPr lang="en-IN" sz="2200" b="0" i="1" smtClean="0">
                            <a:latin typeface="Cambria Math" panose="02040503050406030204" pitchFamily="18" charset="0"/>
                            <a:ea typeface="Cambria Math" panose="02040503050406030204" pitchFamily="18" charset="0"/>
                          </a:rPr>
                          <m:t>  </m:t>
                        </m:r>
                        <m:r>
                          <a:rPr lang="en-IN" sz="2200" b="1" i="1" smtClean="0">
                            <a:latin typeface="Cambria Math" panose="02040503050406030204" pitchFamily="18" charset="0"/>
                            <a:ea typeface="Cambria Math" panose="02040503050406030204" pitchFamily="18" charset="0"/>
                          </a:rPr>
                          <m:t>(</m:t>
                        </m:r>
                        <m:r>
                          <a:rPr lang="en-IN" sz="2200" b="1" i="1" smtClean="0">
                            <a:latin typeface="Cambria Math" panose="02040503050406030204" pitchFamily="18" charset="0"/>
                            <a:ea typeface="Cambria Math" panose="02040503050406030204" pitchFamily="18" charset="0"/>
                          </a:rPr>
                          <m:t>𝑩𝒓𝒂𝒈</m:t>
                        </m:r>
                        <m:sSup>
                          <m:sSupPr>
                            <m:ctrlPr>
                              <a:rPr lang="en-IN" sz="2200" b="1" i="1" smtClean="0">
                                <a:latin typeface="Cambria Math" panose="02040503050406030204" pitchFamily="18" charset="0"/>
                                <a:ea typeface="Cambria Math" panose="02040503050406030204" pitchFamily="18" charset="0"/>
                              </a:rPr>
                            </m:ctrlPr>
                          </m:sSupPr>
                          <m:e>
                            <m:r>
                              <a:rPr lang="en-IN" sz="2200" b="1" i="1" smtClean="0">
                                <a:latin typeface="Cambria Math" panose="02040503050406030204" pitchFamily="18" charset="0"/>
                                <a:ea typeface="Cambria Math" panose="02040503050406030204" pitchFamily="18" charset="0"/>
                              </a:rPr>
                              <m:t>𝒈</m:t>
                            </m:r>
                          </m:e>
                          <m:sup>
                            <m:r>
                              <a:rPr lang="en-IN" sz="2200" b="1" i="1" smtClean="0">
                                <a:latin typeface="Cambria Math" panose="02040503050406030204" pitchFamily="18" charset="0"/>
                                <a:ea typeface="Cambria Math" panose="02040503050406030204" pitchFamily="18" charset="0"/>
                              </a:rPr>
                              <m:t>′</m:t>
                            </m:r>
                          </m:sup>
                        </m:sSup>
                        <m:r>
                          <a:rPr lang="en-IN" sz="2200" b="1" i="1" smtClean="0">
                            <a:latin typeface="Cambria Math" panose="02040503050406030204" pitchFamily="18" charset="0"/>
                            <a:ea typeface="Cambria Math" panose="02040503050406030204" pitchFamily="18" charset="0"/>
                          </a:rPr>
                          <m:t>𝒔</m:t>
                        </m:r>
                        <m:r>
                          <a:rPr lang="en-IN" sz="2200" b="1" i="1" smtClean="0">
                            <a:latin typeface="Cambria Math" panose="02040503050406030204" pitchFamily="18" charset="0"/>
                            <a:ea typeface="Cambria Math" panose="02040503050406030204" pitchFamily="18" charset="0"/>
                          </a:rPr>
                          <m:t> </m:t>
                        </m:r>
                        <m:r>
                          <a:rPr lang="en-IN" sz="2200" b="1" i="1" smtClean="0">
                            <a:latin typeface="Cambria Math" panose="02040503050406030204" pitchFamily="18" charset="0"/>
                            <a:ea typeface="Cambria Math" panose="02040503050406030204" pitchFamily="18" charset="0"/>
                          </a:rPr>
                          <m:t>𝑳𝒂𝒘</m:t>
                        </m:r>
                        <m:r>
                          <a:rPr lang="en-IN" sz="2200" b="1" i="1" smtClean="0">
                            <a:latin typeface="Cambria Math" panose="02040503050406030204" pitchFamily="18" charset="0"/>
                            <a:ea typeface="Cambria Math" panose="02040503050406030204" pitchFamily="18" charset="0"/>
                          </a:rPr>
                          <m:t>)</m:t>
                        </m:r>
                      </m:oMath>
                    </m:oMathPara>
                  </a14:m>
                  <a:endParaRPr lang="en-IN" sz="2200" b="1" dirty="0">
                    <a:latin typeface="Cambria Math" panose="02040503050406030204" pitchFamily="18" charset="0"/>
                    <a:ea typeface="Cambria Math" panose="02040503050406030204" pitchFamily="18" charset="0"/>
                  </a:endParaRPr>
                </a:p>
              </p:txBody>
            </p:sp>
          </mc:Choice>
          <mc:Fallback xmlns="">
            <p:sp>
              <p:nvSpPr>
                <p:cNvPr id="11" name="TextBox 10">
                  <a:extLst>
                    <a:ext uri="{FF2B5EF4-FFF2-40B4-BE49-F238E27FC236}">
                      <a16:creationId xmlns:a16="http://schemas.microsoft.com/office/drawing/2014/main" id="{6289824B-9405-DF76-EA2D-5A5CB28A86A3}"/>
                    </a:ext>
                  </a:extLst>
                </p:cNvPr>
                <p:cNvSpPr txBox="1">
                  <a:spLocks noRot="1" noChangeAspect="1" noMove="1" noResize="1" noEditPoints="1" noAdjustHandles="1" noChangeArrowheads="1" noChangeShapeType="1" noTextEdit="1"/>
                </p:cNvSpPr>
                <p:nvPr/>
              </p:nvSpPr>
              <p:spPr>
                <a:xfrm>
                  <a:off x="456635" y="4760254"/>
                  <a:ext cx="5841574" cy="791692"/>
                </a:xfrm>
                <a:prstGeom prst="rect">
                  <a:avLst/>
                </a:prstGeom>
                <a:blipFill>
                  <a:blip r:embed="rId7"/>
                  <a:stretch>
                    <a:fillRect b="-692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46644A6-1384-B7CE-F4C8-1E5D874F077C}"/>
                    </a:ext>
                  </a:extLst>
                </p:cNvPr>
                <p:cNvSpPr txBox="1"/>
                <p:nvPr/>
              </p:nvSpPr>
              <p:spPr>
                <a:xfrm>
                  <a:off x="813381" y="4448610"/>
                  <a:ext cx="5484828" cy="430887"/>
                </a:xfrm>
                <a:prstGeom prst="rect">
                  <a:avLst/>
                </a:prstGeom>
                <a:noFill/>
              </p:spPr>
              <p:txBody>
                <a:bodyPr wrap="square">
                  <a:spAutoFit/>
                </a:bodyPr>
                <a:lstStyle/>
                <a:p>
                  <a14:m>
                    <m:oMath xmlns:m="http://schemas.openxmlformats.org/officeDocument/2006/math">
                      <m:r>
                        <a:rPr lang="en-IN" sz="2200" b="0" i="1" smtClean="0">
                          <a:latin typeface="Cambria Math" panose="02040503050406030204" pitchFamily="18" charset="0"/>
                          <a:ea typeface="Cambria Math" panose="02040503050406030204" pitchFamily="18" charset="0"/>
                        </a:rPr>
                        <m:t>𝑃𝑎𝑡h</m:t>
                      </m:r>
                      <m:r>
                        <a:rPr lang="en-IN" sz="2200" b="0" i="1" smtClean="0">
                          <a:latin typeface="Cambria Math" panose="02040503050406030204" pitchFamily="18" charset="0"/>
                          <a:ea typeface="Cambria Math" panose="02040503050406030204" pitchFamily="18" charset="0"/>
                        </a:rPr>
                        <m:t> </m:t>
                      </m:r>
                      <m:r>
                        <a:rPr lang="en-IN" sz="2200" b="0" i="1" smtClean="0">
                          <a:latin typeface="Cambria Math" panose="02040503050406030204" pitchFamily="18" charset="0"/>
                          <a:ea typeface="Cambria Math" panose="02040503050406030204" pitchFamily="18" charset="0"/>
                        </a:rPr>
                        <m:t>𝑑𝑖𝑓𝑓𝑒𝑟𝑒𝑛𝑐𝑒</m:t>
                      </m:r>
                      <m:r>
                        <a:rPr lang="en-IN" sz="2200" b="0" i="1" smtClean="0">
                          <a:latin typeface="Cambria Math" panose="02040503050406030204" pitchFamily="18" charset="0"/>
                          <a:ea typeface="Cambria Math" panose="02040503050406030204" pitchFamily="18" charset="0"/>
                        </a:rPr>
                        <m:t>=</m:t>
                      </m:r>
                      <m:r>
                        <a:rPr lang="en-IN" sz="2200" b="0" i="1" smtClean="0">
                          <a:latin typeface="Cambria Math" panose="02040503050406030204" pitchFamily="18" charset="0"/>
                          <a:ea typeface="Cambria Math" panose="02040503050406030204" pitchFamily="18" charset="0"/>
                        </a:rPr>
                        <m:t>𝑛</m:t>
                      </m:r>
                      <m:r>
                        <m:rPr>
                          <m:nor/>
                        </m:rPr>
                        <a:rPr lang="en-US" sz="2200" dirty="0">
                          <a:latin typeface="Cambria Math" panose="02040503050406030204" pitchFamily="18" charset="0"/>
                          <a:ea typeface="Cambria Math" panose="02040503050406030204" pitchFamily="18" charset="0"/>
                        </a:rPr>
                        <m:t>𝜆</m:t>
                      </m:r>
                    </m:oMath>
                  </a14:m>
                  <a:r>
                    <a:rPr lang="en-IN" sz="2200" dirty="0">
                      <a:latin typeface="Cambria Math" panose="02040503050406030204" pitchFamily="18" charset="0"/>
                      <a:ea typeface="Cambria Math" panose="02040503050406030204" pitchFamily="18" charset="0"/>
                    </a:rPr>
                    <a:t>  (where n = 1,2,3…)</a:t>
                  </a:r>
                  <a:endParaRPr lang="en-IN" sz="2200" dirty="0"/>
                </a:p>
              </p:txBody>
            </p:sp>
          </mc:Choice>
          <mc:Fallback xmlns="">
            <p:sp>
              <p:nvSpPr>
                <p:cNvPr id="17" name="TextBox 16">
                  <a:extLst>
                    <a:ext uri="{FF2B5EF4-FFF2-40B4-BE49-F238E27FC236}">
                      <a16:creationId xmlns:a16="http://schemas.microsoft.com/office/drawing/2014/main" id="{F46644A6-1384-B7CE-F4C8-1E5D874F077C}"/>
                    </a:ext>
                  </a:extLst>
                </p:cNvPr>
                <p:cNvSpPr txBox="1">
                  <a:spLocks noRot="1" noChangeAspect="1" noMove="1" noResize="1" noEditPoints="1" noAdjustHandles="1" noChangeArrowheads="1" noChangeShapeType="1" noTextEdit="1"/>
                </p:cNvSpPr>
                <p:nvPr/>
              </p:nvSpPr>
              <p:spPr>
                <a:xfrm>
                  <a:off x="813381" y="4448610"/>
                  <a:ext cx="5484828" cy="430887"/>
                </a:xfrm>
                <a:prstGeom prst="rect">
                  <a:avLst/>
                </a:prstGeom>
                <a:blipFill>
                  <a:blip r:embed="rId8"/>
                  <a:stretch>
                    <a:fillRect l="-111" t="-12676" b="-23944"/>
                  </a:stretch>
                </a:blipFill>
              </p:spPr>
              <p:txBody>
                <a:bodyPr/>
                <a:lstStyle/>
                <a:p>
                  <a:r>
                    <a:rPr lang="en-IN">
                      <a:noFill/>
                    </a:rPr>
                    <a:t> </a:t>
                  </a:r>
                </a:p>
              </p:txBody>
            </p:sp>
          </mc:Fallback>
        </mc:AlternateContent>
      </p:grpSp>
    </p:spTree>
    <p:extLst>
      <p:ext uri="{BB962C8B-B14F-4D97-AF65-F5344CB8AC3E}">
        <p14:creationId xmlns:p14="http://schemas.microsoft.com/office/powerpoint/2010/main" val="2953351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36242983-E55F-413A-A76C-71110BDD103B}">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6028</TotalTime>
  <Words>3053</Words>
  <Application>Microsoft Office PowerPoint</Application>
  <PresentationFormat>Widescreen</PresentationFormat>
  <Paragraphs>565</Paragraphs>
  <Slides>50</Slides>
  <Notes>49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50</vt:i4>
      </vt:variant>
    </vt:vector>
  </HeadingPairs>
  <TitlesOfParts>
    <vt:vector size="61" baseType="lpstr">
      <vt:lpstr>Arial</vt:lpstr>
      <vt:lpstr>Arial Narrow</vt:lpstr>
      <vt:lpstr>Calibri</vt:lpstr>
      <vt:lpstr>Calibri Light</vt:lpstr>
      <vt:lpstr>Cambria Math</vt:lpstr>
      <vt:lpstr>Garamond</vt:lpstr>
      <vt:lpstr>Roboto</vt:lpstr>
      <vt:lpstr>Times New Roman</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Potlapalli Jaya Vardhan</dc:creator>
  <cp:lastModifiedBy>Potlapalli Jaya Vardhan</cp:lastModifiedBy>
  <cp:revision>546</cp:revision>
  <dcterms:created xsi:type="dcterms:W3CDTF">2024-08-17T13:18:26Z</dcterms:created>
  <dcterms:modified xsi:type="dcterms:W3CDTF">2024-11-20T05:17:20Z</dcterms:modified>
</cp:coreProperties>
</file>